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63" r:id="rId5"/>
    <p:sldId id="2300" r:id="rId6"/>
    <p:sldId id="2309" r:id="rId7"/>
    <p:sldId id="2292" r:id="rId8"/>
    <p:sldId id="2304" r:id="rId9"/>
    <p:sldId id="783" r:id="rId10"/>
    <p:sldId id="2307" r:id="rId11"/>
    <p:sldId id="357" r:id="rId12"/>
    <p:sldId id="2302" r:id="rId13"/>
    <p:sldId id="2308" r:id="rId14"/>
    <p:sldId id="2310" r:id="rId15"/>
    <p:sldId id="2294" r:id="rId16"/>
    <p:sldId id="2311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4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B81D0-EF7F-4EC7-BB4E-CD03A2B5CE2E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17BC5-ABF5-4B99-9A04-2653BBDD37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1224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9A0D6-5CBB-42C0-BC20-C45924F5618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6274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B9A0D6-5CBB-42C0-BC20-C45924F5618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0315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C3AC2-B99E-E7F9-5681-5CDFF4C45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B1E43A-7C70-7B20-C37F-F52A1D38F3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31BB2-8E98-7E9B-E2FB-22BF26F15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B7F22-13E5-7723-582E-92679875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9ED1F-3453-1716-F878-71D02EAB8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0721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E42A4-0FD5-7EA9-BE78-24F8BD224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88098-4F37-80E9-11DE-4558F2603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2BD0D-026F-F22B-9457-C928D46B2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63023-C041-34D6-5EF5-1451D57ED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89F0F-CFD8-165B-53B4-2AD210AE8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1544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6C852-039F-21D0-8E70-982AF0921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41834-8879-790F-69C2-F27AD3DC0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07A8B-9E68-3A76-F4A0-F738F43F7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260AF-F41B-E2FC-A4B8-0AF3345B5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82695-C9E8-A4F9-849B-4682ED76B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8476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42719-E54C-9E2E-9155-F1554EA55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5072D-0E6F-6BA5-08C2-ECCC335535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B44FF-CEA9-E04A-2929-FC506A430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E38F71-2770-79A4-E17B-4C0A47B5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C78CC-72A8-EBDC-D442-7F00E7414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53B8E-363F-BF43-1F30-F4C61F91D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0878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5AFC-3816-F2BB-C279-D86FA231E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533AB-E76B-0A51-9340-7F4329123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7BB051-5621-C1C6-C1AB-1FF50DA48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21CE0-150C-2B41-3971-7E0A4301A6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957CDB-9C19-1855-26B7-7834600E89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8AA113-E549-87D4-EDDE-147FBE052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11D78E-9BA8-BEA7-6AB0-624E9F0B1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51CD4A-76BF-BB1B-6338-0B83E4367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4362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76F37-18DE-ECF6-9C6A-A311DF191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63DFC2-C237-90BB-BD7B-89C6412D3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448565-70A2-5089-1F6A-3C5E15BFB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FE9F80-D450-2E39-CE85-8F54379E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3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0C075B-D062-09FC-3371-677F9EE2C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E75B01-A612-A106-4DF1-C4C566308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8EB18-CFD0-D89E-C586-CD183CB55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242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6D03B-0365-A901-AE46-C67D8AC54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41783-508A-096B-D0A4-C26257B9F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23AFD-8F1F-FEB5-013B-FD89BDC40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AA76E8-6DD3-07EB-3419-500CF4943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E91E34-F00F-98C6-C2A5-414690078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BF12C-8AB8-B1AF-1CAD-389D08E76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131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8B6F3-6FC6-23C7-4412-D104E4803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843CCA-97D1-FF1C-0FD1-3A22EE08FE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A0593-EB6F-37CB-42BC-E9E0EAB0C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E9777-4FD8-84EF-DBFF-A85BF7B19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F474B-53B0-C7AC-E2CD-6708F3B8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C43FB-A18D-EC90-EE82-1271EDE35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61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6DBB-4333-9D0B-3092-397F77B8E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188DBF-10A3-F9E8-5CB2-757EA0C76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F69FB-4C32-A3D2-44D3-31A71C881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9B9D9-FBF8-E721-A2D9-AF6A83C65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1F29B-45F3-1CA2-5FB7-442FAB9D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954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E7854-2CA7-382D-3A42-4E4B7ED762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8AE071-BEA4-ACF5-FDB1-D1DC817C5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9071D-6E6A-9168-6863-DD7CF0406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D7D09-058E-DB43-F26B-2CE2F62E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E2075-5185-3F45-E337-A7265847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182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4BC03E-B5FE-4A18-632A-16D7F8F6E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0E09D-5CE0-C963-857D-C7B46356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76D21-6C48-F34F-4D8C-CE5C9F7128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B5819-07D3-4F0A-B58F-70C31329B1E8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562AD-FA19-3181-2438-C54125DBF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1B492-172C-EBCB-5AD8-7DE97DB70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8BEF0-43C6-439F-B659-31D3A24D13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657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emf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jp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emf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tiff"/><Relationship Id="rId4" Type="http://schemas.openxmlformats.org/officeDocument/2006/relationships/image" Target="../media/image46.tif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geirt@hi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8BBA77A-E23E-4B02-8B00-DE639FB9C1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2092" y="2238422"/>
            <a:ext cx="3070274" cy="2952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F181F2-6CFC-49E7-BD2D-D01914567B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5049" y="2238421"/>
            <a:ext cx="2847042" cy="295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2D3881-737A-4318-8C60-744BD85A796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457" y="2238421"/>
            <a:ext cx="3262506" cy="295199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780085"/>
            <a:ext cx="12191999" cy="1083240"/>
          </a:xfrm>
        </p:spPr>
        <p:txBody>
          <a:bodyPr>
            <a:noAutofit/>
          </a:bodyPr>
          <a:lstStyle/>
          <a:p>
            <a:pPr algn="ctr"/>
            <a:r>
              <a:rPr lang="nb-NO" sz="28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Hvordan står det til med havbruksnæringen langs Norskekysten og Vestlandskysten</a:t>
            </a:r>
            <a:endParaRPr lang="nb-NO" sz="2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-1955" y="182236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 algn="ctr"/>
            <a:endParaRPr lang="nb-NO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FA9748-2576-49E0-83AA-1C3CA82ADB02}"/>
              </a:ext>
            </a:extLst>
          </p:cNvPr>
          <p:cNvGrpSpPr/>
          <p:nvPr/>
        </p:nvGrpSpPr>
        <p:grpSpPr>
          <a:xfrm>
            <a:off x="-17457" y="2238421"/>
            <a:ext cx="13240888" cy="2952000"/>
            <a:chOff x="-268071" y="2312927"/>
            <a:chExt cx="13240888" cy="2952000"/>
          </a:xfrm>
        </p:grpSpPr>
        <p:pic>
          <p:nvPicPr>
            <p:cNvPr id="13" name="Bilde 12"/>
            <p:cNvPicPr>
              <a:picLocks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3706" y="2312927"/>
              <a:ext cx="3041227" cy="2952000"/>
            </a:xfrm>
            <a:prstGeom prst="rect">
              <a:avLst/>
            </a:prstGeom>
          </p:spPr>
        </p:pic>
        <p:sp>
          <p:nvSpPr>
            <p:cNvPr id="17" name="TekstSylinder 16"/>
            <p:cNvSpPr txBox="1"/>
            <p:nvPr/>
          </p:nvSpPr>
          <p:spPr>
            <a:xfrm>
              <a:off x="5839524" y="4869366"/>
              <a:ext cx="2418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Bærekraftig akvakultur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8911752" y="4860772"/>
              <a:ext cx="40610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Trygg og sunn sjømat</a:t>
              </a:r>
            </a:p>
          </p:txBody>
        </p:sp>
        <p:sp>
          <p:nvSpPr>
            <p:cNvPr id="16" name="TekstSylinder 15"/>
            <p:cNvSpPr txBox="1"/>
            <p:nvPr/>
          </p:nvSpPr>
          <p:spPr>
            <a:xfrm>
              <a:off x="-268071" y="4860772"/>
              <a:ext cx="34639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Økosystem og påvirkning</a:t>
              </a:r>
            </a:p>
          </p:txBody>
        </p:sp>
      </p:grpSp>
      <p:sp>
        <p:nvSpPr>
          <p:cNvPr id="11" name="TekstSylinder 15">
            <a:extLst>
              <a:ext uri="{FF2B5EF4-FFF2-40B4-BE49-F238E27FC236}">
                <a16:creationId xmlns:a16="http://schemas.microsoft.com/office/drawing/2014/main" id="{6273AF88-8954-4E67-9CD7-0DAB6D7414AB}"/>
              </a:ext>
            </a:extLst>
          </p:cNvPr>
          <p:cNvSpPr txBox="1"/>
          <p:nvPr/>
        </p:nvSpPr>
        <p:spPr>
          <a:xfrm>
            <a:off x="3245049" y="4790563"/>
            <a:ext cx="3463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Bærekraftig høsting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0971026-795B-0442-AA49-1CA82BB5DAA0}"/>
              </a:ext>
            </a:extLst>
          </p:cNvPr>
          <p:cNvSpPr txBox="1"/>
          <p:nvPr/>
        </p:nvSpPr>
        <p:spPr>
          <a:xfrm>
            <a:off x="2571180" y="5579993"/>
            <a:ext cx="7037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i="1" dirty="0">
                <a:solidFill>
                  <a:schemeClr val="accent1">
                    <a:lumMod val="50000"/>
                  </a:schemeClr>
                </a:solidFill>
              </a:rPr>
              <a:t>Geir Lasse Taranger </a:t>
            </a:r>
          </a:p>
          <a:p>
            <a:pPr algn="ctr"/>
            <a:r>
              <a:rPr lang="nb-NO" i="1" dirty="0">
                <a:solidFill>
                  <a:schemeClr val="accent1">
                    <a:lumMod val="50000"/>
                  </a:schemeClr>
                </a:solidFill>
              </a:rPr>
              <a:t>Forskningsdirektør, Havforskningsinstituttet</a:t>
            </a:r>
          </a:p>
          <a:p>
            <a:pPr algn="ctr"/>
            <a:r>
              <a:rPr lang="nb-NO" i="1" dirty="0">
                <a:solidFill>
                  <a:schemeClr val="accent1">
                    <a:lumMod val="50000"/>
                  </a:schemeClr>
                </a:solidFill>
              </a:rPr>
              <a:t>Presentasjon av Havbruksutvalget NOU 23: 2023, Bergen 06.10.23</a:t>
            </a:r>
          </a:p>
        </p:txBody>
      </p:sp>
    </p:spTree>
    <p:extLst>
      <p:ext uri="{BB962C8B-B14F-4D97-AF65-F5344CB8AC3E}">
        <p14:creationId xmlns:p14="http://schemas.microsoft.com/office/powerpoint/2010/main" val="320494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33E824-8586-CE40-BF67-585812DF6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0344"/>
            <a:ext cx="11018520" cy="1434415"/>
          </a:xfrm>
        </p:spPr>
        <p:txBody>
          <a:bodyPr anchor="b">
            <a:normAutofit/>
          </a:bodyPr>
          <a:lstStyle/>
          <a:p>
            <a:r>
              <a:rPr lang="nb-NO" sz="5400" dirty="0">
                <a:solidFill>
                  <a:schemeClr val="accent1"/>
                </a:solidFill>
              </a:rPr>
              <a:t>Problembeskrivelse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67B67D-FDDE-624B-8903-E37537684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404" y="1677693"/>
            <a:ext cx="6713552" cy="4119172"/>
          </a:xfrm>
        </p:spPr>
        <p:txBody>
          <a:bodyPr anchor="t">
            <a:normAutofit lnSpcReduction="10000"/>
          </a:bodyPr>
          <a:lstStyle/>
          <a:p>
            <a:r>
              <a:rPr lang="nb-NO" sz="2000" dirty="0">
                <a:effectLst/>
                <a:latin typeface="Helvetica Neue" panose="02000503000000020004" pitchFamily="2" charset="0"/>
              </a:rPr>
              <a:t>Lakselus er regnet som det viktigste begrensningen for </a:t>
            </a:r>
            <a:r>
              <a:rPr lang="nb-NO" sz="2000" u="sng" dirty="0">
                <a:effectLst/>
                <a:latin typeface="Helvetica Neue" panose="02000503000000020004" pitchFamily="2" charset="0"/>
              </a:rPr>
              <a:t>videre vekst </a:t>
            </a:r>
            <a:r>
              <a:rPr lang="nb-NO" sz="2000" dirty="0">
                <a:effectLst/>
                <a:latin typeface="Helvetica Neue" panose="02000503000000020004" pitchFamily="2" charset="0"/>
              </a:rPr>
              <a:t>av lakseoppdrett i sjø på </a:t>
            </a:r>
            <a:r>
              <a:rPr lang="nb-NO" sz="2000" dirty="0" err="1">
                <a:effectLst/>
                <a:latin typeface="Helvetica Neue" panose="02000503000000020004" pitchFamily="2" charset="0"/>
              </a:rPr>
              <a:t>vestlandet</a:t>
            </a:r>
            <a:r>
              <a:rPr lang="nb-NO" sz="2000" dirty="0">
                <a:effectLst/>
                <a:latin typeface="Helvetica Neue" panose="02000503000000020004" pitchFamily="2" charset="0"/>
              </a:rPr>
              <a:t> grunnet effekter på vill laksefisk</a:t>
            </a:r>
          </a:p>
          <a:p>
            <a:r>
              <a:rPr lang="nb-NO" sz="2000" dirty="0">
                <a:latin typeface="Helvetica Neue" panose="02000503000000020004" pitchFamily="2" charset="0"/>
              </a:rPr>
              <a:t>Lakselus er også indirekte den største driveren til dårlig velferd og dødelighet i sjøfasen</a:t>
            </a:r>
          </a:p>
          <a:p>
            <a:r>
              <a:rPr lang="nb-NO" sz="2000" dirty="0">
                <a:effectLst/>
                <a:latin typeface="Helvetica Neue" panose="02000503000000020004" pitchFamily="2" charset="0"/>
              </a:rPr>
              <a:t>Samtidig er det høy forekomst av virussykdommer, som tidvis gir høy dødelighet og dårlig velferd</a:t>
            </a:r>
          </a:p>
          <a:p>
            <a:r>
              <a:rPr lang="nb-NO" sz="2000" dirty="0">
                <a:latin typeface="Helvetica Neue" panose="02000503000000020004" pitchFamily="2" charset="0"/>
              </a:rPr>
              <a:t>Problemet m lus er knyttet til stort spredningspotensial mellom lokaliteter (og til villfisk)</a:t>
            </a:r>
          </a:p>
          <a:p>
            <a:r>
              <a:rPr lang="nb-NO" sz="2000" dirty="0">
                <a:effectLst/>
                <a:latin typeface="Helvetica Neue" panose="02000503000000020004" pitchFamily="2" charset="0"/>
              </a:rPr>
              <a:t>Hva har vi av data for å underbygge denne beskrivelsen?</a:t>
            </a:r>
          </a:p>
          <a:p>
            <a:r>
              <a:rPr lang="nb-NO" sz="2000" dirty="0">
                <a:latin typeface="Helvetica Neue" panose="02000503000000020004" pitchFamily="2" charset="0"/>
              </a:rPr>
              <a:t>Hvordan ser det ut lengre nord på kysten – og hva er trend i utvikling?</a:t>
            </a:r>
            <a:endParaRPr lang="nb-NO" sz="2000" dirty="0">
              <a:effectLst/>
              <a:latin typeface="Helvetica Neue" panose="02000503000000020004" pitchFamily="2" charset="0"/>
            </a:endParaRPr>
          </a:p>
        </p:txBody>
      </p:sp>
      <p:pic>
        <p:nvPicPr>
          <p:cNvPr id="7" name="Bilde 4" descr="Et bilde som inneholder kart&#10;&#10;Automatisk generert beskrivelse">
            <a:extLst>
              <a:ext uri="{FF2B5EF4-FFF2-40B4-BE49-F238E27FC236}">
                <a16:creationId xmlns:a16="http://schemas.microsoft.com/office/drawing/2014/main" id="{D4929CBD-90AD-7147-9BD2-7C97C5750A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13" r="-3" b="-3"/>
          <a:stretch/>
        </p:blipFill>
        <p:spPr bwMode="auto">
          <a:xfrm>
            <a:off x="7604230" y="1700353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7C2CA0BC-6469-C645-8FE9-BB7526F2CB8C}"/>
              </a:ext>
            </a:extLst>
          </p:cNvPr>
          <p:cNvSpPr txBox="1"/>
          <p:nvPr/>
        </p:nvSpPr>
        <p:spPr>
          <a:xfrm>
            <a:off x="7604230" y="5751482"/>
            <a:ext cx="3941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/>
              <a:t>Konnektivitet</a:t>
            </a:r>
            <a:r>
              <a:rPr lang="nb-NO" sz="1200" dirty="0"/>
              <a:t> (smittekobling) lakselus mellom lokaliteter i PO2 og PO3, Bjørn </a:t>
            </a:r>
            <a:r>
              <a:rPr lang="nb-NO" sz="1200" dirty="0" err="1"/>
              <a:t>Ådlandsvik</a:t>
            </a:r>
            <a:r>
              <a:rPr lang="nb-NO" sz="1200" dirty="0"/>
              <a:t>, HI</a:t>
            </a:r>
          </a:p>
        </p:txBody>
      </p:sp>
    </p:spTree>
    <p:extLst>
      <p:ext uri="{BB962C8B-B14F-4D97-AF65-F5344CB8AC3E}">
        <p14:creationId xmlns:p14="http://schemas.microsoft.com/office/powerpoint/2010/main" val="3638547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62AA4F-9804-A71B-4673-FFCC4AE1B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60" y="-116681"/>
            <a:ext cx="12279640" cy="1325563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chemeClr val="accent1"/>
                </a:solidFill>
              </a:rPr>
              <a:t>Lokalitetsstruktur og produksjonsintensitet* -PO3 og PO4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FB9D91-89B5-2894-41DB-8F6B4DD9E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BA58EED-DB8E-8C06-6FA2-A3C1F36FA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300" y="1198492"/>
            <a:ext cx="6007100" cy="46228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2D71E27-AAB2-ADF4-B049-F5EC1B280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1208882"/>
            <a:ext cx="5981700" cy="453696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AE4F11D5-7693-7FCD-CFD6-E052E2F0F706}"/>
              </a:ext>
            </a:extLst>
          </p:cNvPr>
          <p:cNvSpPr txBox="1"/>
          <p:nvPr/>
        </p:nvSpPr>
        <p:spPr>
          <a:xfrm>
            <a:off x="500063" y="6057900"/>
            <a:ext cx="7529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*Økende grønnfarge viser høyere produksjonsintensitet (tonn laksefisk/km</a:t>
            </a:r>
            <a:r>
              <a:rPr lang="nb-NO" baseline="30000" dirty="0"/>
              <a:t>2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8003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F0A83E-A4B1-B548-9025-B820BCCBE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361"/>
            <a:ext cx="10515600" cy="1325563"/>
          </a:xfrm>
        </p:spPr>
        <p:txBody>
          <a:bodyPr/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Særlige utfordringer PO3 og PO4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F02902-BD8C-8A41-9D5F-0198496AF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991" y="1099911"/>
            <a:ext cx="4683895" cy="4351338"/>
          </a:xfrm>
        </p:spPr>
        <p:txBody>
          <a:bodyPr>
            <a:normAutofit lnSpcReduction="10000"/>
          </a:bodyPr>
          <a:lstStyle/>
          <a:p>
            <a:r>
              <a:rPr lang="nb-NO" sz="2400" dirty="0"/>
              <a:t>Relativt høy produksjon av lakselus, og til dels mange utbrudd av virussykdommer</a:t>
            </a:r>
          </a:p>
          <a:p>
            <a:r>
              <a:rPr lang="nb-NO" sz="2400" dirty="0"/>
              <a:t>Mange lokaliteter på relativt lite sjøareal</a:t>
            </a:r>
          </a:p>
          <a:p>
            <a:r>
              <a:rPr lang="nb-NO" sz="2400" dirty="0"/>
              <a:t>Tett smittekobling mellom lokalitetene</a:t>
            </a:r>
          </a:p>
          <a:p>
            <a:r>
              <a:rPr lang="nb-NO" sz="2400" dirty="0"/>
              <a:t>Høy dødelighet</a:t>
            </a:r>
          </a:p>
          <a:p>
            <a:r>
              <a:rPr lang="nb-NO" sz="2400" dirty="0"/>
              <a:t>Relativt høy vanntemperatur</a:t>
            </a:r>
          </a:p>
          <a:p>
            <a:r>
              <a:rPr lang="nb-NO" sz="2400" dirty="0"/>
              <a:t>Vanskelig å bryte smitten</a:t>
            </a:r>
          </a:p>
          <a:p>
            <a:r>
              <a:rPr lang="nb-NO" sz="2400" dirty="0"/>
              <a:t>Kompleks eierstruktur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0789CB2-2D93-4F42-9441-827075AB7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86" y="1022465"/>
            <a:ext cx="3180631" cy="23182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D5346C1D-CCE6-7E41-A672-DCFA0895E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940" y="3275579"/>
            <a:ext cx="3267577" cy="248250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4C2EFDE7-0842-824A-8E22-F04F5203D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5261" y="3340725"/>
            <a:ext cx="2701159" cy="258021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A35DDB9A-8806-DC42-BBE2-6D549369E3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2847" y="205944"/>
            <a:ext cx="2733573" cy="301770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B5675F1B-CCEF-814F-AF0B-7D6F90FC9B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4" y="5405617"/>
            <a:ext cx="3977421" cy="147446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C3504FFF-A613-B206-9847-94C7B34233D6}"/>
              </a:ext>
            </a:extLst>
          </p:cNvPr>
          <p:cNvSpPr txBox="1"/>
          <p:nvPr/>
        </p:nvSpPr>
        <p:spPr>
          <a:xfrm>
            <a:off x="5257799" y="5835535"/>
            <a:ext cx="2840667" cy="838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Utslipp lus beregnet på data fra oppdrettsanleggene i PO3 og PO4 (2012-2022)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A0AA65D-ED12-22E4-2CE6-7A04FB0B6E75}"/>
              </a:ext>
            </a:extLst>
          </p:cNvPr>
          <p:cNvSpPr txBox="1"/>
          <p:nvPr/>
        </p:nvSpPr>
        <p:spPr>
          <a:xfrm>
            <a:off x="8752847" y="6005725"/>
            <a:ext cx="2920489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Beregnet smittetrykk av lus i PO3 og PO4  (2022)</a:t>
            </a:r>
          </a:p>
        </p:txBody>
      </p:sp>
    </p:spTree>
    <p:extLst>
      <p:ext uri="{BB962C8B-B14F-4D97-AF65-F5344CB8AC3E}">
        <p14:creationId xmlns:p14="http://schemas.microsoft.com/office/powerpoint/2010/main" val="2333266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58AADF-04B7-8DFF-D751-09D841904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AFFDB8D-8E31-8117-BE11-CF78BE30C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493" y="0"/>
            <a:ext cx="5232507" cy="748829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8351F3C-BFAC-A4A6-766E-46EC1DA58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6" y="1192944"/>
            <a:ext cx="6516580" cy="365052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FD04E86-D4D3-F0C5-AA06-8C1658CC8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149" y="2823845"/>
            <a:ext cx="5455851" cy="3877813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B205BAFB-47C8-BFC6-A61C-4892EFC7B081}"/>
              </a:ext>
            </a:extLst>
          </p:cNvPr>
          <p:cNvSpPr txBox="1"/>
          <p:nvPr/>
        </p:nvSpPr>
        <p:spPr>
          <a:xfrm>
            <a:off x="442913" y="557213"/>
            <a:ext cx="5957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solidFill>
                  <a:schemeClr val="accent1"/>
                </a:solidFill>
              </a:rPr>
              <a:t>Hva med andre faktorer?</a:t>
            </a:r>
          </a:p>
        </p:txBody>
      </p:sp>
    </p:spTree>
    <p:extLst>
      <p:ext uri="{BB962C8B-B14F-4D97-AF65-F5344CB8AC3E}">
        <p14:creationId xmlns:p14="http://schemas.microsoft.com/office/powerpoint/2010/main" val="899338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9A7675FC-1920-2042-07E3-FFEDFF677A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2" t="631" r="14872" b="2251"/>
          <a:stretch/>
        </p:blipFill>
        <p:spPr>
          <a:xfrm>
            <a:off x="2000254" y="3"/>
            <a:ext cx="6735421" cy="66852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5CB706B2-9A69-9EFB-DD72-D47FE0D53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816" y="6077315"/>
            <a:ext cx="812588" cy="550957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4583795-4D42-A221-A5E0-9ECCAAB909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407" y="5605420"/>
            <a:ext cx="917242" cy="621916"/>
          </a:xfrm>
          <a:prstGeom prst="rect">
            <a:avLst/>
          </a:prstGeom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139173E-5CD8-7519-DE2B-01C409862A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83" y="4982462"/>
            <a:ext cx="880415" cy="585354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778E2C37-D794-B19F-E8C9-6ABB7ADCCE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74" y="4308787"/>
            <a:ext cx="972780" cy="646765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788F2B73-9BC9-6F8F-9AEA-E5D2E4708F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877" y="3715099"/>
            <a:ext cx="917242" cy="609839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93810A35-6882-8A45-0B6F-1756B4AA05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249">
            <a:off x="3344898" y="2709705"/>
            <a:ext cx="829330" cy="562308"/>
          </a:xfrm>
          <a:prstGeom prst="rect">
            <a:avLst/>
          </a:prstGeom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64204B93-4816-D2DC-4B00-906E8CABC1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066" y="1485850"/>
            <a:ext cx="881535" cy="570141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D6CC71BD-92F2-BD4D-1022-BF93875396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968" y="856011"/>
            <a:ext cx="881534" cy="570141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A8FD7AF8-2A74-9CC1-EDD8-ECB8AB3EC5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728" y="368735"/>
            <a:ext cx="881534" cy="570139"/>
          </a:xfrm>
          <a:prstGeom prst="rect">
            <a:avLst/>
          </a:prstGeom>
        </p:spPr>
      </p:pic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725B88C8-872E-5602-D11E-31C5526261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585" y="0"/>
            <a:ext cx="829878" cy="5367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A25AF4F-D31D-E7C8-1266-F46689E839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35071" y="3182604"/>
            <a:ext cx="1139696" cy="77896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D93EBA2-7169-A3F3-8704-ADBE84DF83D0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19287" b="19138"/>
          <a:stretch/>
        </p:blipFill>
        <p:spPr>
          <a:xfrm>
            <a:off x="3460090" y="2103848"/>
            <a:ext cx="935986" cy="61362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E1D4203-33BA-4479-35AD-68934725622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19627" b="20049"/>
          <a:stretch/>
        </p:blipFill>
        <p:spPr>
          <a:xfrm>
            <a:off x="7121097" y="43159"/>
            <a:ext cx="945788" cy="615657"/>
          </a:xfrm>
          <a:prstGeom prst="rect">
            <a:avLst/>
          </a:prstGeom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D9A281B6-775C-CB7F-BEAC-F21A90993AEC}"/>
              </a:ext>
            </a:extLst>
          </p:cNvPr>
          <p:cNvSpPr txBox="1"/>
          <p:nvPr/>
        </p:nvSpPr>
        <p:spPr>
          <a:xfrm>
            <a:off x="6126361" y="3738050"/>
            <a:ext cx="2240616" cy="2820521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1: Svenskegrensen til Jæren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2: Ryfylke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3: Karmøy til Sotra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4: Nordhordland til Stadt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5: Stadt til Hustadvika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6: Nordmøre og Sør-Trøndelag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7: Nord-Trøndelag med Bindal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8: Helgeland til Bodø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9: Vestfjorden og Vesterålen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10: Andøya til Senja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11: Kvaløya til Loppa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12: Vest-Finnmark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 13: Øst-Finnmark 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75F626-3663-2668-EA9F-D09665C9C20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46269" y="125207"/>
            <a:ext cx="2985881" cy="4223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722427E9-572E-7FA1-E9C8-51E89D9F131C}"/>
              </a:ext>
            </a:extLst>
          </p:cNvPr>
          <p:cNvSpPr txBox="1">
            <a:spLocks/>
          </p:cNvSpPr>
          <p:nvPr/>
        </p:nvSpPr>
        <p:spPr>
          <a:xfrm>
            <a:off x="124118" y="308877"/>
            <a:ext cx="10515600" cy="53673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>
                <a:solidFill>
                  <a:schemeClr val="accent1"/>
                </a:solidFill>
              </a:rPr>
              <a:t>Risikovurderingen 2023</a:t>
            </a:r>
            <a:endParaRPr lang="nb-NO" sz="3600" dirty="0">
              <a:solidFill>
                <a:schemeClr val="accent1"/>
              </a:solidFill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48C3693-A469-FD4D-258C-9DF0F1C5CF16}"/>
              </a:ext>
            </a:extLst>
          </p:cNvPr>
          <p:cNvSpPr txBox="1"/>
          <p:nvPr/>
        </p:nvSpPr>
        <p:spPr>
          <a:xfrm>
            <a:off x="9213318" y="4716049"/>
            <a:ext cx="2306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Tendens til økende problem også i nord</a:t>
            </a:r>
          </a:p>
        </p:txBody>
      </p:sp>
    </p:spTree>
    <p:extLst>
      <p:ext uri="{BB962C8B-B14F-4D97-AF65-F5344CB8AC3E}">
        <p14:creationId xmlns:p14="http://schemas.microsoft.com/office/powerpoint/2010/main" val="1697241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_DSC4648.jpg">
            <a:extLst>
              <a:ext uri="{FF2B5EF4-FFF2-40B4-BE49-F238E27FC236}">
                <a16:creationId xmlns:a16="http://schemas.microsoft.com/office/drawing/2014/main" id="{96E803F8-A265-ED48-AFD0-E839A63AC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5098" y="90273"/>
            <a:ext cx="7785177" cy="3232114"/>
          </a:xfrm>
          <a:prstGeom prst="rect">
            <a:avLst/>
          </a:prstGeom>
        </p:spPr>
      </p:pic>
      <p:pic>
        <p:nvPicPr>
          <p:cNvPr id="1026" name="Picture 2" descr="Kart over produksjonsområdene">
            <a:extLst>
              <a:ext uri="{FF2B5EF4-FFF2-40B4-BE49-F238E27FC236}">
                <a16:creationId xmlns:a16="http://schemas.microsoft.com/office/drawing/2014/main" id="{52651C5C-7773-2302-F85C-59E2F32E6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512" y="2482024"/>
            <a:ext cx="3577632" cy="434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" descr="lusekart_Norge2014-08-11.png">
            <a:extLst>
              <a:ext uri="{FF2B5EF4-FFF2-40B4-BE49-F238E27FC236}">
                <a16:creationId xmlns:a16="http://schemas.microsoft.com/office/drawing/2014/main" id="{BA7A3843-8D02-6C4D-B240-30308560E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5" t="2625" r="12178"/>
          <a:stretch>
            <a:fillRect/>
          </a:stretch>
        </p:blipFill>
        <p:spPr bwMode="auto">
          <a:xfrm>
            <a:off x="778148" y="3571674"/>
            <a:ext cx="205105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1">
            <a:extLst>
              <a:ext uri="{FF2B5EF4-FFF2-40B4-BE49-F238E27FC236}">
                <a16:creationId xmlns:a16="http://schemas.microsoft.com/office/drawing/2014/main" id="{759B8CA7-F68C-6648-8D2F-F16113D8C1FA}"/>
              </a:ext>
            </a:extLst>
          </p:cNvPr>
          <p:cNvSpPr txBox="1">
            <a:spLocks/>
          </p:cNvSpPr>
          <p:nvPr/>
        </p:nvSpPr>
        <p:spPr>
          <a:xfrm>
            <a:off x="467240" y="-297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200" dirty="0" err="1">
                <a:solidFill>
                  <a:schemeClr val="accent1"/>
                </a:solidFill>
              </a:rPr>
              <a:t>Trafikklyssystemet</a:t>
            </a:r>
            <a:r>
              <a:rPr lang="en-AU" sz="3200" dirty="0">
                <a:solidFill>
                  <a:schemeClr val="accent1"/>
                </a:solidFill>
              </a:rPr>
              <a:t> – </a:t>
            </a:r>
            <a:r>
              <a:rPr lang="en-AU" sz="3200" dirty="0" err="1">
                <a:solidFill>
                  <a:schemeClr val="accent1"/>
                </a:solidFill>
              </a:rPr>
              <a:t>lus</a:t>
            </a:r>
            <a:r>
              <a:rPr lang="en-AU" sz="3200" dirty="0">
                <a:solidFill>
                  <a:schemeClr val="accent1"/>
                </a:solidFill>
              </a:rPr>
              <a:t> </a:t>
            </a:r>
            <a:r>
              <a:rPr lang="en-AU" sz="3200" dirty="0" err="1">
                <a:solidFill>
                  <a:schemeClr val="accent1"/>
                </a:solidFill>
              </a:rPr>
              <a:t>på</a:t>
            </a:r>
            <a:r>
              <a:rPr lang="en-AU" sz="3200" dirty="0">
                <a:solidFill>
                  <a:schemeClr val="accent1"/>
                </a:solidFill>
              </a:rPr>
              <a:t> </a:t>
            </a:r>
            <a:r>
              <a:rPr lang="en-AU" sz="3200" dirty="0" err="1">
                <a:solidFill>
                  <a:schemeClr val="accent1"/>
                </a:solidFill>
              </a:rPr>
              <a:t>vill</a:t>
            </a:r>
            <a:r>
              <a:rPr lang="en-AU" sz="3200" dirty="0">
                <a:solidFill>
                  <a:schemeClr val="accent1"/>
                </a:solidFill>
              </a:rPr>
              <a:t> </a:t>
            </a:r>
            <a:r>
              <a:rPr lang="en-AU" sz="3200" dirty="0" err="1">
                <a:solidFill>
                  <a:schemeClr val="accent1"/>
                </a:solidFill>
              </a:rPr>
              <a:t>laksefisk</a:t>
            </a:r>
            <a:r>
              <a:rPr lang="en-AU" sz="3200" dirty="0">
                <a:solidFill>
                  <a:schemeClr val="accent1"/>
                </a:solidFill>
              </a:rPr>
              <a:t> </a:t>
            </a:r>
            <a:r>
              <a:rPr lang="en-AU" sz="3200" dirty="0" err="1">
                <a:solidFill>
                  <a:schemeClr val="accent1"/>
                </a:solidFill>
              </a:rPr>
              <a:t>som</a:t>
            </a:r>
            <a:r>
              <a:rPr lang="en-AU" sz="3200" dirty="0">
                <a:solidFill>
                  <a:schemeClr val="accent1"/>
                </a:solidFill>
              </a:rPr>
              <a:t> </a:t>
            </a:r>
            <a:r>
              <a:rPr lang="en-AU" sz="3200" dirty="0" err="1">
                <a:solidFill>
                  <a:schemeClr val="accent1"/>
                </a:solidFill>
              </a:rPr>
              <a:t>bærekraftindikator</a:t>
            </a:r>
            <a:endParaRPr lang="en-AU" sz="3200" dirty="0">
              <a:solidFill>
                <a:schemeClr val="accent1"/>
              </a:solidFill>
            </a:endParaRPr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94AD7D20-7A76-D946-8FA1-D9D4A960F1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19" t="6418" r="11950" b="6912"/>
          <a:stretch/>
        </p:blipFill>
        <p:spPr bwMode="auto">
          <a:xfrm>
            <a:off x="4905768" y="3548736"/>
            <a:ext cx="3113544" cy="2454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3C089502-3185-BE42-B3B4-EB52BB02D4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3193" y="605215"/>
            <a:ext cx="2710995" cy="31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0">
            <a:extLst>
              <a:ext uri="{FF2B5EF4-FFF2-40B4-BE49-F238E27FC236}">
                <a16:creationId xmlns:a16="http://schemas.microsoft.com/office/drawing/2014/main" id="{52F38AC2-4ECC-1140-A9EF-5BE1319EFFBC}"/>
              </a:ext>
            </a:extLst>
          </p:cNvPr>
          <p:cNvGrpSpPr>
            <a:grpSpLocks/>
          </p:cNvGrpSpPr>
          <p:nvPr/>
        </p:nvGrpSpPr>
        <p:grpSpPr bwMode="auto">
          <a:xfrm>
            <a:off x="2708300" y="3570184"/>
            <a:ext cx="2372701" cy="3448362"/>
            <a:chOff x="1623011" y="1785075"/>
            <a:chExt cx="5212258" cy="5351684"/>
          </a:xfrm>
        </p:grpSpPr>
        <p:pic>
          <p:nvPicPr>
            <p:cNvPr id="9" name="Picture 2" descr="copdens_namsen_dogn_15mai14.gif">
              <a:extLst>
                <a:ext uri="{FF2B5EF4-FFF2-40B4-BE49-F238E27FC236}">
                  <a16:creationId xmlns:a16="http://schemas.microsoft.com/office/drawing/2014/main" id="{2D0906AA-C0B5-6047-9FF2-7C402415D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3011" y="1785075"/>
              <a:ext cx="5212258" cy="432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80DF8A-831B-4049-82C5-EFAFC1A86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0859" y="5656033"/>
              <a:ext cx="3987695" cy="1480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nb-NO" sz="1400" dirty="0" err="1"/>
                <a:t>Strøm</a:t>
              </a:r>
              <a:r>
                <a:rPr lang="en-US" altLang="nb-NO" sz="1400" dirty="0"/>
                <a:t>- </a:t>
              </a:r>
              <a:r>
                <a:rPr lang="en-US" altLang="nb-NO" sz="1400" dirty="0" err="1"/>
                <a:t>og</a:t>
              </a:r>
              <a:r>
                <a:rPr lang="en-US" altLang="nb-NO" sz="1400" dirty="0"/>
                <a:t> </a:t>
              </a:r>
              <a:r>
                <a:rPr lang="en-US" altLang="nb-NO" sz="1400" dirty="0" err="1"/>
                <a:t>lusemodell</a:t>
              </a:r>
              <a:r>
                <a:rPr lang="en-US" altLang="nb-NO" sz="1400" dirty="0"/>
                <a:t> (</a:t>
              </a:r>
              <a:r>
                <a:rPr lang="en-US" altLang="nb-NO" sz="1400" dirty="0" err="1"/>
                <a:t>smitte</a:t>
              </a:r>
              <a:r>
                <a:rPr lang="en-US" altLang="nb-NO" sz="1400" dirty="0"/>
                <a:t> </a:t>
              </a:r>
              <a:r>
                <a:rPr lang="en-US" altLang="nb-NO" sz="1400" dirty="0" err="1"/>
                <a:t>i</a:t>
              </a:r>
              <a:r>
                <a:rPr lang="en-US" altLang="nb-NO" sz="1400" dirty="0"/>
                <a:t> </a:t>
              </a:r>
              <a:r>
                <a:rPr lang="en-US" altLang="nb-NO" sz="1400" dirty="0" err="1"/>
                <a:t>tid</a:t>
              </a:r>
              <a:r>
                <a:rPr lang="en-US" altLang="nb-NO" sz="1400" dirty="0"/>
                <a:t> </a:t>
              </a:r>
              <a:r>
                <a:rPr lang="en-US" altLang="nb-NO" sz="1400" dirty="0" err="1"/>
                <a:t>og</a:t>
              </a:r>
              <a:r>
                <a:rPr lang="en-US" altLang="nb-NO" sz="1400" dirty="0"/>
                <a:t> rom)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nb-NO" sz="1400" dirty="0"/>
            </a:p>
          </p:txBody>
        </p:sp>
      </p:grpSp>
      <p:pic>
        <p:nvPicPr>
          <p:cNvPr id="11" name="Picture 1">
            <a:extLst>
              <a:ext uri="{FF2B5EF4-FFF2-40B4-BE49-F238E27FC236}">
                <a16:creationId xmlns:a16="http://schemas.microsoft.com/office/drawing/2014/main" id="{CCE391B7-3CE2-A74A-B4F4-B0FE5999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5230" y="1292523"/>
            <a:ext cx="1162699" cy="173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Rett pil 11">
            <a:extLst>
              <a:ext uri="{FF2B5EF4-FFF2-40B4-BE49-F238E27FC236}">
                <a16:creationId xmlns:a16="http://schemas.microsoft.com/office/drawing/2014/main" id="{AEC0DF91-1F6F-F548-92E0-F07289DE7CCF}"/>
              </a:ext>
            </a:extLst>
          </p:cNvPr>
          <p:cNvCxnSpPr>
            <a:cxnSpLocks/>
          </p:cNvCxnSpPr>
          <p:nvPr/>
        </p:nvCxnSpPr>
        <p:spPr>
          <a:xfrm flipV="1">
            <a:off x="2984808" y="1940905"/>
            <a:ext cx="2372704" cy="83683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 12">
            <a:extLst>
              <a:ext uri="{FF2B5EF4-FFF2-40B4-BE49-F238E27FC236}">
                <a16:creationId xmlns:a16="http://schemas.microsoft.com/office/drawing/2014/main" id="{D2FB53B0-25C0-6C49-83AA-C670532AF4F6}"/>
              </a:ext>
            </a:extLst>
          </p:cNvPr>
          <p:cNvCxnSpPr>
            <a:cxnSpLocks/>
          </p:cNvCxnSpPr>
          <p:nvPr/>
        </p:nvCxnSpPr>
        <p:spPr>
          <a:xfrm flipV="1">
            <a:off x="2516023" y="2566291"/>
            <a:ext cx="2642000" cy="1063638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 13">
            <a:extLst>
              <a:ext uri="{FF2B5EF4-FFF2-40B4-BE49-F238E27FC236}">
                <a16:creationId xmlns:a16="http://schemas.microsoft.com/office/drawing/2014/main" id="{C306EC18-1F4E-D244-8EB1-8D5023B7577C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6697929" y="2158299"/>
            <a:ext cx="2772642" cy="1973716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A4140E1-9EB7-B84D-8626-A9D22ADBCB66}"/>
              </a:ext>
            </a:extLst>
          </p:cNvPr>
          <p:cNvSpPr txBox="1"/>
          <p:nvPr/>
        </p:nvSpPr>
        <p:spPr>
          <a:xfrm>
            <a:off x="334082" y="1424952"/>
            <a:ext cx="1861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Villfisk overvåkning (laks, aure, røye)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C54F639-3370-B04E-83E2-4741B11A01DA}"/>
              </a:ext>
            </a:extLst>
          </p:cNvPr>
          <p:cNvSpPr txBox="1"/>
          <p:nvPr/>
        </p:nvSpPr>
        <p:spPr>
          <a:xfrm>
            <a:off x="5194158" y="5821031"/>
            <a:ext cx="24293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Modell for laksens vandring og lusepåslag – og vurdering av sannsynlig  dødelighet</a:t>
            </a:r>
          </a:p>
        </p:txBody>
      </p:sp>
      <p:cxnSp>
        <p:nvCxnSpPr>
          <p:cNvPr id="17" name="Rett pil 16">
            <a:extLst>
              <a:ext uri="{FF2B5EF4-FFF2-40B4-BE49-F238E27FC236}">
                <a16:creationId xmlns:a16="http://schemas.microsoft.com/office/drawing/2014/main" id="{F6D65008-BCB2-8049-9107-F01777B1D9AF}"/>
              </a:ext>
            </a:extLst>
          </p:cNvPr>
          <p:cNvCxnSpPr>
            <a:cxnSpLocks/>
          </p:cNvCxnSpPr>
          <p:nvPr/>
        </p:nvCxnSpPr>
        <p:spPr>
          <a:xfrm flipH="1" flipV="1">
            <a:off x="6194542" y="3190831"/>
            <a:ext cx="442812" cy="754153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78F0581F-75C5-8744-A8FB-EDBB34E9EDA2}"/>
              </a:ext>
            </a:extLst>
          </p:cNvPr>
          <p:cNvSpPr txBox="1"/>
          <p:nvPr/>
        </p:nvSpPr>
        <p:spPr>
          <a:xfrm>
            <a:off x="802228" y="6051865"/>
            <a:ext cx="1722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Data fra havbruk (utslipp av lakselus)</a:t>
            </a:r>
          </a:p>
        </p:txBody>
      </p:sp>
      <p:cxnSp>
        <p:nvCxnSpPr>
          <p:cNvPr id="28" name="Rett pil 27">
            <a:extLst>
              <a:ext uri="{FF2B5EF4-FFF2-40B4-BE49-F238E27FC236}">
                <a16:creationId xmlns:a16="http://schemas.microsoft.com/office/drawing/2014/main" id="{627B7901-365B-5341-9A05-7D98EC440C90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3894652" y="3093846"/>
            <a:ext cx="864698" cy="476338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53685A54-AE91-F041-942C-AB3A850181E5}"/>
              </a:ext>
            </a:extLst>
          </p:cNvPr>
          <p:cNvSpPr txBox="1"/>
          <p:nvPr/>
        </p:nvSpPr>
        <p:spPr>
          <a:xfrm>
            <a:off x="8784860" y="2517806"/>
            <a:ext cx="2696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Trafikklys-vurdering NFD</a:t>
            </a:r>
          </a:p>
        </p:txBody>
      </p:sp>
      <p:sp>
        <p:nvSpPr>
          <p:cNvPr id="33" name="Pil høyre 32">
            <a:extLst>
              <a:ext uri="{FF2B5EF4-FFF2-40B4-BE49-F238E27FC236}">
                <a16:creationId xmlns:a16="http://schemas.microsoft.com/office/drawing/2014/main" id="{EB537CDE-4FDD-FE41-9038-6FE37CC43C9B}"/>
              </a:ext>
            </a:extLst>
          </p:cNvPr>
          <p:cNvSpPr/>
          <p:nvPr/>
        </p:nvSpPr>
        <p:spPr>
          <a:xfrm>
            <a:off x="2832393" y="4710146"/>
            <a:ext cx="424204" cy="391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2AD0E8E3-34DE-D085-3D26-218A7466E0BD}"/>
              </a:ext>
            </a:extLst>
          </p:cNvPr>
          <p:cNvSpPr txBox="1"/>
          <p:nvPr/>
        </p:nvSpPr>
        <p:spPr>
          <a:xfrm>
            <a:off x="10281684" y="5048196"/>
            <a:ext cx="1828800" cy="92333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Grønn: 6% vekst</a:t>
            </a:r>
          </a:p>
          <a:p>
            <a:r>
              <a:rPr lang="nb-NO" dirty="0"/>
              <a:t>Gul: Frys</a:t>
            </a:r>
          </a:p>
          <a:p>
            <a:r>
              <a:rPr lang="nb-NO" dirty="0"/>
              <a:t>Rød: 6% nedtrekk </a:t>
            </a:r>
          </a:p>
        </p:txBody>
      </p:sp>
    </p:spTree>
    <p:extLst>
      <p:ext uri="{BB962C8B-B14F-4D97-AF65-F5344CB8AC3E}">
        <p14:creationId xmlns:p14="http://schemas.microsoft.com/office/powerpoint/2010/main" val="1418680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Historisk vurdering av lusepåvirkning, med årets vurdeing. Hentet fra rapporten.">
            <a:extLst>
              <a:ext uri="{FF2B5EF4-FFF2-40B4-BE49-F238E27FC236}">
                <a16:creationId xmlns:a16="http://schemas.microsoft.com/office/drawing/2014/main" id="{587115E9-FC1A-46BB-73C3-C2CE86A7B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95" y="1325563"/>
            <a:ext cx="6724650" cy="383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Kart over produksjonsområdene">
            <a:extLst>
              <a:ext uri="{FF2B5EF4-FFF2-40B4-BE49-F238E27FC236}">
                <a16:creationId xmlns:a16="http://schemas.microsoft.com/office/drawing/2014/main" id="{EF8562D3-D2C6-BD40-A5D9-3C4BEE2B5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432" y="394098"/>
            <a:ext cx="4614956" cy="559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4A02D835-E6A3-804A-9286-269C65E2DA3D}"/>
              </a:ext>
            </a:extLst>
          </p:cNvPr>
          <p:cNvSpPr txBox="1"/>
          <p:nvPr/>
        </p:nvSpPr>
        <p:spPr>
          <a:xfrm>
            <a:off x="7283519" y="6094407"/>
            <a:ext cx="4098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13 produksjonsområder, </a:t>
            </a:r>
          </a:p>
          <a:p>
            <a:r>
              <a:rPr lang="nb-NO" sz="1600" dirty="0"/>
              <a:t>NFD vurdering 2022, basert på 2020 og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A287E2-B70D-F8CB-4E37-DCCFC1AE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95" y="0"/>
            <a:ext cx="8870705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b-NO" sz="4000" dirty="0">
                <a:solidFill>
                  <a:schemeClr val="accent1"/>
                </a:solidFill>
              </a:rPr>
              <a:t>Ekspertgruppevurdering for Trafikklys</a:t>
            </a:r>
            <a:br>
              <a:rPr lang="nb-NO" sz="4000" dirty="0">
                <a:solidFill>
                  <a:schemeClr val="accent1"/>
                </a:solidFill>
              </a:rPr>
            </a:br>
            <a:r>
              <a:rPr lang="nb-NO" sz="3200" dirty="0">
                <a:solidFill>
                  <a:schemeClr val="accent1"/>
                </a:solidFill>
              </a:rPr>
              <a:t>Vurderingene 2016-2022</a:t>
            </a:r>
          </a:p>
        </p:txBody>
      </p:sp>
      <p:sp>
        <p:nvSpPr>
          <p:cNvPr id="4" name="Pil høyre 3">
            <a:extLst>
              <a:ext uri="{FF2B5EF4-FFF2-40B4-BE49-F238E27FC236}">
                <a16:creationId xmlns:a16="http://schemas.microsoft.com/office/drawing/2014/main" id="{64C24F1F-73FC-53BB-A9C2-D4419E74060B}"/>
              </a:ext>
            </a:extLst>
          </p:cNvPr>
          <p:cNvSpPr/>
          <p:nvPr/>
        </p:nvSpPr>
        <p:spPr>
          <a:xfrm>
            <a:off x="7283519" y="2382982"/>
            <a:ext cx="678226" cy="6003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999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3785D0-AE4B-9E4D-B1C3-E42C97B6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/>
                </a:solidFill>
              </a:rPr>
              <a:t>Utvikling av produksjonsintensitet (vår 2018-2022)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AA7B53-34BD-9748-AA4B-64CE20B87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743" y="5555413"/>
            <a:ext cx="9500937" cy="1819943"/>
          </a:xfrm>
        </p:spPr>
        <p:txBody>
          <a:bodyPr>
            <a:normAutofit/>
          </a:bodyPr>
          <a:lstStyle/>
          <a:p>
            <a:r>
              <a:rPr lang="nb-NO" sz="2400" dirty="0"/>
              <a:t>Farge 2022 indikerer HI risikovurdering lus 2023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351C99E-22E1-0943-9C74-1F738B3B6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64" y="1087360"/>
            <a:ext cx="9020132" cy="3895057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83EFFBD-0A6A-EA4C-89B8-A659C87931E7}"/>
              </a:ext>
            </a:extLst>
          </p:cNvPr>
          <p:cNvSpPr txBox="1"/>
          <p:nvPr/>
        </p:nvSpPr>
        <p:spPr>
          <a:xfrm>
            <a:off x="657339" y="6280718"/>
            <a:ext cx="6783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(Analyse: Terje </a:t>
            </a:r>
            <a:r>
              <a:rPr lang="nb-NO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Svåsand</a:t>
            </a:r>
            <a:r>
              <a:rPr lang="nb-NO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HI, 2023)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12B15BF-41BF-3CFC-6085-E75BF748D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567" y="5205574"/>
            <a:ext cx="4408225" cy="163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97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F042E1-15E4-2D8C-E8E1-90A3203DF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71" y="13926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chemeClr val="accent1"/>
                </a:solidFill>
              </a:rPr>
              <a:t>Utvikling over tid (PO3 og PO4)</a:t>
            </a:r>
          </a:p>
        </p:txBody>
      </p:sp>
      <p:pic>
        <p:nvPicPr>
          <p:cNvPr id="6" name="Plassholder for innhold 5" descr="Et bilde som inneholder tekst, line, Plottdiagram, diagram&#10;&#10;Automatisk generert beskrivelse">
            <a:extLst>
              <a:ext uri="{FF2B5EF4-FFF2-40B4-BE49-F238E27FC236}">
                <a16:creationId xmlns:a16="http://schemas.microsoft.com/office/drawing/2014/main" id="{FBD2F338-212E-6A5E-E4FB-E69E5CE0CD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79" y="1187279"/>
            <a:ext cx="5718629" cy="4288972"/>
          </a:xfrm>
        </p:spPr>
      </p:pic>
      <p:pic>
        <p:nvPicPr>
          <p:cNvPr id="8" name="Bilde 7" descr="Et bilde som inneholder tekst, diagram, Plottdiagram, line&#10;&#10;Automatisk generert beskrivelse">
            <a:extLst>
              <a:ext uri="{FF2B5EF4-FFF2-40B4-BE49-F238E27FC236}">
                <a16:creationId xmlns:a16="http://schemas.microsoft.com/office/drawing/2014/main" id="{35168B0E-8D03-368A-65BC-424DFE1B2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108" y="1187279"/>
            <a:ext cx="5718629" cy="4288972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9B381EA3-99B9-4E24-CD61-26E4E51644B7}"/>
              </a:ext>
            </a:extLst>
          </p:cNvPr>
          <p:cNvSpPr txBox="1"/>
          <p:nvPr/>
        </p:nvSpPr>
        <p:spPr>
          <a:xfrm>
            <a:off x="689759" y="6308208"/>
            <a:ext cx="4352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Data: Anne Sandvik, Havforskningsinstituttet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5FBAD38-D6CA-8D00-BA13-B0855B71E59A}"/>
              </a:ext>
            </a:extLst>
          </p:cNvPr>
          <p:cNvSpPr txBox="1"/>
          <p:nvPr/>
        </p:nvSpPr>
        <p:spPr>
          <a:xfrm>
            <a:off x="689761" y="5733143"/>
            <a:ext cx="10590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Relativt lavt antall kjønnsmodne </a:t>
            </a:r>
            <a:r>
              <a:rPr lang="nb-NO" dirty="0" err="1"/>
              <a:t>holus</a:t>
            </a:r>
            <a:r>
              <a:rPr lang="nb-NO" dirty="0"/>
              <a:t> om våren når laksen vandrer ut i havet; 2023 lavest i perioden 2016-2023</a:t>
            </a:r>
          </a:p>
        </p:txBody>
      </p:sp>
    </p:spTree>
    <p:extLst>
      <p:ext uri="{BB962C8B-B14F-4D97-AF65-F5344CB8AC3E}">
        <p14:creationId xmlns:p14="http://schemas.microsoft.com/office/powerpoint/2010/main" val="2768834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368DA3-8A7E-21A7-3933-498E7E171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83" y="0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chemeClr val="accent1"/>
                </a:solidFill>
              </a:rPr>
              <a:t>Lus i lengre tidsperspektiv</a:t>
            </a:r>
          </a:p>
        </p:txBody>
      </p:sp>
      <p:pic>
        <p:nvPicPr>
          <p:cNvPr id="5" name="Plassholder for innhold 4" descr="Et bilde som inneholder tekst, line, diagram, Plottdiagram&#10;&#10;Automatisk generert beskrivelse">
            <a:extLst>
              <a:ext uri="{FF2B5EF4-FFF2-40B4-BE49-F238E27FC236}">
                <a16:creationId xmlns:a16="http://schemas.microsoft.com/office/drawing/2014/main" id="{8DCA3167-98DD-9949-6C74-B6F09B501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40" y="1135410"/>
            <a:ext cx="5476723" cy="4107542"/>
          </a:xfrm>
        </p:spPr>
      </p:pic>
      <p:pic>
        <p:nvPicPr>
          <p:cNvPr id="7" name="Bilde 6" descr="Et bilde som inneholder tekst, diagram, line, Plottdiagram&#10;&#10;Automatisk generert beskrivelse">
            <a:extLst>
              <a:ext uri="{FF2B5EF4-FFF2-40B4-BE49-F238E27FC236}">
                <a16:creationId xmlns:a16="http://schemas.microsoft.com/office/drawing/2014/main" id="{6D9D4A75-8805-F47E-4EDF-5178C4420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085" y="1080526"/>
            <a:ext cx="5656943" cy="4242708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0C17AC1F-BF49-CA15-B0B0-BCD11B35C61E}"/>
              </a:ext>
            </a:extLst>
          </p:cNvPr>
          <p:cNvSpPr txBox="1"/>
          <p:nvPr/>
        </p:nvSpPr>
        <p:spPr>
          <a:xfrm>
            <a:off x="796635" y="5970916"/>
            <a:ext cx="853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Betydelig lavere våren 2012 og 2013 sammenlignet med seinere år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5246194-1947-8440-006D-C1C32E64DDA4}"/>
              </a:ext>
            </a:extLst>
          </p:cNvPr>
          <p:cNvSpPr txBox="1"/>
          <p:nvPr/>
        </p:nvSpPr>
        <p:spPr>
          <a:xfrm>
            <a:off x="800599" y="6308208"/>
            <a:ext cx="4352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Data: Anne Sandvik, Havforskningsinstituttet</a:t>
            </a:r>
          </a:p>
        </p:txBody>
      </p:sp>
    </p:spTree>
    <p:extLst>
      <p:ext uri="{BB962C8B-B14F-4D97-AF65-F5344CB8AC3E}">
        <p14:creationId xmlns:p14="http://schemas.microsoft.com/office/powerpoint/2010/main" val="3644374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493FA8-58B5-2548-9B4F-E6EF7AB8F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19666"/>
            <a:ext cx="10515600" cy="1325563"/>
          </a:xfrm>
        </p:spPr>
        <p:txBody>
          <a:bodyPr/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Mulige løsninger?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3BDFC7-A848-9646-BF90-B005CAAE8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042" y="889960"/>
            <a:ext cx="5178815" cy="5162497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Analyser tyder på svært lave lusetall for å «bli grønn» (eks; 0,03-0,05 modne lus i </a:t>
            </a:r>
            <a:r>
              <a:rPr lang="nb-NO" dirty="0" err="1"/>
              <a:t>smoltvandringsperioden</a:t>
            </a:r>
            <a:r>
              <a:rPr lang="nb-NO" dirty="0"/>
              <a:t> med dagens teknologi og drift; Sandvik m.fl. 2021)</a:t>
            </a:r>
          </a:p>
          <a:p>
            <a:r>
              <a:rPr lang="nb-NO" dirty="0"/>
              <a:t>Trenger kraftige grep for å bryte smitte og få ned dødelighet</a:t>
            </a:r>
          </a:p>
          <a:p>
            <a:r>
              <a:rPr lang="nb-NO" dirty="0"/>
              <a:t>Eksempelvis vil en overgang til lav- og nullutslippsteknologi for lus (eks: lukka merd) på rundt 1/3 av lokalitetene sannsynligvis gi grønn status </a:t>
            </a:r>
            <a:r>
              <a:rPr lang="nb-NO" dirty="0" err="1"/>
              <a:t>mhp</a:t>
            </a:r>
            <a:r>
              <a:rPr lang="nb-NO" dirty="0"/>
              <a:t> lus</a:t>
            </a:r>
          </a:p>
          <a:p>
            <a:r>
              <a:rPr lang="nb-NO" dirty="0"/>
              <a:t>Andre virkemidler; lokalitetsstruktur, </a:t>
            </a:r>
            <a:r>
              <a:rPr lang="nb-NO" dirty="0" err="1"/>
              <a:t>sonevise</a:t>
            </a:r>
            <a:r>
              <a:rPr lang="nb-NO" dirty="0"/>
              <a:t> utsett, kort produksjonstid i sjø  og brakklegging...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0D54134-57DF-A247-AE6A-5CD73E972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631" y="3293995"/>
            <a:ext cx="4066425" cy="357663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C1363C1-118A-0042-AA47-8ACF11900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548" y="103324"/>
            <a:ext cx="4260112" cy="317334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72559CE-5D43-934C-940E-3F275B982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524" y="4607405"/>
            <a:ext cx="3431573" cy="181251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B81F14C-7A50-424B-B2C1-9A8EC48E81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350" y="6463123"/>
            <a:ext cx="4559300" cy="3175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FEB02704-6E72-9CD0-01BC-D054B236ADB1}"/>
              </a:ext>
            </a:extLst>
          </p:cNvPr>
          <p:cNvSpPr txBox="1"/>
          <p:nvPr/>
        </p:nvSpPr>
        <p:spPr>
          <a:xfrm>
            <a:off x="9816660" y="457200"/>
            <a:ext cx="2084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Mengde </a:t>
            </a:r>
            <a:r>
              <a:rPr lang="nb-NO" dirty="0" err="1"/>
              <a:t>lakseluslarver</a:t>
            </a:r>
            <a:r>
              <a:rPr lang="nb-NO" dirty="0"/>
              <a:t> i PO3 ved ulike scenarier</a:t>
            </a:r>
          </a:p>
        </p:txBody>
      </p:sp>
    </p:spTree>
    <p:extLst>
      <p:ext uri="{BB962C8B-B14F-4D97-AF65-F5344CB8AC3E}">
        <p14:creationId xmlns:p14="http://schemas.microsoft.com/office/powerpoint/2010/main" val="2090731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CFE782-45F0-DB68-8E57-2ABBF14F6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0"/>
            <a:ext cx="10515600" cy="1325563"/>
          </a:xfrm>
        </p:spPr>
        <p:txBody>
          <a:bodyPr/>
          <a:lstStyle/>
          <a:p>
            <a:r>
              <a:rPr lang="nb-NO" dirty="0">
                <a:solidFill>
                  <a:schemeClr val="accent1"/>
                </a:solidFill>
              </a:rPr>
              <a:t>Konklusjon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2E2210-76E1-7447-C6D7-61E7BDBE8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68" y="125333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nb-NO" dirty="0"/>
              <a:t>Lakseproduksjonen i sjø er ikke bærekraftig ut fra vedtatte kriterier (effekt av lus på vill laksefisk) på deler av kysten</a:t>
            </a:r>
          </a:p>
          <a:p>
            <a:r>
              <a:rPr lang="nb-NO" dirty="0"/>
              <a:t>Høy dødelighet i sjøfasen og mange utbrudd av virussykdommer viser problematisk dyrevelferd, særlig på </a:t>
            </a:r>
            <a:r>
              <a:rPr lang="nb-NO" dirty="0" err="1"/>
              <a:t>vestlandet</a:t>
            </a:r>
            <a:endParaRPr lang="nb-NO" dirty="0"/>
          </a:p>
          <a:p>
            <a:r>
              <a:rPr lang="nb-NO" dirty="0"/>
              <a:t>Det synes nødvending med nye tiltak for å få bedre kontroll med smittesituasjonen; både for å få bedre dyrevelferd og økonomi i sjøfasen, og for å oppnå grønn bærekraftstatus langs hele kysten i Trafikklyssystemet</a:t>
            </a:r>
          </a:p>
          <a:p>
            <a:r>
              <a:rPr lang="nb-NO" dirty="0"/>
              <a:t>Virkemidler kan være bedre lokalitetsstruktur og brakkleggingsregime, kortere tid i åpne merder, og ny teknologi (eks: lukkede merder)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0C76102-EE84-7F92-6FD3-C015F6D1EA9E}"/>
              </a:ext>
            </a:extLst>
          </p:cNvPr>
          <p:cNvSpPr txBox="1"/>
          <p:nvPr/>
        </p:nvSpPr>
        <p:spPr>
          <a:xfrm>
            <a:off x="8984673" y="6058827"/>
            <a:ext cx="2992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Kontakt: </a:t>
            </a:r>
            <a:r>
              <a:rPr lang="nb-NO" dirty="0">
                <a:hlinkClick r:id="rId2"/>
              </a:rPr>
              <a:t>geirt@hi.no</a:t>
            </a:r>
            <a:endParaRPr lang="nb-NO" dirty="0"/>
          </a:p>
          <a:p>
            <a:r>
              <a:rPr lang="nb-NO" dirty="0" err="1"/>
              <a:t>www.hi.no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1415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515CC28C1C0804AA8BC9C56E3DBE56F" ma:contentTypeVersion="2" ma:contentTypeDescription="Opprett et nytt dokument." ma:contentTypeScope="" ma:versionID="4a1995ce186fb84039f8e6dc46972c05">
  <xsd:schema xmlns:xsd="http://www.w3.org/2001/XMLSchema" xmlns:xs="http://www.w3.org/2001/XMLSchema" xmlns:p="http://schemas.microsoft.com/office/2006/metadata/properties" xmlns:ns2="6018df50-7467-4908-bfa9-95cf2f04cba1" targetNamespace="http://schemas.microsoft.com/office/2006/metadata/properties" ma:root="true" ma:fieldsID="17f7b662df463f06a9ab048922bf8c6c" ns2:_="">
    <xsd:import namespace="6018df50-7467-4908-bfa9-95cf2f04cb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18df50-7467-4908-bfa9-95cf2f04cb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513790-5F36-4B01-BD37-C4D928A738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58F006-F0A3-419E-888C-9A0F19DB4B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18df50-7467-4908-bfa9-95cf2f04cb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0A12F5-AD07-4B05-B066-24A18D3FDF3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4885</TotalTime>
  <Words>682</Words>
  <Application>Microsoft Macintosh PowerPoint</Application>
  <PresentationFormat>Widescreen</PresentationFormat>
  <Paragraphs>81</Paragraphs>
  <Slides>13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Helvetica Neue</vt:lpstr>
      <vt:lpstr>Office Theme</vt:lpstr>
      <vt:lpstr>Hvordan står det til med havbruksnæringen langs Norskekysten og Vestlandskysten</vt:lpstr>
      <vt:lpstr>Problembeskrivelse</vt:lpstr>
      <vt:lpstr>Lokalitetsstruktur og produksjonsintensitet* -PO3 og PO4</vt:lpstr>
      <vt:lpstr>Særlige utfordringer PO3 og PO4</vt:lpstr>
      <vt:lpstr>PowerPoint-presentasjon</vt:lpstr>
      <vt:lpstr>PowerPoint-presentasjon</vt:lpstr>
      <vt:lpstr>PowerPoint-presentasjon</vt:lpstr>
      <vt:lpstr>Ekspertgruppevurdering for Trafikklys Vurderingene 2016-2022</vt:lpstr>
      <vt:lpstr>Utvikling av produksjonsintensitet (vår 2018-2022)</vt:lpstr>
      <vt:lpstr>Utvikling over tid (PO3 og PO4)</vt:lpstr>
      <vt:lpstr>Lus i lengre tidsperspektiv</vt:lpstr>
      <vt:lpstr>Mulige løsninger?</vt:lpstr>
      <vt:lpstr>Konklusjon</vt:lpstr>
    </vt:vector>
  </TitlesOfParts>
  <Company>Havforskningsinstituttet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Sivle, Lise Doksæter</dc:creator>
  <cp:lastModifiedBy>Tom-Christer Nilsen</cp:lastModifiedBy>
  <cp:revision>88</cp:revision>
  <dcterms:created xsi:type="dcterms:W3CDTF">2022-11-15T08:54:35Z</dcterms:created>
  <dcterms:modified xsi:type="dcterms:W3CDTF">2023-10-06T05:52:31Z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0x010100E515CC28C1C0804AA8BC9C56E3DBE56F</vt:lpwstr>
  </property>
</Properties>
</file>