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2"/>
  </p:notesMasterIdLst>
  <p:sldIdLst>
    <p:sldId id="304" r:id="rId2"/>
    <p:sldId id="295" r:id="rId3"/>
    <p:sldId id="288" r:id="rId4"/>
    <p:sldId id="264" r:id="rId5"/>
    <p:sldId id="292" r:id="rId6"/>
    <p:sldId id="266" r:id="rId7"/>
    <p:sldId id="291" r:id="rId8"/>
    <p:sldId id="276" r:id="rId9"/>
    <p:sldId id="299" r:id="rId10"/>
    <p:sldId id="300" r:id="rId11"/>
    <p:sldId id="302" r:id="rId12"/>
    <p:sldId id="272" r:id="rId13"/>
    <p:sldId id="298" r:id="rId14"/>
    <p:sldId id="305" r:id="rId15"/>
    <p:sldId id="306" r:id="rId16"/>
    <p:sldId id="273" r:id="rId17"/>
    <p:sldId id="283" r:id="rId18"/>
    <p:sldId id="284" r:id="rId19"/>
    <p:sldId id="271" r:id="rId20"/>
    <p:sldId id="26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517776-B515-428C-9EE2-B9BC41F4B4BF}" v="5" dt="2023-10-05T15:29:54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1" autoAdjust="0"/>
    <p:restoredTop sz="62146" autoAdjust="0"/>
  </p:normalViewPr>
  <p:slideViewPr>
    <p:cSldViewPr snapToGrid="0">
      <p:cViewPr varScale="1">
        <p:scale>
          <a:sx n="69" d="100"/>
          <a:sy n="69" d="100"/>
        </p:scale>
        <p:origin x="2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B871D-717F-4F8B-A42A-53B0ACA45AB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7CC88-35DA-482B-A507-139678461A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417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8351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7CC88-35DA-482B-A507-139678461AF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422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554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239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239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523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0137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914400" algn="l"/>
              </a:tabLs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2047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19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1988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1170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None/>
              <a:tabLst>
                <a:tab pos="457200" algn="l"/>
              </a:tabLst>
              <a:defRPr/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8000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7CC88-35DA-482B-A507-139678461AF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538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443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1818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144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34827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3911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5441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CC88-35DA-482B-A507-139678461AF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795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565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932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435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219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61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748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5156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082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362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0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347F1-B760-4683-B19E-7613F89A127C}" type="datetimeFigureOut">
              <a:rPr lang="nb-NO" smtClean="0"/>
              <a:t>06.10.2023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BB5D3-4F3E-42A1-96EB-87DB2DAD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130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8" descr="A body of water with land and a salmon farm in the background">
            <a:extLst>
              <a:ext uri="{FF2B5EF4-FFF2-40B4-BE49-F238E27FC236}">
                <a16:creationId xmlns:a16="http://schemas.microsoft.com/office/drawing/2014/main" id="{2AE6712D-8206-CABD-AE91-3F381120C0C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1BC6B-54F7-F5B3-FE4B-6D7C410AB9F6}"/>
              </a:ext>
            </a:extLst>
          </p:cNvPr>
          <p:cNvSpPr txBox="1"/>
          <p:nvPr/>
        </p:nvSpPr>
        <p:spPr>
          <a:xfrm>
            <a:off x="5424407" y="972777"/>
            <a:ext cx="5807473" cy="2502223"/>
          </a:xfrm>
          <a:prstGeom prst="rect">
            <a:avLst/>
          </a:prstGeom>
          <a:solidFill>
            <a:schemeClr val="accent4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3200" b="1" dirty="0">
                <a:solidFill>
                  <a:schemeClr val="bg1"/>
                </a:solidFill>
                <a:latin typeface="+mj-lt"/>
              </a:rPr>
              <a:t>Helhetlig forvaltning av akvakultur for bærekraftig verdiskaping</a:t>
            </a:r>
          </a:p>
          <a:p>
            <a:pPr>
              <a:lnSpc>
                <a:spcPct val="90000"/>
              </a:lnSpc>
            </a:pPr>
            <a:r>
              <a:rPr lang="nb-NO" b="1" dirty="0">
                <a:solidFill>
                  <a:schemeClr val="bg1"/>
                </a:solidFill>
                <a:latin typeface="+mj-lt"/>
              </a:rPr>
              <a:t> </a:t>
            </a:r>
            <a:endParaRPr lang="nb-NO" sz="2800" b="1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nb-NO" sz="3000" b="1" dirty="0">
                <a:solidFill>
                  <a:schemeClr val="bg1"/>
                </a:solidFill>
                <a:latin typeface="+mj-lt"/>
              </a:rPr>
              <a:t>Havbruksutvalget, NOU 2023: 23</a:t>
            </a:r>
            <a:br>
              <a:rPr lang="nb-NO" dirty="0">
                <a:solidFill>
                  <a:schemeClr val="bg1"/>
                </a:solidFill>
              </a:rPr>
            </a:br>
            <a:endParaRPr lang="nb-NO" dirty="0">
              <a:solidFill>
                <a:schemeClr val="bg1"/>
              </a:solidFill>
            </a:endParaRPr>
          </a:p>
          <a:p>
            <a:pPr algn="r">
              <a:lnSpc>
                <a:spcPct val="90000"/>
              </a:lnSpc>
            </a:pPr>
            <a:r>
              <a:rPr lang="nb-NO" sz="2400" dirty="0">
                <a:solidFill>
                  <a:schemeClr val="bg1"/>
                </a:solidFill>
              </a:rPr>
              <a:t>Linda Nøstbakken</a:t>
            </a:r>
            <a:endParaRPr lang="nb-NO" sz="2000" dirty="0">
              <a:solidFill>
                <a:schemeClr val="bg1"/>
              </a:solidFill>
            </a:endParaRPr>
          </a:p>
          <a:p>
            <a:pPr algn="r">
              <a:lnSpc>
                <a:spcPct val="90000"/>
              </a:lnSpc>
            </a:pPr>
            <a:r>
              <a:rPr lang="nb-NO" sz="2000" dirty="0">
                <a:solidFill>
                  <a:schemeClr val="bg1"/>
                </a:solidFill>
              </a:rPr>
              <a:t>Bergen, 6. okt. 2023</a:t>
            </a:r>
          </a:p>
        </p:txBody>
      </p:sp>
    </p:spTree>
    <p:extLst>
      <p:ext uri="{BB962C8B-B14F-4D97-AF65-F5344CB8AC3E}">
        <p14:creationId xmlns:p14="http://schemas.microsoft.com/office/powerpoint/2010/main" val="2119665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1622FE-0FA4-AD8A-5CBE-A34EDFA60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458" y="557939"/>
            <a:ext cx="6717442" cy="6149747"/>
          </a:xfrm>
        </p:spPr>
        <p:txBody>
          <a:bodyPr anchor="ctr">
            <a:noAutofit/>
          </a:bodyPr>
          <a:lstStyle/>
          <a:p>
            <a:pPr marL="0" lvl="0" indent="0">
              <a:spcBef>
                <a:spcPct val="0"/>
              </a:spcBef>
              <a:buNone/>
            </a:pPr>
            <a:r>
              <a:rPr lang="nb-NO" sz="2100" b="1" dirty="0"/>
              <a:t>Fra</a:t>
            </a:r>
            <a:r>
              <a:rPr lang="nb-NO" sz="2100" b="1" dirty="0">
                <a:solidFill>
                  <a:schemeClr val="accent1"/>
                </a:solidFill>
              </a:rPr>
              <a:t> mandat </a:t>
            </a:r>
            <a:r>
              <a:rPr lang="nb-NO" sz="2100" b="1" dirty="0"/>
              <a:t>08.10.2021 (videreført 29.11.2021): </a:t>
            </a:r>
          </a:p>
          <a:p>
            <a:pPr>
              <a:spcBef>
                <a:spcPts val="600"/>
              </a:spcBef>
            </a:pPr>
            <a:r>
              <a:rPr lang="nb-NO" sz="2100" dirty="0"/>
              <a:t>Hvordan </a:t>
            </a:r>
            <a:r>
              <a:rPr lang="nb-NO" sz="2100" b="1" dirty="0">
                <a:solidFill>
                  <a:schemeClr val="accent1"/>
                </a:solidFill>
              </a:rPr>
              <a:t>tillatelsessystemet</a:t>
            </a:r>
            <a:r>
              <a:rPr lang="nb-NO" sz="2100" dirty="0"/>
              <a:t> for akvakultur bør </a:t>
            </a:r>
            <a:r>
              <a:rPr lang="nb-NO" sz="2100" b="1" dirty="0">
                <a:solidFill>
                  <a:schemeClr val="accent1"/>
                </a:solidFill>
              </a:rPr>
              <a:t>innrettes for fremtiden</a:t>
            </a:r>
            <a:r>
              <a:rPr lang="nb-NO" sz="2100" dirty="0"/>
              <a:t> </a:t>
            </a:r>
          </a:p>
          <a:p>
            <a:pPr>
              <a:spcBef>
                <a:spcPts val="600"/>
              </a:spcBef>
            </a:pPr>
            <a:r>
              <a:rPr lang="nb-NO" sz="2100" dirty="0"/>
              <a:t>Vurdere </a:t>
            </a:r>
            <a:r>
              <a:rPr lang="nb-NO" sz="2100" b="1" dirty="0">
                <a:solidFill>
                  <a:schemeClr val="accent1"/>
                </a:solidFill>
              </a:rPr>
              <a:t>utforming av et helhetlig tillatelsessystem</a:t>
            </a:r>
            <a:r>
              <a:rPr lang="nb-NO" sz="2100" dirty="0"/>
              <a:t>, som både ivaretar hensynet til en bærekraftig utvikling og legger til rette for størst mulig verdiskaping for samfunnet</a:t>
            </a:r>
          </a:p>
          <a:p>
            <a:pPr>
              <a:spcBef>
                <a:spcPts val="600"/>
              </a:spcBef>
            </a:pPr>
            <a:r>
              <a:rPr lang="nb-NO" sz="2100" dirty="0"/>
              <a:t>Biosikkerhetshensyn som del av tillatelsessystemet?</a:t>
            </a:r>
          </a:p>
          <a:p>
            <a:pPr>
              <a:spcBef>
                <a:spcPts val="600"/>
              </a:spcBef>
            </a:pPr>
            <a:r>
              <a:rPr lang="nb-NO" sz="2100" dirty="0"/>
              <a:t>Vurdere avgrensing av tillatelsene i maksimal tillatt biomasse</a:t>
            </a:r>
          </a:p>
          <a:p>
            <a:pPr>
              <a:spcBef>
                <a:spcPts val="600"/>
              </a:spcBef>
            </a:pPr>
            <a:r>
              <a:rPr lang="nb-NO" sz="2100" dirty="0"/>
              <a:t>Bør fremtidige oppdrettstillatelser være tidsbegrensede?</a:t>
            </a:r>
          </a:p>
          <a:p>
            <a:pPr>
              <a:spcBef>
                <a:spcPts val="600"/>
              </a:spcBef>
            </a:pPr>
            <a:r>
              <a:rPr lang="nb-NO" sz="2100" dirty="0"/>
              <a:t>Hvordan få til effektiv og samordnet kunnskapsorientert </a:t>
            </a:r>
            <a:r>
              <a:rPr lang="nb-NO" sz="2100" b="1" dirty="0">
                <a:solidFill>
                  <a:schemeClr val="accent1"/>
                </a:solidFill>
              </a:rPr>
              <a:t>forvaltning av havbruksnæringen</a:t>
            </a:r>
          </a:p>
          <a:p>
            <a:pPr>
              <a:spcBef>
                <a:spcPts val="600"/>
              </a:spcBef>
            </a:pPr>
            <a:endParaRPr lang="nb-NO" sz="2100" b="1" dirty="0">
              <a:solidFill>
                <a:schemeClr val="accent1"/>
              </a:solidFill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nb-NO" sz="2100" b="1" dirty="0"/>
              <a:t>Fra</a:t>
            </a:r>
            <a:r>
              <a:rPr lang="nb-NO" sz="2100" b="1" dirty="0">
                <a:solidFill>
                  <a:schemeClr val="accent1"/>
                </a:solidFill>
              </a:rPr>
              <a:t> tilleggsmandat </a:t>
            </a:r>
            <a:r>
              <a:rPr lang="nb-NO" sz="2100" b="1" dirty="0"/>
              <a:t>19.04.2023: </a:t>
            </a:r>
          </a:p>
          <a:p>
            <a:pPr>
              <a:spcBef>
                <a:spcPts val="600"/>
              </a:spcBef>
            </a:pPr>
            <a:r>
              <a:rPr lang="nb-NO" sz="2100" dirty="0"/>
              <a:t>Vurdere ulike tiltak for å </a:t>
            </a:r>
            <a:r>
              <a:rPr lang="nb-NO" sz="2100" b="1" dirty="0">
                <a:solidFill>
                  <a:schemeClr val="accent1"/>
                </a:solidFill>
              </a:rPr>
              <a:t>fremme teknologiutvikling som gir mer bærekraftig vekst</a:t>
            </a:r>
            <a:endParaRPr lang="nb-NO" sz="2100" dirty="0"/>
          </a:p>
          <a:p>
            <a:pPr>
              <a:spcBef>
                <a:spcPts val="600"/>
              </a:spcBef>
            </a:pPr>
            <a:r>
              <a:rPr lang="nb-NO" sz="2100" dirty="0"/>
              <a:t>Blant annet vurdere ordning med miljøteknologitillatelser og virkemidler innenfor rammene av trafikklyssystemet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90BD777C-528B-7ACC-59EB-0A356AC04ED4}"/>
              </a:ext>
            </a:extLst>
          </p:cNvPr>
          <p:cNvSpPr txBox="1">
            <a:spLocks/>
          </p:cNvSpPr>
          <p:nvPr/>
        </p:nvSpPr>
        <p:spPr>
          <a:xfrm>
            <a:off x="538619" y="169100"/>
            <a:ext cx="3866913" cy="6538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nb-NO" sz="2000" dirty="0">
              <a:solidFill>
                <a:srgbClr val="000000"/>
              </a:solidFill>
              <a:latin typeface="UniCenturyOldStyle"/>
              <a:ea typeface="Calibri" panose="020F0502020204030204" pitchFamily="34" charset="0"/>
              <a:cs typeface="UniCenturyOldStyle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nb-NO" sz="36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Hovedpunkter i utvalgets mandat</a:t>
            </a:r>
          </a:p>
        </p:txBody>
      </p:sp>
    </p:spTree>
    <p:extLst>
      <p:ext uri="{BB962C8B-B14F-4D97-AF65-F5344CB8AC3E}">
        <p14:creationId xmlns:p14="http://schemas.microsoft.com/office/powerpoint/2010/main" val="392413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2AE8284-C552-3709-7E1A-0B79AD6D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Utvalgets medlemmer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158EB-ADFA-E128-D9E4-19B91AB7F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382256"/>
            <a:ext cx="6224335" cy="5764303"/>
          </a:xfrm>
        </p:spPr>
        <p:txBody>
          <a:bodyPr anchor="ctr">
            <a:noAutofit/>
          </a:bodyPr>
          <a:lstStyle/>
          <a:p>
            <a:pPr algn="l"/>
            <a:r>
              <a:rPr lang="nb-NO" sz="2000" b="0" i="0" u="none" strike="noStrike" baseline="0" dirty="0"/>
              <a:t>Linda Nøstbakken, forskningsdirektør, Bergen (leder)</a:t>
            </a:r>
          </a:p>
          <a:p>
            <a:pPr algn="l"/>
            <a:r>
              <a:rPr lang="nb-NO" sz="2000" b="0" i="0" u="none" strike="noStrike" baseline="0" dirty="0"/>
              <a:t>Elisabeth Aune, seniorrådgiver, Florø</a:t>
            </a:r>
          </a:p>
          <a:p>
            <a:pPr algn="l"/>
            <a:r>
              <a:rPr lang="nb-NO" sz="2000" b="0" i="0" u="none" strike="noStrike" baseline="0" dirty="0"/>
              <a:t>Hans V. Bjelland, forskningssjef, Trondheim</a:t>
            </a:r>
          </a:p>
          <a:p>
            <a:pPr algn="l"/>
            <a:r>
              <a:rPr lang="nb-NO" sz="2000" b="0" i="0" u="none" strike="noStrike" baseline="0" dirty="0"/>
              <a:t>Irene Vanja Dahl, professor, Tromsø</a:t>
            </a:r>
          </a:p>
          <a:p>
            <a:pPr algn="l"/>
            <a:r>
              <a:rPr lang="nb-NO" sz="2000" b="0" i="0" u="none" strike="noStrike" baseline="0" dirty="0"/>
              <a:t>Henrik Hareide, partner, Bergen</a:t>
            </a:r>
          </a:p>
          <a:p>
            <a:pPr algn="l"/>
            <a:r>
              <a:rPr lang="nb-NO" sz="2000" b="0" i="0" u="none" strike="noStrike" baseline="0" dirty="0"/>
              <a:t>Katinka Holtsmark, postdoktor,  Oslo</a:t>
            </a:r>
          </a:p>
          <a:p>
            <a:pPr algn="l"/>
            <a:r>
              <a:rPr lang="nb-NO" sz="2000" b="0" i="0" u="none" strike="noStrike" baseline="0" dirty="0"/>
              <a:t>Håvard Høgstad, daglig leder, Skjervøy</a:t>
            </a:r>
          </a:p>
          <a:p>
            <a:pPr algn="l"/>
            <a:r>
              <a:rPr lang="nb-NO" sz="2000" b="0" i="0" u="none" strike="noStrike" baseline="0" dirty="0"/>
              <a:t>Kristine Landmark, styrearbeider, Ålesund</a:t>
            </a:r>
          </a:p>
          <a:p>
            <a:pPr algn="l"/>
            <a:r>
              <a:rPr lang="nn-NO" sz="2000" b="0" i="0" u="none" strike="noStrike" baseline="0" dirty="0"/>
              <a:t>Ola Mestad, professor,  Oslo</a:t>
            </a:r>
          </a:p>
          <a:p>
            <a:pPr algn="l"/>
            <a:r>
              <a:rPr lang="nb-NO" sz="2000" b="0" i="0" u="none" strike="noStrike" baseline="0" dirty="0"/>
              <a:t>Geir Lasse Taranger, forskningsdirektør, Bergen</a:t>
            </a:r>
          </a:p>
          <a:p>
            <a:pPr algn="l"/>
            <a:r>
              <a:rPr lang="nb-NO" sz="2000" b="0" i="0" u="none" strike="noStrike" baseline="0" dirty="0"/>
              <a:t>Kine Asper Vistnes, nestleder,  Alstahaug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00292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343DEF4-D32B-FCBE-D6B3-685F13377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Bærekraftig verdiskaping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ED1295-83E3-34FE-BCC0-99B2B5AF5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nb-NO" sz="2000" dirty="0"/>
              <a:t>Utvalgets forslag til et helhetlig forvaltningssystem for akvakultur er rettet mot </a:t>
            </a:r>
            <a:r>
              <a:rPr lang="nb-NO" sz="2000" b="1" dirty="0">
                <a:solidFill>
                  <a:schemeClr val="accent1"/>
                </a:solidFill>
              </a:rPr>
              <a:t>størst mulig verdiskaping innenfor bærekraftige rammer</a:t>
            </a:r>
            <a:r>
              <a:rPr lang="nb-NO" sz="2000" b="0" i="0" u="none" strike="noStrike" baseline="0" dirty="0"/>
              <a:t>.</a:t>
            </a:r>
          </a:p>
          <a:p>
            <a:pPr lvl="1"/>
            <a:endParaRPr lang="nb-NO" sz="1600" dirty="0"/>
          </a:p>
          <a:p>
            <a:r>
              <a:rPr lang="nb-NO" sz="2000" dirty="0"/>
              <a:t>Forvaltningssystemet må ivareta hensynene til klima, miljø og fiskevelferd, økonomisk vekst og en akseptabel fordeling av verdiskapingen. </a:t>
            </a:r>
          </a:p>
        </p:txBody>
      </p:sp>
    </p:spTree>
    <p:extLst>
      <p:ext uri="{BB962C8B-B14F-4D97-AF65-F5344CB8AC3E}">
        <p14:creationId xmlns:p14="http://schemas.microsoft.com/office/powerpoint/2010/main" val="1392536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343DEF4-D32B-FCBE-D6B3-685F13377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nb-NO" sz="5400" dirty="0">
                <a:solidFill>
                  <a:schemeClr val="accent1">
                    <a:lumMod val="75000"/>
                  </a:schemeClr>
                </a:solidFill>
              </a:rPr>
              <a:t>Hovedgrep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ED1295-83E3-34FE-BCC0-99B2B5AF5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0"/>
            <a:ext cx="6224335" cy="5871011"/>
          </a:xfrm>
        </p:spPr>
        <p:txBody>
          <a:bodyPr anchor="ctr">
            <a:normAutofit lnSpcReduction="10000"/>
          </a:bodyPr>
          <a:lstStyle/>
          <a:p>
            <a:r>
              <a:rPr lang="nb-NO" sz="2400" b="1" dirty="0">
                <a:solidFill>
                  <a:schemeClr val="accent1"/>
                </a:solidFill>
              </a:rPr>
              <a:t>Statlig myndighet </a:t>
            </a:r>
            <a:r>
              <a:rPr lang="nb-NO" sz="2400" dirty="0"/>
              <a:t>bør overta større deler av ansvar og myndighet for å utarbeide og vedta </a:t>
            </a:r>
            <a:r>
              <a:rPr lang="nb-NO" sz="2400" b="1" dirty="0">
                <a:solidFill>
                  <a:schemeClr val="accent1"/>
                </a:solidFill>
              </a:rPr>
              <a:t>arealplaner for sjøområdene</a:t>
            </a:r>
          </a:p>
          <a:p>
            <a:pPr lvl="1"/>
            <a:endParaRPr lang="nb-NO" sz="1800" dirty="0"/>
          </a:p>
          <a:p>
            <a:r>
              <a:rPr lang="nb-NO" sz="2400" b="1" dirty="0">
                <a:solidFill>
                  <a:schemeClr val="accent1"/>
                </a:solidFill>
              </a:rPr>
              <a:t>Mer generiske tillatelser </a:t>
            </a:r>
            <a:r>
              <a:rPr lang="nb-NO" sz="2400" dirty="0"/>
              <a:t>– ikke detaljregulering i tillatelser, mer generell regulering i forskrift</a:t>
            </a:r>
          </a:p>
          <a:p>
            <a:pPr lvl="1"/>
            <a:endParaRPr lang="nb-NO" sz="1800" dirty="0"/>
          </a:p>
          <a:p>
            <a:r>
              <a:rPr lang="nb-NO" sz="2400" b="1" dirty="0">
                <a:solidFill>
                  <a:schemeClr val="accent1"/>
                </a:solidFill>
              </a:rPr>
              <a:t>Regulere miljøpåvirkningen mer direkte, samt differensiere reguleringen </a:t>
            </a:r>
            <a:r>
              <a:rPr lang="nb-NO" sz="2400" dirty="0"/>
              <a:t>slik at man kan skjerpe kravene i områder med uakseptabel miljøpåvirkning</a:t>
            </a:r>
          </a:p>
          <a:p>
            <a:pPr lvl="1"/>
            <a:endParaRPr lang="nb-NO" sz="1800" dirty="0"/>
          </a:p>
          <a:p>
            <a:r>
              <a:rPr lang="nb-NO" sz="2400" b="1" dirty="0">
                <a:solidFill>
                  <a:schemeClr val="accent1"/>
                </a:solidFill>
              </a:rPr>
              <a:t>Styrke de individuelle incentivene </a:t>
            </a:r>
            <a:r>
              <a:rPr lang="nb-NO" sz="2400" dirty="0"/>
              <a:t>til å redusere miljøpåvirkning, samtidig som aktørene gis fleksibilitet til å gjøre egne avveininger </a:t>
            </a:r>
          </a:p>
        </p:txBody>
      </p:sp>
    </p:spTree>
    <p:extLst>
      <p:ext uri="{BB962C8B-B14F-4D97-AF65-F5344CB8AC3E}">
        <p14:creationId xmlns:p14="http://schemas.microsoft.com/office/powerpoint/2010/main" val="3242915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24972B4-1616-B78D-9A22-168063A9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accent1">
                    <a:lumMod val="75000"/>
                  </a:schemeClr>
                </a:solidFill>
              </a:rPr>
              <a:t>Akvakultur-</a:t>
            </a:r>
            <a:br>
              <a:rPr lang="nb-NO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4000" dirty="0">
                <a:solidFill>
                  <a:schemeClr val="accent1">
                    <a:lumMod val="75000"/>
                  </a:schemeClr>
                </a:solidFill>
              </a:rPr>
              <a:t>tillatelser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6A39C4-350D-917F-A367-720E6479E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nb-NO" sz="2000" b="1" dirty="0">
                <a:solidFill>
                  <a:schemeClr val="accent1"/>
                </a:solidFill>
              </a:rPr>
              <a:t>Fortsatt krav om akvakulturtillatelse for å drive akvakultur</a:t>
            </a:r>
            <a:endParaRPr lang="nb-NO" sz="2000" b="0" i="0" u="none" strike="noStrike" baseline="0" dirty="0"/>
          </a:p>
          <a:p>
            <a:pPr lvl="1"/>
            <a:r>
              <a:rPr lang="nb-NO" sz="2000" dirty="0"/>
              <a:t>R</a:t>
            </a:r>
            <a:r>
              <a:rPr lang="nb-NO" sz="2000" b="0" i="0" u="none" strike="noStrike" baseline="0" dirty="0"/>
              <a:t>imelig fordeling av rettigheter mellom aktører</a:t>
            </a:r>
          </a:p>
          <a:p>
            <a:pPr lvl="1"/>
            <a:r>
              <a:rPr lang="nb-NO" sz="2000" dirty="0"/>
              <a:t>Knapphet på egnede arealer </a:t>
            </a:r>
            <a:endParaRPr lang="nb-NO" sz="2000" b="0" i="0" u="none" strike="noStrike" baseline="0" dirty="0"/>
          </a:p>
          <a:p>
            <a:pPr lvl="1"/>
            <a:r>
              <a:rPr lang="nb-NO" sz="2000" b="0" i="0" u="none" strike="noStrike" baseline="0" dirty="0"/>
              <a:t>Den totale miljøpåvirkningen skal være bærekraftig</a:t>
            </a:r>
          </a:p>
          <a:p>
            <a:pPr lvl="1"/>
            <a:endParaRPr lang="nb-NO" sz="2000" b="0" i="0" u="none" strike="noStrike" baseline="0" dirty="0"/>
          </a:p>
          <a:p>
            <a:r>
              <a:rPr lang="nb-NO" sz="2000" dirty="0"/>
              <a:t>Alle</a:t>
            </a:r>
            <a:r>
              <a:rPr lang="nb-NO" sz="2000" b="1" dirty="0">
                <a:solidFill>
                  <a:schemeClr val="accent1"/>
                </a:solidFill>
              </a:rPr>
              <a:t> akvakulturtillatelser bør omfatte to elementer </a:t>
            </a:r>
            <a:r>
              <a:rPr lang="nb-NO" sz="2000" dirty="0"/>
              <a:t>som sammen gir rett til å drive akvakultur</a:t>
            </a:r>
            <a:r>
              <a:rPr lang="nb-NO" sz="2000" b="0" i="0" u="none" strike="noStrike" baseline="0" dirty="0"/>
              <a:t>: </a:t>
            </a:r>
          </a:p>
          <a:p>
            <a:pPr lvl="1"/>
            <a:r>
              <a:rPr lang="nb-NO" sz="2000" b="1" dirty="0">
                <a:solidFill>
                  <a:schemeClr val="accent1"/>
                </a:solidFill>
              </a:rPr>
              <a:t>Selskapstillatelse</a:t>
            </a:r>
            <a:r>
              <a:rPr lang="nb-NO" sz="2000" b="0" i="0" u="none" strike="noStrike" baseline="0" dirty="0"/>
              <a:t>: akvakultur i bestemt omfang av bestemte arter (mengdebegrensning)</a:t>
            </a:r>
          </a:p>
          <a:p>
            <a:pPr lvl="1"/>
            <a:r>
              <a:rPr lang="nb-NO" sz="2000" b="1" dirty="0">
                <a:solidFill>
                  <a:schemeClr val="accent1"/>
                </a:solidFill>
              </a:rPr>
              <a:t>Lokalitetstillatelse</a:t>
            </a:r>
            <a:r>
              <a:rPr lang="nb-NO" sz="2000" b="0" i="0" u="none" strike="noStrike" baseline="0" dirty="0"/>
              <a:t>: akvakultur på spesifiserte, avgrensende geografiske områder (arealbegrensning, ikke mengdebegrensning)</a:t>
            </a:r>
            <a:r>
              <a:rPr lang="nb-NO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0855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24972B4-1616-B78D-9A22-168063A9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548640"/>
            <a:ext cx="4076741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Akvakulturtillatelser for å ivareta særskilte hensyn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6A39C4-350D-917F-A367-720E6479E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000" dirty="0">
                <a:effectLst/>
                <a:ea typeface="Calibri" panose="020F0502020204030204" pitchFamily="34" charset="0"/>
                <a:cs typeface="UniCenturyOldStyle"/>
              </a:rPr>
              <a:t>Utvalget mener </a:t>
            </a:r>
            <a:r>
              <a:rPr lang="nb-NO" sz="2000" b="1" dirty="0">
                <a:solidFill>
                  <a:schemeClr val="accent1"/>
                </a:solidFill>
              </a:rPr>
              <a:t>særtillatelser er et kostbart og lite gjennomsiktig virkemiddel </a:t>
            </a:r>
            <a:r>
              <a:rPr lang="nb-NO" sz="2000" dirty="0">
                <a:effectLst/>
                <a:ea typeface="Calibri" panose="020F0502020204030204" pitchFamily="34" charset="0"/>
                <a:cs typeface="UniCenturyOldStyle"/>
              </a:rPr>
              <a:t>og har i flere tilfeller vist seg å ikke gi tilstrekkelig måloppnåelse</a:t>
            </a:r>
          </a:p>
          <a:p>
            <a:r>
              <a:rPr lang="nb-NO" sz="2000" dirty="0"/>
              <a:t>Utvalget foreslår å:</a:t>
            </a:r>
          </a:p>
          <a:p>
            <a:pPr lvl="1"/>
            <a:r>
              <a:rPr lang="nb-NO" sz="2000" b="1" dirty="0">
                <a:solidFill>
                  <a:schemeClr val="accent1"/>
                </a:solidFill>
              </a:rPr>
              <a:t>avvikle tillatelser til visning, undervisning og fiskepark </a:t>
            </a:r>
          </a:p>
          <a:p>
            <a:pPr lvl="1"/>
            <a:r>
              <a:rPr lang="nb-NO" sz="2000" b="1" dirty="0">
                <a:solidFill>
                  <a:schemeClr val="accent1"/>
                </a:solidFill>
              </a:rPr>
              <a:t>videreføre tillatelser til stamfisk, slaktemerd og forskning</a:t>
            </a:r>
          </a:p>
          <a:p>
            <a:pPr>
              <a:lnSpc>
                <a:spcPct val="107000"/>
              </a:lnSpc>
            </a:pPr>
            <a:r>
              <a:rPr lang="nb-NO" sz="2000" dirty="0">
                <a:effectLst/>
                <a:ea typeface="Calibri" panose="020F0502020204030204" pitchFamily="34" charset="0"/>
                <a:cs typeface="UniCenturyOldStyle"/>
              </a:rPr>
              <a:t>Utvalget mener </a:t>
            </a:r>
            <a:r>
              <a:rPr lang="nb-NO" sz="2000" b="1" dirty="0">
                <a:solidFill>
                  <a:schemeClr val="accent1"/>
                </a:solidFill>
                <a:effectLst/>
                <a:ea typeface="Calibri" panose="020F0502020204030204" pitchFamily="34" charset="0"/>
                <a:cs typeface="UniCenturyOldStyle"/>
              </a:rPr>
              <a:t>at særskilte driftsvilkår ikke bør knyttes direkte til akvakulturtillatelser</a:t>
            </a:r>
            <a:r>
              <a:rPr lang="nb-NO" sz="2000" dirty="0">
                <a:effectLst/>
                <a:ea typeface="Calibri" panose="020F0502020204030204" pitchFamily="34" charset="0"/>
                <a:cs typeface="UniCenturyOldStyle"/>
              </a:rPr>
              <a:t>, og at tillatelser med slike vilkår bør konverteres til ordinære tillatelser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b-NO" sz="1900" dirty="0"/>
              <a:t>Grønne, økologiske og 5%-tillatelser</a:t>
            </a:r>
          </a:p>
        </p:txBody>
      </p:sp>
    </p:spTree>
    <p:extLst>
      <p:ext uri="{BB962C8B-B14F-4D97-AF65-F5344CB8AC3E}">
        <p14:creationId xmlns:p14="http://schemas.microsoft.com/office/powerpoint/2010/main" val="3408916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385847-41E3-A0AC-9737-A7158B3E0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Teknologiutvikling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D60245-A034-5BBF-D45C-BC8254F59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48640"/>
            <a:ext cx="6224335" cy="5897641"/>
          </a:xfrm>
        </p:spPr>
        <p:txBody>
          <a:bodyPr anchor="ctr">
            <a:normAutofit/>
          </a:bodyPr>
          <a:lstStyle/>
          <a:p>
            <a:pPr>
              <a:lnSpc>
                <a:spcPct val="114000"/>
              </a:lnSpc>
              <a:spcBef>
                <a:spcPts val="1800"/>
              </a:spcBef>
            </a:pPr>
            <a:r>
              <a:rPr lang="nb-NO" sz="2000" dirty="0"/>
              <a:t>Det bør legges bedre til rette for, og gis insentiver til, </a:t>
            </a:r>
            <a:r>
              <a:rPr lang="nb-NO" sz="2000" b="1" dirty="0">
                <a:solidFill>
                  <a:schemeClr val="accent1"/>
                </a:solidFill>
              </a:rPr>
              <a:t>utvikling og bruk av produksjonsmetoder som muliggjør økt produksjon uten at dette går på bekostning av miljøet</a:t>
            </a:r>
            <a:endParaRPr lang="nb-NO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l">
              <a:lnSpc>
                <a:spcPct val="114000"/>
              </a:lnSpc>
              <a:spcBef>
                <a:spcPts val="1800"/>
              </a:spcBef>
            </a:pPr>
            <a:r>
              <a:rPr lang="nb-NO" sz="2000" dirty="0"/>
              <a:t>Kombinasjon av </a:t>
            </a:r>
            <a:r>
              <a:rPr lang="nb-NO" sz="2000" b="1" dirty="0">
                <a:solidFill>
                  <a:schemeClr val="accent1"/>
                </a:solidFill>
              </a:rPr>
              <a:t>prisede utslipp og offentlig støtte </a:t>
            </a:r>
            <a:r>
              <a:rPr lang="nb-NO" sz="2000" dirty="0"/>
              <a:t>kan gi insentiver til å redusere miljøpåvirkning</a:t>
            </a:r>
          </a:p>
          <a:p>
            <a:pPr algn="l">
              <a:lnSpc>
                <a:spcPct val="114000"/>
              </a:lnSpc>
              <a:spcBef>
                <a:spcPts val="1800"/>
              </a:spcBef>
            </a:pPr>
            <a:r>
              <a:rPr lang="nb-NO" sz="2000" b="0" i="0" u="none" strike="noStrike" baseline="0" dirty="0"/>
              <a:t>Teknologiutvikling bør i all hovedsak skje </a:t>
            </a:r>
            <a:r>
              <a:rPr lang="nb-NO" sz="2000" b="1" dirty="0">
                <a:solidFill>
                  <a:schemeClr val="accent1"/>
                </a:solidFill>
              </a:rPr>
              <a:t>uten tildeling av særtillatelser</a:t>
            </a:r>
          </a:p>
          <a:p>
            <a:pPr algn="l">
              <a:lnSpc>
                <a:spcPct val="114000"/>
              </a:lnSpc>
              <a:spcBef>
                <a:spcPts val="1800"/>
              </a:spcBef>
            </a:pPr>
            <a:r>
              <a:rPr lang="nb-NO" sz="2000" dirty="0"/>
              <a:t>Foreslår ny ordning: </a:t>
            </a:r>
            <a:r>
              <a:rPr lang="nb-NO" sz="2000" b="1" dirty="0">
                <a:solidFill>
                  <a:schemeClr val="accent1"/>
                </a:solidFill>
              </a:rPr>
              <a:t>Miljøfleksibilitet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Åpne for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198569"/>
                </a:solidFill>
                <a:effectLst/>
                <a:uLnTx/>
                <a:uFillTx/>
                <a:ea typeface="+mn-ea"/>
                <a:cs typeface="+mn-cs"/>
              </a:rPr>
              <a:t>økning i tildelt tillatelseskapasitet ved bruk av null- eller lavutslippsteknologi</a:t>
            </a:r>
          </a:p>
          <a:p>
            <a:pPr lvl="1">
              <a:spcBef>
                <a:spcPts val="1000"/>
              </a:spcBef>
              <a:defRPr/>
            </a:pPr>
            <a:r>
              <a:rPr lang="nb-NO" sz="2000" dirty="0"/>
              <a:t>Integrert del av tillatelsessystemet</a:t>
            </a:r>
          </a:p>
          <a:p>
            <a:pPr lvl="1">
              <a:spcBef>
                <a:spcPts val="1000"/>
              </a:spcBef>
              <a:defRPr/>
            </a:pPr>
            <a:r>
              <a:rPr lang="nb-NO" sz="2000" dirty="0"/>
              <a:t>Omfatter alle eksisterende og fremtidige tillatelser</a:t>
            </a:r>
          </a:p>
        </p:txBody>
      </p:sp>
    </p:spTree>
    <p:extLst>
      <p:ext uri="{BB962C8B-B14F-4D97-AF65-F5344CB8AC3E}">
        <p14:creationId xmlns:p14="http://schemas.microsoft.com/office/powerpoint/2010/main" val="137853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73F9705-AD17-6F69-9F2F-B064FFEEE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4043790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Tildeling og tidsbegrensning av akvakulturtillatelser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4DBAB4-4038-0F58-7B17-C95BDA777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425502" cy="5431536"/>
          </a:xfrm>
        </p:spPr>
        <p:txBody>
          <a:bodyPr anchor="ctr">
            <a:normAutofit/>
          </a:bodyPr>
          <a:lstStyle/>
          <a:p>
            <a:pPr>
              <a:lnSpc>
                <a:spcPct val="114000"/>
              </a:lnSpc>
              <a:spcBef>
                <a:spcPts val="1800"/>
              </a:spcBef>
            </a:pPr>
            <a:r>
              <a:rPr lang="nb-NO" sz="2000" dirty="0"/>
              <a:t>Som hovedregel bør </a:t>
            </a:r>
            <a:r>
              <a:rPr lang="nb-NO" sz="2000" b="1" dirty="0">
                <a:solidFill>
                  <a:schemeClr val="accent1"/>
                </a:solidFill>
              </a:rPr>
              <a:t>selskapstillatelser tildeles ved auksjon</a:t>
            </a:r>
            <a:r>
              <a:rPr lang="nb-NO" sz="2000" dirty="0"/>
              <a:t>, lokalitetstillatelser etter søknad og uten vederlag</a:t>
            </a:r>
            <a:endParaRPr lang="nb-NO" sz="2000" b="1" dirty="0">
              <a:solidFill>
                <a:schemeClr val="accent1"/>
              </a:solidFill>
            </a:endParaRPr>
          </a:p>
          <a:p>
            <a:pPr>
              <a:lnSpc>
                <a:spcPct val="114000"/>
              </a:lnSpc>
              <a:spcBef>
                <a:spcPts val="1800"/>
              </a:spcBef>
            </a:pPr>
            <a:r>
              <a:rPr lang="nb-NO" sz="2000" b="1" dirty="0">
                <a:solidFill>
                  <a:schemeClr val="accent1"/>
                </a:solidFill>
              </a:rPr>
              <a:t>Prinsipielt bør selskapstillatelse være tidsbegrensede </a:t>
            </a:r>
            <a:r>
              <a:rPr lang="nb-NO" sz="2000" dirty="0"/>
              <a:t>og tillatelseskapasitet som utløper bør fortløpende tildeles på nytt, primært gjennom auksjon	</a:t>
            </a:r>
          </a:p>
          <a:p>
            <a:pPr>
              <a:lnSpc>
                <a:spcPct val="114000"/>
              </a:lnSpc>
              <a:spcBef>
                <a:spcPts val="1800"/>
              </a:spcBef>
            </a:pPr>
            <a:r>
              <a:rPr lang="nb-NO" sz="2000" b="1" dirty="0">
                <a:solidFill>
                  <a:schemeClr val="accent1"/>
                </a:solidFill>
              </a:rPr>
              <a:t>Det bør ikke innføres en tidsbegrensning på selskapstillatelser til laks, ørret og regnbueørret</a:t>
            </a:r>
            <a:r>
              <a:rPr lang="nb-NO" sz="2000" dirty="0"/>
              <a:t>, som er en akvakulturnæring med modne verdikjeder og grunnrentebeskatning </a:t>
            </a:r>
          </a:p>
          <a:p>
            <a:pPr>
              <a:lnSpc>
                <a:spcPct val="114000"/>
              </a:lnSpc>
              <a:spcBef>
                <a:spcPts val="1800"/>
              </a:spcBef>
            </a:pPr>
            <a:r>
              <a:rPr lang="nb-NO" sz="2000" dirty="0"/>
              <a:t>Det er ikke behov for å innføre en tidsbegrensning på lokalitetstillatelser</a:t>
            </a:r>
          </a:p>
        </p:txBody>
      </p:sp>
    </p:spTree>
    <p:extLst>
      <p:ext uri="{BB962C8B-B14F-4D97-AF65-F5344CB8AC3E}">
        <p14:creationId xmlns:p14="http://schemas.microsoft.com/office/powerpoint/2010/main" val="196784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F773A2-27F7-0A48-A099-1A3C6B305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548640"/>
            <a:ext cx="3725828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Revidert trafikklyssystem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3CF18D-6045-0D16-0DC7-A6C777987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289560"/>
            <a:ext cx="6437694" cy="6278879"/>
          </a:xfrm>
        </p:spPr>
        <p:txBody>
          <a:bodyPr anchor="ctr">
            <a:noAutofit/>
          </a:bodyPr>
          <a:lstStyle/>
          <a:p>
            <a:pPr algn="l"/>
            <a:r>
              <a:rPr lang="nb-NO" sz="2000" b="1" dirty="0">
                <a:solidFill>
                  <a:schemeClr val="accent1"/>
                </a:solidFill>
              </a:rPr>
              <a:t>Dagens trafikklyssystem </a:t>
            </a:r>
            <a:r>
              <a:rPr lang="nb-NO" sz="2000" b="0" i="0" u="none" strike="noStrike" baseline="0" dirty="0"/>
              <a:t>inneholder flere elementer som fungerer godt og bør videreføres</a:t>
            </a:r>
          </a:p>
          <a:p>
            <a:r>
              <a:rPr lang="nb-NO" sz="2000" b="0" i="0" u="none" strike="noStrike" baseline="0" dirty="0"/>
              <a:t>I et revidert trafikklyssystem bør det være separate handlingsregler for </a:t>
            </a:r>
            <a:r>
              <a:rPr lang="nb-NO" sz="2000" b="1" dirty="0">
                <a:solidFill>
                  <a:schemeClr val="accent1"/>
                </a:solidFill>
              </a:rPr>
              <a:t>bærekraftig vekst </a:t>
            </a:r>
            <a:r>
              <a:rPr lang="nb-NO" sz="2000" b="0" i="0" u="none" strike="noStrike" baseline="0" dirty="0"/>
              <a:t>og </a:t>
            </a:r>
            <a:r>
              <a:rPr lang="nb-NO" sz="2000" b="1" dirty="0">
                <a:solidFill>
                  <a:schemeClr val="accent1"/>
                </a:solidFill>
              </a:rPr>
              <a:t>drift</a:t>
            </a:r>
            <a:endParaRPr lang="nb-NO" sz="2000" b="0" i="0" u="none" strike="noStrike" baseline="0" dirty="0"/>
          </a:p>
          <a:p>
            <a:r>
              <a:rPr lang="nb-NO" sz="2000" dirty="0"/>
              <a:t>Handlingsregler for bærekraft må utformes slik at </a:t>
            </a:r>
            <a:r>
              <a:rPr lang="nb-NO" sz="2000" b="1" dirty="0">
                <a:solidFill>
                  <a:schemeClr val="accent1"/>
                </a:solidFill>
              </a:rPr>
              <a:t>miljøtilstanden på lang sikt er akseptabel</a:t>
            </a:r>
            <a:r>
              <a:rPr lang="nb-NO" sz="2000" dirty="0"/>
              <a:t>, være faglig funderte og forutsigbare</a:t>
            </a:r>
          </a:p>
        </p:txBody>
      </p:sp>
    </p:spTree>
    <p:extLst>
      <p:ext uri="{BB962C8B-B14F-4D97-AF65-F5344CB8AC3E}">
        <p14:creationId xmlns:p14="http://schemas.microsoft.com/office/powerpoint/2010/main" val="4259514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F773A2-27F7-0A48-A099-1A3C6B305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548640"/>
            <a:ext cx="3725828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Revidert trafikklyssystem:</a:t>
            </a:r>
            <a:br>
              <a:rPr lang="nb-NO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nb-NO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Handlingsregler for vekst og drift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3CF18D-6045-0D16-0DC7-A6C777987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289560"/>
            <a:ext cx="6437694" cy="6278879"/>
          </a:xfrm>
        </p:spPr>
        <p:txBody>
          <a:bodyPr anchor="ctr">
            <a:noAutofit/>
          </a:bodyPr>
          <a:lstStyle/>
          <a:p>
            <a:r>
              <a:rPr lang="nb-NO" sz="2000" b="1" dirty="0">
                <a:solidFill>
                  <a:schemeClr val="accent1"/>
                </a:solidFill>
              </a:rPr>
              <a:t>Handlingsregel for bærekraftig vekst </a:t>
            </a:r>
            <a:r>
              <a:rPr lang="nb-NO" sz="2000" i="0" u="none" strike="noStrike" baseline="0" dirty="0"/>
              <a:t>som tilrettelegger for vekst innenfor miljømessig bærekraftige rammer i det enkelte produksjonsområde</a:t>
            </a:r>
          </a:p>
          <a:p>
            <a:endParaRPr lang="nb-NO" sz="1100" dirty="0"/>
          </a:p>
          <a:p>
            <a:r>
              <a:rPr lang="nb-NO" sz="2000" b="1" dirty="0">
                <a:solidFill>
                  <a:schemeClr val="accent1"/>
                </a:solidFill>
              </a:rPr>
              <a:t>Handlingsregel for drift </a:t>
            </a:r>
            <a:r>
              <a:rPr lang="nb-NO" sz="2000" dirty="0"/>
              <a:t>som differensierer tiltak mot lakselus etter miljøstatus i det enkelte produksjonsområde</a:t>
            </a:r>
          </a:p>
          <a:p>
            <a:pPr marL="685800" lvl="2">
              <a:lnSpc>
                <a:spcPct val="114000"/>
              </a:lnSpc>
              <a:spcBef>
                <a:spcPts val="0"/>
              </a:spcBef>
            </a:pPr>
            <a:r>
              <a:rPr lang="nb-NO" b="1" dirty="0">
                <a:solidFill>
                  <a:schemeClr val="accent1"/>
                </a:solidFill>
              </a:rPr>
              <a:t>Maksgrense</a:t>
            </a:r>
            <a:r>
              <a:rPr lang="nb-NO" dirty="0"/>
              <a:t> for antall lakselus per fisk i snitt</a:t>
            </a:r>
          </a:p>
          <a:p>
            <a:pPr marL="685800" lvl="2">
              <a:lnSpc>
                <a:spcPct val="114000"/>
              </a:lnSpc>
              <a:spcBef>
                <a:spcPts val="0"/>
              </a:spcBef>
            </a:pPr>
            <a:r>
              <a:rPr lang="nb-NO" b="1" dirty="0">
                <a:solidFill>
                  <a:schemeClr val="accent1"/>
                </a:solidFill>
              </a:rPr>
              <a:t>Tiltaksgrense</a:t>
            </a:r>
            <a:r>
              <a:rPr lang="nb-NO" dirty="0"/>
              <a:t> lavere enn maksgrensen</a:t>
            </a:r>
          </a:p>
          <a:p>
            <a:pPr marL="685800" lvl="2">
              <a:lnSpc>
                <a:spcPct val="114000"/>
              </a:lnSpc>
              <a:spcBef>
                <a:spcPts val="0"/>
              </a:spcBef>
            </a:pPr>
            <a:r>
              <a:rPr lang="nb-NO" b="1" dirty="0">
                <a:solidFill>
                  <a:schemeClr val="accent1"/>
                </a:solidFill>
              </a:rPr>
              <a:t>Avgift på antall lakselus</a:t>
            </a:r>
            <a:r>
              <a:rPr lang="nb-NO" dirty="0">
                <a:solidFill>
                  <a:schemeClr val="accent1"/>
                </a:solidFill>
              </a:rPr>
              <a:t> </a:t>
            </a:r>
            <a:r>
              <a:rPr lang="nb-NO" dirty="0"/>
              <a:t>i anlegget over tiltaksgrensen</a:t>
            </a:r>
          </a:p>
          <a:p>
            <a:pPr marL="685800" lvl="2">
              <a:lnSpc>
                <a:spcPct val="114000"/>
              </a:lnSpc>
              <a:spcBef>
                <a:spcPts val="0"/>
              </a:spcBef>
            </a:pPr>
            <a:r>
              <a:rPr lang="nb-NO" b="1" dirty="0">
                <a:solidFill>
                  <a:schemeClr val="accent1"/>
                </a:solidFill>
              </a:rPr>
              <a:t>Lusekvote</a:t>
            </a:r>
            <a:r>
              <a:rPr lang="nb-NO" dirty="0"/>
              <a:t> som begrenser totalt antall lakselus per PO</a:t>
            </a:r>
          </a:p>
          <a:p>
            <a:pPr marL="685800" lvl="2">
              <a:lnSpc>
                <a:spcPct val="114000"/>
              </a:lnSpc>
              <a:spcBef>
                <a:spcPts val="0"/>
              </a:spcBef>
            </a:pPr>
            <a:endParaRPr lang="nb-NO" dirty="0"/>
          </a:p>
          <a:p>
            <a:pPr marL="228600" lvl="1">
              <a:lnSpc>
                <a:spcPct val="114000"/>
              </a:lnSpc>
              <a:spcBef>
                <a:spcPts val="0"/>
              </a:spcBef>
            </a:pPr>
            <a:r>
              <a:rPr lang="nb-NO" sz="2000" dirty="0">
                <a:latin typeface="UniCentury Old Style" panose="02030603060405030204" pitchFamily="18" charset="0"/>
              </a:rPr>
              <a:t>I tillegg: </a:t>
            </a:r>
            <a:r>
              <a:rPr lang="nb-NO" sz="2000" b="1" dirty="0">
                <a:solidFill>
                  <a:schemeClr val="accent1"/>
                </a:solidFill>
                <a:latin typeface="UniCentury Old Style" panose="02030603060405030204" pitchFamily="18" charset="0"/>
              </a:rPr>
              <a:t>Avvikle nedtrekk og unntaksvekst</a:t>
            </a:r>
            <a:endParaRPr lang="nb-NO" sz="1600" b="1" dirty="0">
              <a:solidFill>
                <a:schemeClr val="accent1"/>
              </a:solidFill>
              <a:latin typeface="UniCentury Old Style" panose="02030603060405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1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2913878-C90E-769C-F06F-7257AB606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Biosikkerhet</a:t>
            </a:r>
            <a:r>
              <a:rPr lang="nb-NO" sz="3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nb-NO" sz="36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nb-NO" sz="2400" dirty="0">
                <a:solidFill>
                  <a:schemeClr val="accent1">
                    <a:lumMod val="75000"/>
                  </a:schemeClr>
                </a:solidFill>
              </a:rPr>
              <a:t>(hindre smittespredning)</a:t>
            </a:r>
            <a:br>
              <a:rPr lang="nb-NO" sz="24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nb-NO" sz="24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nb-NO" sz="24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nb-NO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Fiskevelferd</a:t>
            </a:r>
            <a:endParaRPr lang="nb-NO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7DDD8A-8BE9-7463-7322-95048E500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288758"/>
            <a:ext cx="6224335" cy="6256421"/>
          </a:xfrm>
        </p:spPr>
        <p:txBody>
          <a:bodyPr anchor="ctr">
            <a:noAutofit/>
          </a:bodyPr>
          <a:lstStyle/>
          <a:p>
            <a:r>
              <a:rPr lang="nb-NO" sz="2000" dirty="0"/>
              <a:t>Tiltak for å </a:t>
            </a:r>
            <a:r>
              <a:rPr lang="nb-NO" sz="2000" b="1" dirty="0">
                <a:solidFill>
                  <a:schemeClr val="accent1"/>
                </a:solidFill>
              </a:rPr>
              <a:t>senke den generelle sykdomsbyrden</a:t>
            </a:r>
            <a:r>
              <a:rPr lang="nb-NO" sz="2000" dirty="0"/>
              <a:t> i akvakulturnæringen:</a:t>
            </a:r>
          </a:p>
          <a:p>
            <a:pPr lvl="1"/>
            <a:r>
              <a:rPr lang="nb-NO" sz="2000" dirty="0">
                <a:ea typeface="Calibri" panose="020F0502020204030204" pitchFamily="34" charset="0"/>
                <a:cs typeface="UniCenturyOldStyle"/>
              </a:rPr>
              <a:t>Bedre lokalitetsstruktur</a:t>
            </a:r>
          </a:p>
          <a:p>
            <a:pPr lvl="1"/>
            <a:r>
              <a:rPr lang="nb-NO" sz="2000" dirty="0">
                <a:effectLst/>
                <a:ea typeface="Calibri" panose="020F0502020204030204" pitchFamily="34" charset="0"/>
                <a:cs typeface="UniCenturyOldStyle"/>
              </a:rPr>
              <a:t>Mer samordning</a:t>
            </a:r>
            <a:endParaRPr lang="nb-NO" sz="2000" dirty="0"/>
          </a:p>
          <a:p>
            <a:r>
              <a:rPr lang="nb-NO" sz="2000" b="1" dirty="0">
                <a:solidFill>
                  <a:schemeClr val="accent1"/>
                </a:solidFill>
              </a:rPr>
              <a:t>Produksjonsområder</a:t>
            </a:r>
            <a:r>
              <a:rPr lang="nb-NO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b-NO" sz="2000" dirty="0"/>
              <a:t>for arter det er naturlig å se i sammenheng med </a:t>
            </a:r>
            <a:r>
              <a:rPr lang="nb-NO" sz="2000" b="1" dirty="0">
                <a:solidFill>
                  <a:schemeClr val="accent1"/>
                </a:solidFill>
              </a:rPr>
              <a:t>branngater</a:t>
            </a:r>
            <a:r>
              <a:rPr lang="nb-NO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b-NO" sz="2000" b="0" i="0" u="none" strike="noStrike" baseline="0" dirty="0"/>
              <a:t>(buffersoner) mellom</a:t>
            </a:r>
          </a:p>
          <a:p>
            <a:r>
              <a:rPr lang="nb-NO" sz="2000" dirty="0"/>
              <a:t>Legge til rette for </a:t>
            </a:r>
            <a:r>
              <a:rPr lang="nb-NO" sz="2000" b="1" dirty="0">
                <a:solidFill>
                  <a:schemeClr val="accent1"/>
                </a:solidFill>
              </a:rPr>
              <a:t>økt koordinering og samarbeid mellom aktørene </a:t>
            </a:r>
            <a:r>
              <a:rPr lang="nb-NO" sz="2000" dirty="0"/>
              <a:t>for bedre biosikkerhet, miljø og fiskevelferd</a:t>
            </a:r>
          </a:p>
          <a:p>
            <a:endParaRPr lang="nb-NO" sz="2000" dirty="0"/>
          </a:p>
          <a:p>
            <a:pPr>
              <a:spcBef>
                <a:spcPts val="1800"/>
              </a:spcBef>
            </a:pPr>
            <a:r>
              <a:rPr lang="nb-NO" sz="2000" b="1" dirty="0">
                <a:solidFill>
                  <a:schemeClr val="accent1"/>
                </a:solidFill>
              </a:rPr>
              <a:t>Fiskevelferden i akvakultur må bedres betraktelig</a:t>
            </a:r>
            <a:endParaRPr lang="nb-NO" sz="2000" dirty="0"/>
          </a:p>
          <a:p>
            <a:pPr>
              <a:spcBef>
                <a:spcPts val="1800"/>
              </a:spcBef>
            </a:pPr>
            <a:r>
              <a:rPr lang="nb-NO" sz="2000" dirty="0"/>
              <a:t>Utvalgets helhetlige forslag adresserer hoved-utfordringene knyttet til dårlig fiskevelferd og fiskehelse </a:t>
            </a:r>
          </a:p>
          <a:p>
            <a:pPr>
              <a:spcBef>
                <a:spcPts val="1800"/>
              </a:spcBef>
            </a:pPr>
            <a:r>
              <a:rPr lang="nb-NO" sz="2000" dirty="0"/>
              <a:t>Ytterligere tiltak dersom utvalgets forslag likevel ikke sikrer tilstrekkelig god fiskevelferd</a:t>
            </a:r>
          </a:p>
        </p:txBody>
      </p:sp>
    </p:spTree>
    <p:extLst>
      <p:ext uri="{BB962C8B-B14F-4D97-AF65-F5344CB8AC3E}">
        <p14:creationId xmlns:p14="http://schemas.microsoft.com/office/powerpoint/2010/main" val="289438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43DEF4-D32B-FCBE-D6B3-685F13377B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75715" y="4912962"/>
            <a:ext cx="3600450" cy="2740967"/>
          </a:xfrm>
        </p:spPr>
        <p:txBody>
          <a:bodyPr>
            <a:normAutofit/>
          </a:bodyPr>
          <a:lstStyle/>
          <a:p>
            <a:pPr algn="r"/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nb-NO" sz="5400" dirty="0">
                <a:solidFill>
                  <a:schemeClr val="accent1">
                    <a:lumMod val="75000"/>
                  </a:schemeClr>
                </a:solidFill>
              </a:rPr>
            </a:br>
            <a:endParaRPr lang="nb-NO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ED1295-83E3-34FE-BCC0-99B2B5AF5D9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7458" y="143359"/>
            <a:ext cx="6493790" cy="6571282"/>
          </a:xfrm>
        </p:spPr>
        <p:txBody>
          <a:bodyPr anchor="ctr"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nb-NO" sz="36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Mandat/Oppgave</a:t>
            </a:r>
          </a:p>
          <a:p>
            <a:pPr>
              <a:spcBef>
                <a:spcPct val="0"/>
              </a:spcBef>
            </a:pPr>
            <a:r>
              <a:rPr lang="nb-NO" sz="2000" dirty="0"/>
              <a:t>Hvordan innrette et </a:t>
            </a:r>
            <a:r>
              <a:rPr lang="nb-NO" sz="2000" b="1" dirty="0">
                <a:solidFill>
                  <a:schemeClr val="accent1"/>
                </a:solidFill>
              </a:rPr>
              <a:t>helhetlig tillatelsessystemet for akvakultur</a:t>
            </a:r>
            <a:r>
              <a:rPr lang="nb-NO" sz="2000" dirty="0"/>
              <a:t> for fremtiden som sikrer </a:t>
            </a:r>
            <a:r>
              <a:rPr lang="nb-NO" sz="2000" b="1" dirty="0">
                <a:solidFill>
                  <a:schemeClr val="accent1"/>
                </a:solidFill>
              </a:rPr>
              <a:t>bærekraftig utvikling </a:t>
            </a:r>
            <a:r>
              <a:rPr lang="nb-NO" sz="2000" dirty="0"/>
              <a:t>av næringen og </a:t>
            </a:r>
            <a:r>
              <a:rPr lang="nb-NO" sz="2000" b="1" dirty="0">
                <a:solidFill>
                  <a:schemeClr val="accent1"/>
                </a:solidFill>
              </a:rPr>
              <a:t>størst mulig verdiskaping </a:t>
            </a:r>
            <a:r>
              <a:rPr lang="nb-NO" sz="2000" dirty="0"/>
              <a:t>for samfunnet?</a:t>
            </a:r>
          </a:p>
          <a:p>
            <a:pPr marL="0" indent="0">
              <a:spcBef>
                <a:spcPct val="0"/>
              </a:spcBef>
              <a:buNone/>
            </a:pPr>
            <a:endParaRPr lang="nb-NO" sz="2000" dirty="0"/>
          </a:p>
          <a:p>
            <a:pPr marL="0" indent="0">
              <a:spcBef>
                <a:spcPct val="0"/>
              </a:spcBef>
              <a:buNone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198569">
                    <a:lumMod val="75000"/>
                  </a:srgb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Utvalgets forslag</a:t>
            </a:r>
            <a:endParaRPr lang="nb-NO" sz="3600" dirty="0">
              <a:latin typeface="+mj-lt"/>
            </a:endParaRPr>
          </a:p>
          <a:p>
            <a:pPr>
              <a:spcBef>
                <a:spcPts val="0"/>
              </a:spcBef>
            </a:pPr>
            <a:r>
              <a:rPr lang="nb-NO" sz="2000" b="1" dirty="0">
                <a:solidFill>
                  <a:schemeClr val="accent1"/>
                </a:solidFill>
              </a:rPr>
              <a:t>Statlig myndighet </a:t>
            </a:r>
            <a:r>
              <a:rPr lang="nb-NO" sz="2000" dirty="0"/>
              <a:t>bør overta større deler av ansvar og myndighet for å utarbeide og vedta </a:t>
            </a:r>
            <a:r>
              <a:rPr lang="nb-NO" sz="2000" b="1" dirty="0">
                <a:solidFill>
                  <a:schemeClr val="accent1"/>
                </a:solidFill>
              </a:rPr>
              <a:t>arealplaner for sjøområdene</a:t>
            </a:r>
            <a:r>
              <a:rPr lang="nb-NO" sz="2000" dirty="0"/>
              <a:t> – arealtilgang, bedre lokalitetsstruktur</a:t>
            </a:r>
            <a:endParaRPr lang="nb-NO" sz="1600" dirty="0"/>
          </a:p>
          <a:p>
            <a:r>
              <a:rPr lang="nb-NO" sz="2000" b="1" dirty="0">
                <a:solidFill>
                  <a:schemeClr val="accent1"/>
                </a:solidFill>
              </a:rPr>
              <a:t>Mer generiske tillatelser </a:t>
            </a:r>
            <a:r>
              <a:rPr lang="nb-NO" sz="2000" dirty="0"/>
              <a:t>– ikke detaljregulering i tillatelser, mer generell regulering i forskrift</a:t>
            </a:r>
            <a:endParaRPr lang="nb-NO" sz="1600" dirty="0"/>
          </a:p>
          <a:p>
            <a:r>
              <a:rPr lang="nb-NO" sz="2000" b="1" dirty="0">
                <a:solidFill>
                  <a:schemeClr val="accent1"/>
                </a:solidFill>
              </a:rPr>
              <a:t>Regulere miljøpåvirkningen mer direkte, samt differensiere reguleringen </a:t>
            </a:r>
            <a:r>
              <a:rPr lang="nb-NO" sz="2000" dirty="0"/>
              <a:t>slik at man kan skjerpe kravene i områder med uakseptabel miljøpåvirkning</a:t>
            </a:r>
            <a:endParaRPr lang="nb-NO" sz="1600" dirty="0"/>
          </a:p>
          <a:p>
            <a:r>
              <a:rPr lang="nb-NO" sz="2000" b="1" dirty="0">
                <a:solidFill>
                  <a:schemeClr val="accent1"/>
                </a:solidFill>
              </a:rPr>
              <a:t>Styrke de individuelle incentivene </a:t>
            </a:r>
            <a:r>
              <a:rPr lang="nb-NO" sz="2000" dirty="0"/>
              <a:t>til å redusere miljøpåvirkning, samtidig som aktørene gis fleksibilitet til å gjøre egne avveininger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52803-AFB9-C4D7-ECFB-FE466E4106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0" r="1"/>
          <a:stretch/>
        </p:blipFill>
        <p:spPr>
          <a:xfrm>
            <a:off x="7299960" y="278286"/>
            <a:ext cx="4504582" cy="639018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6611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F8EC52-7FA4-8DCF-12A2-97C8A7C1C8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18397" b="66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54EB7C-EF86-97AA-C423-920A23E79BFF}"/>
              </a:ext>
            </a:extLst>
          </p:cNvPr>
          <p:cNvSpPr txBox="1"/>
          <p:nvPr/>
        </p:nvSpPr>
        <p:spPr>
          <a:xfrm>
            <a:off x="3983066" y="4754361"/>
            <a:ext cx="3566160" cy="1828800"/>
          </a:xfrm>
          <a:prstGeom prst="rect">
            <a:avLst/>
          </a:prstGeom>
          <a:solidFill>
            <a:schemeClr val="accent4">
              <a:lumMod val="5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nb-NO" sz="3200" b="1" dirty="0">
                <a:solidFill>
                  <a:schemeClr val="bg1"/>
                </a:solidFill>
                <a:latin typeface="+mj-lt"/>
              </a:rPr>
              <a:t>Havbruksutvalget </a:t>
            </a:r>
          </a:p>
          <a:p>
            <a:pPr algn="ctr">
              <a:lnSpc>
                <a:spcPct val="90000"/>
              </a:lnSpc>
            </a:pPr>
            <a:r>
              <a:rPr lang="nb-NO" sz="3200" b="1" dirty="0">
                <a:solidFill>
                  <a:schemeClr val="bg1"/>
                </a:solidFill>
                <a:latin typeface="+mj-lt"/>
              </a:rPr>
              <a:t>i </a:t>
            </a:r>
            <a:r>
              <a:rPr lang="nb-NO" sz="3200" b="1" dirty="0" err="1">
                <a:solidFill>
                  <a:schemeClr val="bg1"/>
                </a:solidFill>
                <a:latin typeface="+mj-lt"/>
              </a:rPr>
              <a:t>havbyen</a:t>
            </a:r>
            <a:r>
              <a:rPr lang="nb-NO" sz="3200" b="1" dirty="0">
                <a:solidFill>
                  <a:schemeClr val="bg1"/>
                </a:solidFill>
                <a:latin typeface="+mj-lt"/>
              </a:rPr>
              <a:t> Bergen</a:t>
            </a:r>
          </a:p>
        </p:txBody>
      </p:sp>
    </p:spTree>
    <p:extLst>
      <p:ext uri="{BB962C8B-B14F-4D97-AF65-F5344CB8AC3E}">
        <p14:creationId xmlns:p14="http://schemas.microsoft.com/office/powerpoint/2010/main" val="2232635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C6FC7C-00A7-FC09-FD04-241273BE8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nb-NO" sz="72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Appendiks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8FFB7-A5B5-B008-AB50-CA6535822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006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2913878-C90E-769C-F06F-7257AB606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5" y="548640"/>
            <a:ext cx="3428684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Arealforvaltning og -planlegging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7DDD8A-8BE9-7463-7322-95048E500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0"/>
            <a:ext cx="6224335" cy="5965667"/>
          </a:xfrm>
        </p:spPr>
        <p:txBody>
          <a:bodyPr anchor="ctr">
            <a:noAutofit/>
          </a:bodyPr>
          <a:lstStyle/>
          <a:p>
            <a:r>
              <a:rPr lang="nb-NO" sz="2000" dirty="0"/>
              <a:t>Statlige myndigheter bør stille tydeligere krav enn i dag om faste intervaller og </a:t>
            </a:r>
            <a:r>
              <a:rPr lang="nb-NO" sz="2000" b="1" dirty="0">
                <a:solidFill>
                  <a:schemeClr val="accent1"/>
                </a:solidFill>
              </a:rPr>
              <a:t>samordnet revidering av kommuneplanens arealdel </a:t>
            </a:r>
            <a:r>
              <a:rPr lang="nb-NO" sz="2000" dirty="0"/>
              <a:t>for kommuner i tilstøtende sjøområder.</a:t>
            </a:r>
          </a:p>
          <a:p>
            <a:r>
              <a:rPr lang="nb-NO" sz="2000" dirty="0"/>
              <a:t>Statlige myndigheter bør fastsette avgrensning av planområdene i sjø, eksempelvis ved pålegg om interkommunalt plansamarbeid eller gjennom statlige planretningslinjer for planlegging i sjøområdene. </a:t>
            </a:r>
          </a:p>
          <a:p>
            <a:r>
              <a:rPr lang="nb-NO" sz="2000" b="1" dirty="0">
                <a:solidFill>
                  <a:schemeClr val="accent1"/>
                </a:solidFill>
              </a:rPr>
              <a:t>En statlig myndighet bør overta større deler av ansvar og myndighet for å utarbeide og vedta arealplaner for sjøområdene</a:t>
            </a:r>
            <a:r>
              <a:rPr lang="nb-NO" sz="20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nb-NO" sz="2000" dirty="0"/>
              <a:t>Det må sikres at kommunene er tilstrekkelig involvert i prosessene.</a:t>
            </a:r>
          </a:p>
          <a:p>
            <a:r>
              <a:rPr lang="nb-NO" sz="2000" b="1" dirty="0">
                <a:solidFill>
                  <a:schemeClr val="accent1"/>
                </a:solidFill>
              </a:rPr>
              <a:t>Statlige myndigheter bør utarbeide og vedta tematisk plan for akvakultur </a:t>
            </a:r>
            <a:r>
              <a:rPr lang="nb-NO" sz="2000" i="0" u="none" strike="noStrike" baseline="0" dirty="0"/>
              <a:t>med involvering av kunnskapsinstitusjoner, kommuner, fylkeskommune, regionale statlige myndigheter, berørte organisasjoner og andre interessenter. </a:t>
            </a:r>
          </a:p>
          <a:p>
            <a:r>
              <a:rPr lang="nb-NO" sz="2000" b="0" i="0" u="none" strike="noStrike" baseline="0" dirty="0"/>
              <a:t>Det må sikres at den tematiske planen for akvakultur er forpliktende for kommunens arealplanlegging. 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159138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9EC816B-9A28-4CEA-7F79-F1B06938D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Organisering av akvakultur- forvaltningen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C576C2-86AC-DD20-F934-05B936D0B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r>
              <a:rPr lang="nb-NO" sz="2000" b="1" dirty="0">
                <a:solidFill>
                  <a:schemeClr val="accent1"/>
                </a:solidFill>
              </a:rPr>
              <a:t>Samhandlingen mellom Fiskeridirektoratet, Mattilsynet og andre relevante forvaltningsorganer må styrkes</a:t>
            </a:r>
            <a:r>
              <a:rPr lang="nb-NO" sz="2000" dirty="0"/>
              <a:t>, og det må legges til rette for forenkling, tydeliggjøring av ansvarsområder og bedre samordning. </a:t>
            </a:r>
          </a:p>
          <a:p>
            <a:pPr>
              <a:spcBef>
                <a:spcPts val="1800"/>
              </a:spcBef>
            </a:pPr>
            <a:r>
              <a:rPr lang="nb-NO" sz="2000" dirty="0"/>
              <a:t>Statlige myndigheter bør tildele alle akvakulturtillatelser.</a:t>
            </a:r>
          </a:p>
        </p:txBody>
      </p:sp>
    </p:spTree>
    <p:extLst>
      <p:ext uri="{BB962C8B-B14F-4D97-AF65-F5344CB8AC3E}">
        <p14:creationId xmlns:p14="http://schemas.microsoft.com/office/powerpoint/2010/main" val="2485869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8793C54-646A-1C9A-AB0E-ED4A2E2FE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915582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Teknologiutvikling og risikostyring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55846A-810C-2926-EA8E-BBB3A94C7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nb-NO" sz="2000" b="0" i="0" u="none" strike="noStrike" baseline="0" dirty="0"/>
              <a:t>Det er behov for å vurdere risikofaktorer som en helhet.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nb-NO" sz="2000" b="0" i="0" u="none" strike="noStrike" baseline="0" dirty="0"/>
              <a:t>Videre utvikling av produksjonssystemene er en viktig forutsetning for å oppnå ønsket utvikling av akvakulturnæringen.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nb-NO" sz="2000" b="0" i="0" u="none" strike="noStrike" baseline="0" dirty="0"/>
              <a:t>Sikkerheten for de som arbeider på oppdrettsanlegg må bedres.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619039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913878-C90E-769C-F06F-7257AB606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548640"/>
            <a:ext cx="3952159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Regulering av miljøpåvirkning</a:t>
            </a:r>
            <a:br>
              <a:rPr lang="nb-NO" sz="36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nb-NO" sz="3600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F17DDD8A-8BE9-7463-7322-95048E500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r>
              <a:rPr lang="nb-NO" sz="2000" b="1" dirty="0">
                <a:solidFill>
                  <a:schemeClr val="accent1">
                    <a:lumMod val="75000"/>
                  </a:schemeClr>
                </a:solidFill>
              </a:rPr>
              <a:t>Det bør innføres ytterligere tiltak for å redusere miljøpåvirkning fra akvakultur</a:t>
            </a:r>
          </a:p>
          <a:p>
            <a:pPr>
              <a:spcBef>
                <a:spcPts val="1800"/>
              </a:spcBef>
            </a:pPr>
            <a:r>
              <a:rPr lang="nb-NO" sz="2000" b="1" dirty="0">
                <a:solidFill>
                  <a:schemeClr val="accent1">
                    <a:lumMod val="75000"/>
                  </a:schemeClr>
                </a:solidFill>
              </a:rPr>
              <a:t>De individuelle insentivene til å bidra til bedre miljøtilstand bør styrkes</a:t>
            </a:r>
          </a:p>
          <a:p>
            <a:pPr>
              <a:spcBef>
                <a:spcPts val="1800"/>
              </a:spcBef>
            </a:pPr>
            <a:r>
              <a:rPr lang="nb-NO" sz="2000" dirty="0"/>
              <a:t>Det bør siktes mot å redusere rømming, utslipp av lakselus og andre miljøskadelige utslipp.</a:t>
            </a:r>
          </a:p>
          <a:p>
            <a:pPr>
              <a:spcBef>
                <a:spcPts val="1800"/>
              </a:spcBef>
            </a:pPr>
            <a:r>
              <a:rPr lang="nb-NO" sz="2000" dirty="0"/>
              <a:t>Det bør også vurderes tiltak for å fremme utvikling og bruk av utslippsreduserende teknologi.</a:t>
            </a:r>
          </a:p>
        </p:txBody>
      </p:sp>
    </p:spTree>
    <p:extLst>
      <p:ext uri="{BB962C8B-B14F-4D97-AF65-F5344CB8AC3E}">
        <p14:creationId xmlns:p14="http://schemas.microsoft.com/office/powerpoint/2010/main" val="121662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4972B4-1616-B78D-9A22-168063A9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897294" cy="54315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Overdragelse, leie og registrering av akvakulturtillatelser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6A39C4-350D-917F-A367-720E6479E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 lnSpcReduction="10000"/>
          </a:bodyPr>
          <a:lstStyle/>
          <a:p>
            <a:endParaRPr lang="nb-NO" sz="2000" b="0" i="0" u="none" strike="noStrike" baseline="0" dirty="0"/>
          </a:p>
          <a:p>
            <a:endParaRPr lang="nb-NO" sz="2000" dirty="0"/>
          </a:p>
          <a:p>
            <a:r>
              <a:rPr lang="nb-NO" sz="2000" b="0" i="0" u="none" strike="noStrike" baseline="0" dirty="0"/>
              <a:t>Det bør være adgang til å overdra selskapstillatelser.</a:t>
            </a:r>
          </a:p>
          <a:p>
            <a:r>
              <a:rPr lang="nb-NO" sz="2000" b="0" i="0" u="none" strike="noStrike" baseline="0" dirty="0"/>
              <a:t>Det </a:t>
            </a:r>
            <a:r>
              <a:rPr lang="nb-NO" sz="2000" b="0" i="0" strike="noStrike" baseline="0" dirty="0"/>
              <a:t>bør ikke være </a:t>
            </a:r>
            <a:r>
              <a:rPr lang="nb-NO" sz="2000" b="0" i="0" u="none" strike="noStrike" baseline="0" dirty="0"/>
              <a:t>adgang til å overdra lokalitetstillatelser.</a:t>
            </a:r>
          </a:p>
          <a:p>
            <a:r>
              <a:rPr lang="nb-NO" sz="2000" b="0" i="0" u="none" strike="noStrike" baseline="0" dirty="0"/>
              <a:t>Det bør være adgang til å leie selskapstillatelser.</a:t>
            </a:r>
          </a:p>
          <a:p>
            <a:pPr lvl="1"/>
            <a:r>
              <a:rPr lang="nb-NO" sz="2000" b="0" i="0" u="none" strike="noStrike" baseline="0" dirty="0"/>
              <a:t>Regulering av utleie av selskapstillatelser bør utredes nærmere.</a:t>
            </a:r>
          </a:p>
          <a:p>
            <a:r>
              <a:rPr lang="nb-NO" sz="2000" b="0" i="0" u="none" strike="noStrike" baseline="0" dirty="0"/>
              <a:t>Det </a:t>
            </a:r>
            <a:r>
              <a:rPr lang="nb-NO" sz="2000" b="0" i="0" strike="noStrike" baseline="0" dirty="0"/>
              <a:t>bør ikke være </a:t>
            </a:r>
            <a:r>
              <a:rPr lang="nb-NO" sz="2000" b="0" i="0" u="none" strike="noStrike" baseline="0" dirty="0"/>
              <a:t>adgang til å leie lokalitetstillatelser, men det bør fortsatt være adgang til samdrift og samlokalisering på lokaliteter. </a:t>
            </a:r>
          </a:p>
          <a:p>
            <a:pPr lvl="1"/>
            <a:r>
              <a:rPr lang="nb-NO" sz="2000" b="0" i="0" u="none" strike="noStrike" baseline="0" dirty="0"/>
              <a:t>Forskjellen mellom leie av lokalitet, samdrift og samlokalisering bør klargjøres.</a:t>
            </a:r>
          </a:p>
          <a:p>
            <a:r>
              <a:rPr lang="nb-NO" sz="2000" dirty="0"/>
              <a:t>Akvakulturregisteret bør rendyrkes som et realregister. </a:t>
            </a:r>
            <a:r>
              <a:rPr lang="nb-NO" sz="2000" b="0" i="0" u="none" strike="noStrike" baseline="0" dirty="0"/>
              <a:t>Opplysninger knyttet til forvaltnings- og kontrollformål bør samles i en egen database eller portal for akvakulturdriftsdata.</a:t>
            </a:r>
          </a:p>
          <a:p>
            <a:endParaRPr lang="nb-NO" sz="2000" dirty="0"/>
          </a:p>
          <a:p>
            <a:endParaRPr lang="nb-NO" sz="2000" b="0" i="0" u="none" strike="noStrike" baseline="0" dirty="0">
              <a:latin typeface="UniCenturyOldStyle"/>
            </a:endParaRPr>
          </a:p>
        </p:txBody>
      </p:sp>
    </p:spTree>
    <p:extLst>
      <p:ext uri="{BB962C8B-B14F-4D97-AF65-F5344CB8AC3E}">
        <p14:creationId xmlns:p14="http://schemas.microsoft.com/office/powerpoint/2010/main" val="2624235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Egendefinert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98569"/>
      </a:accent1>
      <a:accent2>
        <a:srgbClr val="198569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1321</Words>
  <Application>Microsoft Macintosh PowerPoint</Application>
  <PresentationFormat>Widescreen</PresentationFormat>
  <Paragraphs>155</Paragraphs>
  <Slides>20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Times New Roman</vt:lpstr>
      <vt:lpstr>UniCentury Old Style</vt:lpstr>
      <vt:lpstr>UniCenturyOldStyle</vt:lpstr>
      <vt:lpstr>Office-tema</vt:lpstr>
      <vt:lpstr>PowerPoint-presentasjon</vt:lpstr>
      <vt:lpstr>PowerPoint-presentasjon</vt:lpstr>
      <vt:lpstr>Utvalgets medlemmer</vt:lpstr>
      <vt:lpstr>Bærekraftig verdiskaping </vt:lpstr>
      <vt:lpstr>Hovedgrep</vt:lpstr>
      <vt:lpstr>Akvakultur- tillatelser</vt:lpstr>
      <vt:lpstr>Akvakulturtillatelser for å ivareta særskilte hensyn </vt:lpstr>
      <vt:lpstr>Teknologiutvikling</vt:lpstr>
      <vt:lpstr>Tildeling og tidsbegrensning av akvakulturtillatelser</vt:lpstr>
      <vt:lpstr>Revidert trafikklyssystem</vt:lpstr>
      <vt:lpstr>Revidert trafikklyssystem:   Handlingsregler for vekst og drift</vt:lpstr>
      <vt:lpstr>Biosikkerhet  (hindre smittespredning)    Fiskevelferd</vt:lpstr>
      <vt:lpstr>  </vt:lpstr>
      <vt:lpstr>PowerPoint-presentasjon</vt:lpstr>
      <vt:lpstr>Appendiks</vt:lpstr>
      <vt:lpstr>Arealforvaltning og -planlegging </vt:lpstr>
      <vt:lpstr>Organisering av akvakultur- forvaltningen</vt:lpstr>
      <vt:lpstr>Teknologiutvikling og risikostyring</vt:lpstr>
      <vt:lpstr>Regulering av miljøpåvirkning  </vt:lpstr>
      <vt:lpstr>Overdragelse, leie og registrering av akvakulturtillatelser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2023-10-05T15:29:54Z</dcterms:created>
  <dcterms:modified xsi:type="dcterms:W3CDTF">2023-10-06T05:53:06Z</dcterms:modified>
</cp:coreProperties>
</file>