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52"/>
  </p:notesMasterIdLst>
  <p:sldIdLst>
    <p:sldId id="256" r:id="rId29"/>
    <p:sldId id="257" r:id="rId30"/>
    <p:sldId id="258" r:id="rId31"/>
    <p:sldId id="259" r:id="rId32"/>
    <p:sldId id="260" r:id="rId33"/>
    <p:sldId id="261" r:id="rId34"/>
    <p:sldId id="262" r:id="rId35"/>
    <p:sldId id="263" r:id="rId36"/>
    <p:sldId id="264" r:id="rId37"/>
    <p:sldId id="265" r:id="rId38"/>
    <p:sldId id="266" r:id="rId39"/>
    <p:sldId id="267" r:id="rId40"/>
    <p:sldId id="268" r:id="rId41"/>
    <p:sldId id="269" r:id="rId42"/>
    <p:sldId id="270" r:id="rId43"/>
    <p:sldId id="271" r:id="rId44"/>
    <p:sldId id="272" r:id="rId45"/>
    <p:sldId id="273" r:id="rId46"/>
    <p:sldId id="274" r:id="rId47"/>
    <p:sldId id="275" r:id="rId48"/>
    <p:sldId id="276" r:id="rId49"/>
    <p:sldId id="277" r:id="rId50"/>
    <p:sldId id="278" r:id="rId5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Gilda Display" charset="1" panose="02000000000000000000"/>
      <p:regular r:id="rId10"/>
    </p:embeddedFont>
    <p:embeddedFont>
      <p:font typeface="Work Sans" charset="1" panose="00000000000000000000"/>
      <p:regular r:id="rId11"/>
    </p:embeddedFont>
    <p:embeddedFont>
      <p:font typeface="Work Sans Bold" charset="1" panose="00000000000000000000"/>
      <p:regular r:id="rId12"/>
    </p:embeddedFont>
    <p:embeddedFont>
      <p:font typeface="Work Sans Italics" charset="1" panose="00000000000000000000"/>
      <p:regular r:id="rId13"/>
    </p:embeddedFont>
    <p:embeddedFont>
      <p:font typeface="Work Sans Bold Italics" charset="1" panose="00000000000000000000"/>
      <p:regular r:id="rId14"/>
    </p:embeddedFont>
    <p:embeddedFont>
      <p:font typeface="Work Sans Thin" charset="1" panose="00000000000000000000"/>
      <p:regular r:id="rId15"/>
    </p:embeddedFont>
    <p:embeddedFont>
      <p:font typeface="Work Sans Thin Italics" charset="1" panose="00000000000000000000"/>
      <p:regular r:id="rId16"/>
    </p:embeddedFont>
    <p:embeddedFont>
      <p:font typeface="Work Sans Extra-Light" charset="1" panose="00000000000000000000"/>
      <p:regular r:id="rId17"/>
    </p:embeddedFont>
    <p:embeddedFont>
      <p:font typeface="Work Sans Extra-Light Italics" charset="1" panose="00000000000000000000"/>
      <p:regular r:id="rId18"/>
    </p:embeddedFont>
    <p:embeddedFont>
      <p:font typeface="Work Sans Light" charset="1" panose="00000000000000000000"/>
      <p:regular r:id="rId19"/>
    </p:embeddedFont>
    <p:embeddedFont>
      <p:font typeface="Work Sans Light Italics" charset="1" panose="00000000000000000000"/>
      <p:regular r:id="rId20"/>
    </p:embeddedFont>
    <p:embeddedFont>
      <p:font typeface="Work Sans Medium" charset="1" panose="00000000000000000000"/>
      <p:regular r:id="rId21"/>
    </p:embeddedFont>
    <p:embeddedFont>
      <p:font typeface="Work Sans Medium Italics" charset="1" panose="00000000000000000000"/>
      <p:regular r:id="rId22"/>
    </p:embeddedFont>
    <p:embeddedFont>
      <p:font typeface="Work Sans Semi-Bold" charset="1" panose="00000000000000000000"/>
      <p:regular r:id="rId23"/>
    </p:embeddedFont>
    <p:embeddedFont>
      <p:font typeface="Work Sans Semi-Bold Italics" charset="1" panose="00000000000000000000"/>
      <p:regular r:id="rId24"/>
    </p:embeddedFont>
    <p:embeddedFont>
      <p:font typeface="Work Sans Ultra-Bold" charset="1" panose="00000000000000000000"/>
      <p:regular r:id="rId25"/>
    </p:embeddedFont>
    <p:embeddedFont>
      <p:font typeface="Work Sans Ultra-Bold Italics" charset="1" panose="00000000000000000000"/>
      <p:regular r:id="rId26"/>
    </p:embeddedFont>
    <p:embeddedFont>
      <p:font typeface="Work Sans Heavy" charset="1" panose="00000000000000000000"/>
      <p:regular r:id="rId27"/>
    </p:embeddedFont>
    <p:embeddedFont>
      <p:font typeface="Work Sans Heavy Italics" charset="1" panose="000000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slides/slide1.xml" Type="http://schemas.openxmlformats.org/officeDocument/2006/relationships/slide"/><Relationship Id="rId3" Target="viewProps.xml" Type="http://schemas.openxmlformats.org/officeDocument/2006/relationships/viewProps"/><Relationship Id="rId30" Target="slides/slide2.xml" Type="http://schemas.openxmlformats.org/officeDocument/2006/relationships/slide"/><Relationship Id="rId31" Target="slides/slide3.xml" Type="http://schemas.openxmlformats.org/officeDocument/2006/relationships/slide"/><Relationship Id="rId32" Target="slides/slide4.xml" Type="http://schemas.openxmlformats.org/officeDocument/2006/relationships/slide"/><Relationship Id="rId33" Target="slides/slide5.xml" Type="http://schemas.openxmlformats.org/officeDocument/2006/relationships/slide"/><Relationship Id="rId34" Target="slides/slide6.xml" Type="http://schemas.openxmlformats.org/officeDocument/2006/relationships/slide"/><Relationship Id="rId35" Target="slides/slide7.xml" Type="http://schemas.openxmlformats.org/officeDocument/2006/relationships/slide"/><Relationship Id="rId36" Target="slides/slide8.xml" Type="http://schemas.openxmlformats.org/officeDocument/2006/relationships/slide"/><Relationship Id="rId37" Target="slides/slide9.xml" Type="http://schemas.openxmlformats.org/officeDocument/2006/relationships/slide"/><Relationship Id="rId38" Target="slides/slide10.xml" Type="http://schemas.openxmlformats.org/officeDocument/2006/relationships/slide"/><Relationship Id="rId39" Target="slides/slide11.xml" Type="http://schemas.openxmlformats.org/officeDocument/2006/relationships/slide"/><Relationship Id="rId4" Target="theme/theme1.xml" Type="http://schemas.openxmlformats.org/officeDocument/2006/relationships/theme"/><Relationship Id="rId40" Target="slides/slide12.xml" Type="http://schemas.openxmlformats.org/officeDocument/2006/relationships/slide"/><Relationship Id="rId41" Target="slides/slide13.xml" Type="http://schemas.openxmlformats.org/officeDocument/2006/relationships/slide"/><Relationship Id="rId42" Target="slides/slide14.xml" Type="http://schemas.openxmlformats.org/officeDocument/2006/relationships/slide"/><Relationship Id="rId43" Target="slides/slide15.xml" Type="http://schemas.openxmlformats.org/officeDocument/2006/relationships/slide"/><Relationship Id="rId44" Target="slides/slide16.xml" Type="http://schemas.openxmlformats.org/officeDocument/2006/relationships/slide"/><Relationship Id="rId45" Target="slides/slide17.xml" Type="http://schemas.openxmlformats.org/officeDocument/2006/relationships/slide"/><Relationship Id="rId46" Target="slides/slide18.xml" Type="http://schemas.openxmlformats.org/officeDocument/2006/relationships/slide"/><Relationship Id="rId47" Target="slides/slide19.xml" Type="http://schemas.openxmlformats.org/officeDocument/2006/relationships/slide"/><Relationship Id="rId48" Target="slides/slide20.xml" Type="http://schemas.openxmlformats.org/officeDocument/2006/relationships/slide"/><Relationship Id="rId49" Target="slides/slide21.xml" Type="http://schemas.openxmlformats.org/officeDocument/2006/relationships/slide"/><Relationship Id="rId5" Target="tableStyles.xml" Type="http://schemas.openxmlformats.org/officeDocument/2006/relationships/tableStyles"/><Relationship Id="rId50" Target="slides/slide22.xml" Type="http://schemas.openxmlformats.org/officeDocument/2006/relationships/slide"/><Relationship Id="rId51" Target="slides/slide23.xml" Type="http://schemas.openxmlformats.org/officeDocument/2006/relationships/slide"/><Relationship Id="rId52" Target="notesMasters/notesMaster1.xml" Type="http://schemas.openxmlformats.org/officeDocument/2006/relationships/notesMaster"/><Relationship Id="rId53" Target="theme/theme2.xml" Type="http://schemas.openxmlformats.org/officeDocument/2006/relationships/theme"/><Relationship Id="rId54" Target="notesSlides/notesSlide1.xml" Type="http://schemas.openxmlformats.org/officeDocument/2006/relationships/notesSlide"/><Relationship Id="rId55" Target="notesSlides/notesSlide2.xml" Type="http://schemas.openxmlformats.org/officeDocument/2006/relationships/notesSlide"/><Relationship Id="rId56" Target="notesSlides/notesSlide3.xml" Type="http://schemas.openxmlformats.org/officeDocument/2006/relationships/notesSlide"/><Relationship Id="rId57" Target="notesSlides/notesSlide4.xml" Type="http://schemas.openxmlformats.org/officeDocument/2006/relationships/notesSlide"/><Relationship Id="rId58" Target="notesSlides/notesSlide5.xml" Type="http://schemas.openxmlformats.org/officeDocument/2006/relationships/notesSlide"/><Relationship Id="rId59" Target="notesSlides/notesSlide6.xml" Type="http://schemas.openxmlformats.org/officeDocument/2006/relationships/notesSlide"/><Relationship Id="rId6" Target="fonts/font6.fntdata" Type="http://schemas.openxmlformats.org/officeDocument/2006/relationships/font"/><Relationship Id="rId60" Target="notesSlides/notesSlide7.xml" Type="http://schemas.openxmlformats.org/officeDocument/2006/relationships/notesSlide"/><Relationship Id="rId61" Target="notesSlides/notesSlide8.xml" Type="http://schemas.openxmlformats.org/officeDocument/2006/relationships/note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Den største utfordringen som ble oftest nevnt i styreundersøkelsen er de mulige komplikasjonene knyttet til AI og ny teknologi. Dette krever transformasjon og kompetanseendringer i styrerommet. Dette innebærer også et økt behov for beredskapstenkning; at styrer må kunne forutse risiko og trene på å håndtere det uforutsatte. Her står teknologiske trusler, som cyberangrep, sentralt.</a:t>
            </a:r>
          </a:p>
          <a:p>
            <a:r>
              <a:rPr lang="en-US"/>
              <a:t/>
            </a:r>
          </a:p>
          <a:p>
            <a:r>
              <a:rPr lang="en-US"/>
              <a:t>I henhold til menneskelige ressurser, er det viktig for et styre å tiltrekke og beholde talentfulle medarbeidere, samt å støtte administrasjonen gjennom endringsprosesser. Evnen til å kunne snu raskt, og evnen til å ta kjappe avgjørelser blir viktigere og viktigere. Det nevnes at det også er behov for å engasjere flere kvinner i ledelse og styrearbeid.</a:t>
            </a:r>
          </a:p>
          <a:p>
            <a:r>
              <a:rPr lang="en-US"/>
              <a:t/>
            </a:r>
          </a:p>
          <a:p>
            <a:r>
              <a:rPr lang="en-US"/>
              <a:t>Det stilles i tillegg spørsmål rundt et grønt skifte og klimautfordringer. Styrene er nødt til å tilpasse seg endringer i samfunns- og forbrukertrender, og dette øker da behovet for strategisk planlegging og omstilling.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 oss først snakke om hvorfor mangfold i styrerommet er viktig. Selskapene jobber nå aktivt med å fornye og forbedre styrene sine for å holde tritt med de stadige endringene i næringslivet. Det er et travelt marked, hvor selskaper som Matae bistår med å finne de rette profilene som forstår og passer inn i ulike bedrifter.</a:t>
            </a:r>
          </a:p>
          <a:p>
            <a:r>
              <a:rPr lang="en-US"/>
              <a:t>Den nye loven om kjønnsbalanse har fått mye oppmerksomhet, og med god grunn. Det å bringe inn flere perspektiver, flere "superkrefter", som jeg liker å kalle det, skaper frisk luft i styrene og fører til en mer bevisst tilnærming til selskapets fremtidige utvikling.</a:t>
            </a:r>
          </a:p>
          <a:p>
            <a:r>
              <a:rPr lang="en-US"/>
              <a:t/>
            </a:r>
          </a:p>
          <a:p>
            <a:r>
              <a:rPr lang="en-US"/>
              <a:t>Mangfold i styrerommet handler ikke bare om det synlige, som alder, kjønn og etnisitet, men også det usynlige, som bakgrunn, erfaring, kompetanse og personlighet. Det er denne kombinasjonen som gir en god dynamikk og innovativ tenkning i styret.</a:t>
            </a:r>
          </a:p>
          <a:p>
            <a:r>
              <a:rPr lang="en-US"/>
              <a:t>For ti år siden deltok jeg selv på et styrekurs hvor begge kjønn var representert, og det var en verdifull erfaring. Jeg er ingen fan av separatistiske kurs for kvinner eller menn; hele poenget med mangfold er å lære av hverandre og respektere ulikheter.</a:t>
            </a:r>
          </a:p>
          <a:p>
            <a:r>
              <a:rPr lang="en-US"/>
              <a:t/>
            </a:r>
          </a:p>
          <a:p>
            <a:r>
              <a:rPr lang="en-US"/>
              <a:t>[Forskjeller mellom menn og kvinner i styrerommet]</a:t>
            </a:r>
          </a:p>
          <a:p>
            <a:r>
              <a:rPr lang="en-US"/>
              <a:t>Men la oss ta en titt på om det faktisk er forskjeller mellom menn og kvinner i styrerommet. Studier viser at kvinnelige styremedlemmer ofte kommer bedre forberedt til møtene, stiller flere spørsmål og bidrar til mer grundige diskusjoner og beslutninger.</a:t>
            </a:r>
          </a:p>
          <a:p>
            <a:r>
              <a:rPr lang="en-US"/>
              <a:t>Det betyr ikke at menn ikke har noe å tilføre; tvert imot. Diskusjonen bør gå begge veier, og det er nettopp det mangfoldet handler om.</a:t>
            </a:r>
          </a:p>
          <a:p>
            <a:r>
              <a:rPr lang="en-US"/>
              <a:t/>
            </a:r>
          </a:p>
          <a:p>
            <a:r>
              <a:rPr lang="en-US"/>
              <a:t>Oppsummert er mangfold i styrerommet avgjørende for å få bredere perspektiver, bedre beslutningsprosesser og mer innovasjon. Som Matae bidrar vi til å profesjonalisere rekrutteringsprosessen og finne de rette kandidatene som kan bringe mangfoldet til styrebordet.</a:t>
            </a:r>
          </a:p>
          <a:p>
            <a:r>
              <a:rPr lang="en-US"/>
              <a:t>La oss fortsette å utfordre etablerte holdninger og forventninger, og jobbe mot en fremtid hvor mangfold i styrerommet ikke bare er et ideal, men en realitet.</a:t>
            </a:r>
          </a:p>
          <a:p>
            <a:r>
              <a:rPr lang="en-US"/>
              <a:t>Takk for oppmerksomheten.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Mangfold i styrerommet- mer enn bare kvinner og menn</a:t>
            </a:r>
          </a:p>
          <a:p>
            <a:r>
              <a:rPr lang="en-US"/>
              <a:t/>
            </a:r>
          </a:p>
          <a:p>
            <a:r>
              <a:rPr lang="en-US"/>
              <a:t>MANUS:</a:t>
            </a:r>
          </a:p>
          <a:p>
            <a:r>
              <a:rPr lang="en-US"/>
              <a:t/>
            </a:r>
          </a:p>
          <a:p>
            <a:r>
              <a:rPr lang="en-US"/>
              <a:t>Slå et slag for MANGFOLDET i styrerommet ved å utfordre etablerte holdninger og forventninger ( til kvinner og menn) </a:t>
            </a:r>
          </a:p>
          <a:p>
            <a:r>
              <a:rPr lang="en-US"/>
              <a:t/>
            </a:r>
          </a:p>
          <a:p>
            <a:r>
              <a:rPr lang="en-US"/>
              <a:t>- Hvordan lykkes med mangfold i styrerommet? </a:t>
            </a:r>
          </a:p>
          <a:p>
            <a:r>
              <a:rPr lang="en-US"/>
              <a:t>Sammensetting og dynamikk. </a:t>
            </a:r>
          </a:p>
          <a:p>
            <a:r>
              <a:rPr lang="en-US"/>
              <a:t/>
            </a:r>
          </a:p>
          <a:p>
            <a:r>
              <a:rPr lang="en-US"/>
              <a:t> </a:t>
            </a:r>
          </a:p>
          <a:p>
            <a:r>
              <a:rPr lang="en-US"/>
              <a:t>1. Presentasjon av deg selv. </a:t>
            </a:r>
          </a:p>
          <a:p>
            <a:r>
              <a:rPr lang="en-US"/>
              <a:t>Hei jeg heter Hege er matchmaker og styreentusiast.  Jeg hjelper eiere og valgkomiteer med sette sammen styrer som kkape verdier for aksjonærene – og for samfunnet.</a:t>
            </a:r>
          </a:p>
          <a:p>
            <a:r>
              <a:rPr lang="en-US"/>
              <a:t>Tid: maks 1,30 minutt.</a:t>
            </a:r>
          </a:p>
          <a:p>
            <a:r>
              <a:rPr lang="en-US"/>
              <a:t/>
            </a:r>
          </a:p>
          <a:p>
            <a:r>
              <a:rPr lang="en-US"/>
              <a:t/>
            </a:r>
          </a:p>
          <a:p>
            <a:r>
              <a:rPr lang="en-US"/>
              <a:t>    2. Mål i kveld: Slå et slag for MANGFOLDET  og hvorfor nye perspektiv trengs. Gi et lite innblikk i hvordan selskapene nå jobber for å fornye og forbedre styrene for å være i takt med de stadige endringene som næringslivet står overfor. </a:t>
            </a:r>
          </a:p>
          <a:p>
            <a:r>
              <a:rPr lang="en-US"/>
              <a:t/>
            </a:r>
          </a:p>
          <a:p>
            <a:r>
              <a:rPr lang="en-US"/>
              <a:t>Det er mange styrer som har fått det travelt med å sikre seg de beste og mest relevante styremedlemer. Vi i Matae har også fått det travelt med å hjelpe med å styreprofiler som forstår og passer inn i de ulike selskapene. Vi er enige i at den nye loven om kjønnsbalanse er nødvendig. At intensjonen var god. Og at den får mange positive bieffekter som  - flere superkrefter inn i styrene. </a:t>
            </a:r>
          </a:p>
          <a:p>
            <a:r>
              <a:rPr lang="en-US"/>
              <a:t>På samme måte som at røykeloven var viktig for folkehelsen. Den gang da den ble innført i 2004 var det ramaskrik og rabalder.  Nå er folk bare takknemlig for frisk luft på utesteder. Sånn tror jeg det vil bli også med denne loven -ny frisk luft inn i styrene.</a:t>
            </a:r>
          </a:p>
          <a:p>
            <a:r>
              <a:rPr lang="en-US"/>
              <a:t/>
            </a:r>
          </a:p>
          <a:p>
            <a:r>
              <a:rPr lang="en-US"/>
              <a:t>En av effektene vi ser et at styrene får et mer bevisst forhold til hva det kan gjøre for selskapet fremtidige utvikling. </a:t>
            </a:r>
          </a:p>
          <a:p>
            <a:r>
              <a:rPr lang="en-US"/>
              <a:t>- [ ] Som at styrene nå er begynt å jobbe mer strategisk for eiernes interesser, og ikke bare er en kontrollfunksjon som ser i bakspeilet og går gjennom referatet fra forrige møte. </a:t>
            </a:r>
          </a:p>
          <a:p>
            <a:r>
              <a:rPr lang="en-US"/>
              <a:t>- [ ] At styreevalueringene ikke bare handler om å svare raskt på et skjema om de er fornøyde med seg selv og administrasjonen. </a:t>
            </a:r>
          </a:p>
          <a:p>
            <a:r>
              <a:rPr lang="en-US"/>
              <a:t>- [ ] Men at det nå handler mer om mulighetene fremover og hva selskapet står overfor av ulike problemstillinger som digitalisering, nye internasjonale regelverk, kriser, krig og lignende. </a:t>
            </a:r>
          </a:p>
          <a:p>
            <a:r>
              <a:rPr lang="en-US"/>
              <a:t>- [ ] Det er så mange aspekter å ta stilling til fremover som gjør at det trengs helt andre kompetanser og personligheter inn i styrene enn tidligere, når det holdt med en jurist eller økonom for å kontrollere at ting gikk greit for seg. </a:t>
            </a:r>
          </a:p>
          <a:p>
            <a:r>
              <a:rPr lang="en-US"/>
              <a:t>- [ ] Og at det Ikke lenger en farbar vei å håndplukke bekjente og satse på «sikre» kort du vet hvem er.</a:t>
            </a:r>
          </a:p>
          <a:p>
            <a:r>
              <a:rPr lang="en-US"/>
              <a:t/>
            </a:r>
          </a:p>
          <a:p>
            <a:r>
              <a:rPr lang="en-US"/>
              <a:t/>
            </a:r>
          </a:p>
          <a:p>
            <a:r>
              <a:rPr lang="en-US"/>
              <a:t> </a:t>
            </a:r>
          </a:p>
          <a:p>
            <a:r>
              <a:rPr lang="en-US"/>
              <a:t>Tid: Maks 1, 30 minutter</a:t>
            </a:r>
          </a:p>
          <a:p>
            <a:r>
              <a:rPr lang="en-US"/>
              <a:t/>
            </a:r>
          </a:p>
          <a:p>
            <a:r>
              <a:rPr lang="en-US"/>
              <a:t> </a:t>
            </a:r>
          </a:p>
          <a:p>
            <a:r>
              <a:rPr lang="en-US"/>
              <a:t>3. Mangfold i styrerommet:</a:t>
            </a:r>
          </a:p>
          <a:p>
            <a:r>
              <a:rPr lang="en-US"/>
              <a:t/>
            </a:r>
          </a:p>
          <a:p>
            <a:r>
              <a:rPr lang="en-US"/>
              <a:t>Jeg gikk på styrekurs for ti år siden, og veldig glad for at det var med begge kjønn. Lærte verdien av å skrive eksamen med folk som hadde ulik bakgrunn og perspektiv enn meg. Derfor er Ikke jeg fan av trenden om å lage egne styrekurs for kvinner eller menn for den saks skyld;-)</a:t>
            </a:r>
          </a:p>
          <a:p>
            <a:r>
              <a:rPr lang="en-US"/>
              <a:t>Hele poenget med mangfold er jo å lære av , være nysgjerrige på hverandre og respektere ulikhetene. </a:t>
            </a:r>
          </a:p>
          <a:p>
            <a:r>
              <a:rPr lang="en-US"/>
              <a:t>Nysgjerrighet, undring og mot blir ofte nevnt som det som gjør en forskjell på om styret et er et godt kollegiet eller ikke.</a:t>
            </a:r>
          </a:p>
          <a:p>
            <a:r>
              <a:rPr lang="en-US"/>
              <a:t/>
            </a:r>
          </a:p>
          <a:p>
            <a:r>
              <a:rPr lang="en-US"/>
              <a:t>Vi er heldige som har bevisste eiere og styrer som kunder: </a:t>
            </a:r>
          </a:p>
          <a:p>
            <a:r>
              <a:rPr lang="en-US"/>
              <a:t>De er opptatt av å diskutere hvordan man kan skape velfungerende, inkluderende styrer der mangfold blir verdsatt.</a:t>
            </a:r>
          </a:p>
          <a:p>
            <a:r>
              <a:rPr lang="en-US"/>
              <a:t>Flere av de har opplevd selv at det er en sammenheng mellom mangfold i styret og økt konkurransekraft og bedre lønnsomhet</a:t>
            </a:r>
          </a:p>
          <a:p>
            <a:r>
              <a:rPr lang="en-US"/>
              <a:t/>
            </a:r>
          </a:p>
          <a:p>
            <a:r>
              <a:rPr lang="en-US"/>
              <a:t>DET SYNLIGE MANGFOLDET er en ting med: alder, kjønn og etnisitet, men det USYNLIGE MANGFOLDET med bakgrunn, erfaring, kompetanse og personlighet blir viktigere å ta med i beregningen for å få til en god dynamikk og nytenkende arbeid i styret. </a:t>
            </a:r>
          </a:p>
          <a:p>
            <a:r>
              <a:rPr lang="en-US"/>
              <a:t>Mer MANGFOLD innebærer ofte også å tørre å gi plass til de som tør å stille de ubehagelige spørsmålene og som tenker helt annerledes enn resten.</a:t>
            </a:r>
          </a:p>
          <a:p>
            <a:r>
              <a:rPr lang="en-US"/>
              <a:t/>
            </a:r>
          </a:p>
          <a:p>
            <a:r>
              <a:rPr lang="en-US"/>
              <a:t>Det var ikke alltid sånn for 10-15 år siden og mange steder er det fortsatt en gammeldags holdning til hvilke saker som skal stå på agendaen og ikke. Hvorvidt styret er en kontrollinstans eller en strategisk kapasitet som setter retning og fart på administrasjonen.  Om styrene med bare menn eller kvinner fungerer annerledes enn de balanserte. </a:t>
            </a:r>
          </a:p>
          <a:p>
            <a:r>
              <a:rPr lang="en-US"/>
              <a:t/>
            </a:r>
          </a:p>
          <a:p>
            <a:r>
              <a:rPr lang="en-US"/>
              <a:t>Tid: Maks 1,30 minutter</a:t>
            </a:r>
          </a:p>
          <a:p>
            <a:r>
              <a:rPr lang="en-US"/>
              <a:t/>
            </a:r>
          </a:p>
          <a:p>
            <a:r>
              <a:rPr lang="en-US"/>
              <a:t>4. Forskjell på menn og kvinner i styrerommet</a:t>
            </a:r>
          </a:p>
          <a:p>
            <a:r>
              <a:rPr lang="en-US"/>
              <a:t>Men OK. Er det forskjell på menn og kvinner i et styrerom? Og hvordan kan menn få glede av flere kvinner inn i styrene?</a:t>
            </a:r>
          </a:p>
          <a:p>
            <a:r>
              <a:rPr lang="en-US"/>
              <a:t>Vi har gjort noen observasjoner de siste årene  i tillegg er det er også gjort mange studier på dette. </a:t>
            </a:r>
          </a:p>
          <a:p>
            <a:r>
              <a:rPr lang="en-US"/>
              <a:t> </a:t>
            </a:r>
          </a:p>
          <a:p>
            <a:r>
              <a:rPr lang="en-US"/>
              <a:t>1. Kvinnelige styremedlemmer kommer godt forberedt til styremøter – og har derfor også med seg flere spørsmål som gir grunnlag for gode diskusjoner.</a:t>
            </a:r>
          </a:p>
          <a:p>
            <a:r>
              <a:rPr lang="en-US"/>
              <a:t> </a:t>
            </a:r>
          </a:p>
          <a:p>
            <a:r>
              <a:rPr lang="en-US"/>
              <a:t>2. Kvinner har ofte mindre problemer med å erkjenne at de ikke vet eller mangler svar.  Det skaper en atmosfære i styrerommet som åpner for spørsmål og diskusjoner om temaer og problemstillinger som ellers ikke ville blitt diskutert.</a:t>
            </a:r>
          </a:p>
          <a:p>
            <a:r>
              <a:rPr lang="en-US"/>
              <a:t> </a:t>
            </a:r>
          </a:p>
          <a:p>
            <a:r>
              <a:rPr lang="en-US"/>
              <a:t>3. Kvinner stiller oftere mer dyptgående spørsmål og søker å kaste lys over alle utfordringer og problemer som kan dukke opp i en styresak. Det kan føre til mer nyanserte og opplyste styrediskusjoner.</a:t>
            </a:r>
          </a:p>
          <a:p>
            <a:r>
              <a:rPr lang="en-US"/>
              <a:t> </a:t>
            </a:r>
          </a:p>
          <a:p>
            <a:r>
              <a:rPr lang="en-US"/>
              <a:t>Konklusjonen er at kvinner i styrerommet øker kvaliteten på diskusjonene og på beslutningene et styre fatter.</a:t>
            </a:r>
          </a:p>
          <a:p>
            <a:r>
              <a:rPr lang="en-US"/>
              <a:t>Hva kvinner kan lære av menn i et styret er selvfølgelig masse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Den største utfordringen som ble oftest nevnt i styreundersøkelsen er de mulige komplikasjonene knyttet til AI og ny teknologi. Dette krever transformasjon og kompetanseendringer i styrerommet. Dette innebærer også et økt behov for beredskapstenkning; at styrer må kunne forutse risiko og trene på å håndtere det uforutsatte. Her står teknologiske trusler, som cyberangrep, sentralt.</a:t>
            </a:r>
          </a:p>
          <a:p>
            <a:r>
              <a:rPr lang="en-US"/>
              <a:t/>
            </a:r>
          </a:p>
          <a:p>
            <a:r>
              <a:rPr lang="en-US"/>
              <a:t>I henhold til menneskelige ressurser, er det viktig for et styre å tiltrekke og beholde talentfulle medarbeidere, samt å støtte administrasjonen gjennom endringsprosesser. Evnen til å kunne snu raskt, og evnen til å ta kjappe avgjørelser blir viktigere og viktigere. Det nevnes at det også er behov for å engasjere flere kvinner i ledelse og styrearbeid.</a:t>
            </a:r>
          </a:p>
          <a:p>
            <a:r>
              <a:rPr lang="en-US"/>
              <a:t/>
            </a:r>
          </a:p>
          <a:p>
            <a:r>
              <a:rPr lang="en-US"/>
              <a:t>Det stilles i tillegg spørsmål rundt et grønt skifte og klimautfordringer. Styrene er nødt til å tilpasse seg endringer i samfunns- og forbrukertrender, og dette øker da behovet for strategisk planlegging og omstilling.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irsebærtrær symboliserer rikdom og fremgan og </a:t>
            </a:r>
          </a:p>
          <a:p>
            <a:r>
              <a:rPr lang="en-US"/>
              <a:t>Kina betyr det ungdom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FAG</a:t>
            </a:r>
          </a:p>
          <a:p>
            <a:r>
              <a:rPr lang="en-US"/>
              <a:t/>
            </a:r>
          </a:p>
          <a:p>
            <a:r>
              <a:rPr lang="en-US"/>
              <a:t>Finansiell </a:t>
            </a:r>
          </a:p>
          <a:p>
            <a:r>
              <a:rPr lang="en-US"/>
              <a:t>Må kunne snakke i tall, ikke bare i ord</a:t>
            </a:r>
          </a:p>
          <a:p>
            <a:r>
              <a:rPr lang="en-US"/>
              <a:t>Kunne ha en mening om: kapitalstruktur, økonomisk situasjon, kontantstrømmene og risikorammene</a:t>
            </a:r>
          </a:p>
          <a:p>
            <a:r>
              <a:rPr lang="en-US"/>
              <a:t/>
            </a:r>
          </a:p>
          <a:p>
            <a:r>
              <a:rPr lang="en-US"/>
              <a:t>Tilleggskompetanse:</a:t>
            </a:r>
          </a:p>
          <a:p>
            <a:r>
              <a:rPr lang="en-US"/>
              <a:t>Risikovurderinger </a:t>
            </a:r>
          </a:p>
          <a:p>
            <a:r>
              <a:rPr lang="en-US"/>
              <a:t>Cyber</a:t>
            </a:r>
          </a:p>
          <a:p>
            <a:r>
              <a:rPr lang="en-US"/>
              <a:t>Investeringer</a:t>
            </a:r>
          </a:p>
          <a:p>
            <a:r>
              <a:rPr lang="en-US"/>
              <a:t>Juridisk</a:t>
            </a:r>
          </a:p>
          <a:p>
            <a:r>
              <a:rPr lang="en-US"/>
              <a:t>Teknologisk forståelse</a:t>
            </a:r>
          </a:p>
          <a:p>
            <a:r>
              <a:rPr lang="en-US"/>
              <a:t>Verdikjedekompetanse</a:t>
            </a:r>
          </a:p>
          <a:p>
            <a:r>
              <a:rPr lang="en-US"/>
              <a:t>ESG</a:t>
            </a:r>
          </a:p>
          <a:p>
            <a:r>
              <a:rPr lang="en-US"/>
              <a:t>Internasjonal</a:t>
            </a:r>
          </a:p>
          <a:p>
            <a:r>
              <a:rPr lang="en-US"/>
              <a:t>Omstilling</a:t>
            </a:r>
          </a:p>
          <a:p>
            <a:r>
              <a:rPr lang="en-US"/>
              <a:t/>
            </a:r>
          </a:p>
          <a:p>
            <a:r>
              <a:rPr lang="en-US"/>
              <a:t>FORRETNING</a:t>
            </a:r>
          </a:p>
          <a:p>
            <a:r>
              <a:rPr lang="en-US"/>
              <a:t/>
            </a:r>
          </a:p>
          <a:p>
            <a:r>
              <a:rPr lang="en-US"/>
              <a:t>Strategi </a:t>
            </a:r>
          </a:p>
          <a:p>
            <a:r>
              <a:rPr lang="en-US"/>
              <a:t>Må kunne oversette tallene til strategi og tilbake igjen?  </a:t>
            </a:r>
          </a:p>
          <a:p>
            <a:r>
              <a:rPr lang="en-US"/>
              <a:t>Forstå trender og eksterne realiteter  </a:t>
            </a:r>
          </a:p>
          <a:p>
            <a:r>
              <a:rPr lang="en-US"/>
              <a:t>Når tallene stemmer går diskusjonen over på  </a:t>
            </a:r>
          </a:p>
          <a:p>
            <a:r>
              <a:rPr lang="en-US"/>
              <a:t>de nye forretningsmodellene</a:t>
            </a:r>
          </a:p>
          <a:p>
            <a:r>
              <a:rPr lang="en-US"/>
              <a:t>Fra 5 års strategiplaner til kvartals intervaller </a:t>
            </a:r>
          </a:p>
          <a:p>
            <a:r>
              <a:rPr lang="en-US"/>
              <a:t/>
            </a:r>
          </a:p>
          <a:p>
            <a:r>
              <a:rPr lang="en-US"/>
              <a:t>Råd:</a:t>
            </a:r>
          </a:p>
          <a:p>
            <a:r>
              <a:rPr lang="en-US"/>
              <a:t>Forstå hva virksomheten  gjør og hvordan de gjør det</a:t>
            </a:r>
          </a:p>
          <a:p>
            <a:r>
              <a:rPr lang="en-US"/>
              <a:t>Forstå hvordan forretnings-modellen passer inn i den overordnede strategien og i driften av selskapet</a:t>
            </a:r>
          </a:p>
          <a:p>
            <a:r>
              <a:rPr lang="en-US"/>
              <a:t>Identifiser områder der du kan forbedre virksomheten </a:t>
            </a:r>
          </a:p>
          <a:p>
            <a:r>
              <a:rPr lang="en-US"/>
              <a:t>Se hvilke endringer som kan ha en positiv eller negativ innvirkning på verdien av firmaet </a:t>
            </a:r>
          </a:p>
          <a:p>
            <a:r>
              <a:rPr lang="en-US"/>
              <a:t/>
            </a:r>
          </a:p>
          <a:p>
            <a:r>
              <a:rPr lang="en-US"/>
              <a:t/>
            </a:r>
          </a:p>
          <a:p>
            <a:r>
              <a:rPr lang="en-US"/>
              <a:t/>
            </a:r>
          </a:p>
          <a:p>
            <a:r>
              <a:rPr lang="en-US"/>
              <a:t>FOLK</a:t>
            </a:r>
          </a:p>
          <a:p>
            <a:r>
              <a:rPr lang="en-US"/>
              <a:t/>
            </a:r>
          </a:p>
          <a:p>
            <a:r>
              <a:rPr lang="en-US"/>
              <a:t>Relasjonell- og solid rolleforståelse</a:t>
            </a:r>
          </a:p>
          <a:p>
            <a:r>
              <a:rPr lang="en-US"/>
              <a:t>Uredd, granskende, oppmuntre og gi råd</a:t>
            </a:r>
          </a:p>
          <a:p>
            <a:r>
              <a:rPr lang="en-US"/>
              <a:t>Stakeholder management</a:t>
            </a:r>
          </a:p>
          <a:p>
            <a:r>
              <a:rPr lang="en-US"/>
              <a:t>Tydelig balanse på bidrag/påfyll </a:t>
            </a:r>
          </a:p>
          <a:p>
            <a:r>
              <a:rPr lang="en-US"/>
              <a:t/>
            </a:r>
          </a:p>
          <a:p>
            <a:r>
              <a:rPr lang="en-US"/>
              <a:t>Kulturell</a:t>
            </a:r>
          </a:p>
          <a:p>
            <a:r>
              <a:rPr lang="en-US"/>
              <a:t>Skape et miljø med åpenhet og tillit slik at ledelsen innrømmer hvis noe ikke går så bra, og søker styrets råd og veiledning om hvordan det skal fikses</a:t>
            </a:r>
          </a:p>
          <a:p>
            <a:r>
              <a:rPr lang="en-US"/>
              <a:t/>
            </a:r>
          </a:p>
          <a:p>
            <a:r>
              <a:rPr lang="en-US"/>
              <a:t>Råd: Fokuser på hvordan du kan tilføre mest verdi. </a:t>
            </a:r>
          </a:p>
          <a:p>
            <a:r>
              <a:rPr lang="en-US"/>
              <a:t>Hvilken styrerolle trives du best i? Kontrolløren, utvikleren...</a:t>
            </a:r>
          </a:p>
          <a:p>
            <a:r>
              <a:rPr lang="en-US"/>
              <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Gjerne kartlegg hvilken vei du ønsker å gå, og i hvilke næringer du kan tenke deg styreverv. Gjerne begynn i det små og opparbeid deg derfra. </a:t>
            </a:r>
          </a:p>
          <a:p>
            <a:r>
              <a:rPr lang="en-US"/>
              <a:t/>
            </a:r>
          </a:p>
          <a:p>
            <a:r>
              <a:rPr lang="en-US"/>
              <a:t>Bevisstgjør overfor deg selv hvilke områder som er viktige for deg, for å deretter sette søkelys på nettverket innenfor gitt område. Et lite triks her er å delta på kurs eller nettverkssamlinger.</a:t>
            </a:r>
          </a:p>
          <a:p>
            <a:r>
              <a:rPr lang="en-US"/>
              <a:t/>
            </a:r>
          </a:p>
          <a:p>
            <a:r>
              <a:rPr lang="en-US"/>
              <a:t>Her er det viktig å synliggjøre deg selv, i tillegg til å tydelig vise hvilke kompetanser du besitter og hva du kan bidra med i styret. By på deg selv, uten å forvente å få noe tilbake.</a:t>
            </a:r>
          </a:p>
          <a:p>
            <a:r>
              <a:rPr lang="en-US"/>
              <a:t/>
            </a:r>
          </a:p>
          <a:p>
            <a:r>
              <a:rPr lang="en-US"/>
              <a:t>Kan være lurt å ha grunnleggende kompetanse innenfor økonomi og økonomistyring. I tillegg til dette kan det være lurt å ha ledererfaring på CVen, for å øke sjansene for å få styreverv. </a:t>
            </a:r>
          </a:p>
          <a:p>
            <a:r>
              <a:rPr lang="en-US"/>
              <a:t/>
            </a:r>
          </a:p>
          <a:p>
            <a:r>
              <a:rPr lang="en-US"/>
              <a:t>Velg styreverv som er i tråd med dine ferdigheter og ambisjoner, samt å være selektiv og ansvarsbevisst når det gjelder å akseptere verv. Sett deg så godt du kan inn i virksomheten før du starter.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2.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6.jpeg" Type="http://schemas.openxmlformats.org/officeDocument/2006/relationships/image"/><Relationship Id="rId4"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 Id="rId4"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7.jpeg" Type="http://schemas.openxmlformats.org/officeDocument/2006/relationships/image"/><Relationship Id="rId4" Target="../media/image9.jpeg" Type="http://schemas.openxmlformats.org/officeDocument/2006/relationships/image"/><Relationship Id="rId5"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2.pn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25.png" Type="http://schemas.openxmlformats.org/officeDocument/2006/relationships/image"/><Relationship Id="rId13" Target="../media/image26.svg" Type="http://schemas.openxmlformats.org/officeDocument/2006/relationships/image"/><Relationship Id="rId14" Target="../media/image27.png" Type="http://schemas.openxmlformats.org/officeDocument/2006/relationships/image"/><Relationship Id="rId15" Target="../media/image28.svg" Type="http://schemas.openxmlformats.org/officeDocument/2006/relationships/image"/><Relationship Id="rId16" Target="../media/image29.png" Type="http://schemas.openxmlformats.org/officeDocument/2006/relationships/image"/><Relationship Id="rId17" Target="../media/image30.svg" Type="http://schemas.openxmlformats.org/officeDocument/2006/relationships/image"/><Relationship Id="rId2" Target="../media/image3.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1.png" Type="http://schemas.openxmlformats.org/officeDocument/2006/relationships/image"/><Relationship Id="rId4"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32.jpeg" Type="http://schemas.openxmlformats.org/officeDocument/2006/relationships/image"/><Relationship Id="rId4" Target="../media/image33.png" Type="http://schemas.openxmlformats.org/officeDocument/2006/relationships/image"/><Relationship Id="rId5" Target="../media/image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34.png" Type="http://schemas.openxmlformats.org/officeDocument/2006/relationships/image"/><Relationship Id="rId4" Target="../media/image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svg" Type="http://schemas.openxmlformats.org/officeDocument/2006/relationships/image"/><Relationship Id="rId11" Target="../media/image23.png" Type="http://schemas.openxmlformats.org/officeDocument/2006/relationships/image"/><Relationship Id="rId12" Target="../media/image24.svg" Type="http://schemas.openxmlformats.org/officeDocument/2006/relationships/image"/><Relationship Id="rId13" Target="../media/image25.png" Type="http://schemas.openxmlformats.org/officeDocument/2006/relationships/image"/><Relationship Id="rId14" Target="../media/image26.svg" Type="http://schemas.openxmlformats.org/officeDocument/2006/relationships/image"/><Relationship Id="rId15" Target="../media/image27.png" Type="http://schemas.openxmlformats.org/officeDocument/2006/relationships/image"/><Relationship Id="rId16" Target="../media/image28.svg" Type="http://schemas.openxmlformats.org/officeDocument/2006/relationships/image"/><Relationship Id="rId17" Target="../media/image29.png" Type="http://schemas.openxmlformats.org/officeDocument/2006/relationships/image"/><Relationship Id="rId18" Target="../media/image30.svg" Type="http://schemas.openxmlformats.org/officeDocument/2006/relationships/image"/><Relationship Id="rId2" Target="../notesSlides/notesSlide8.xml" Type="http://schemas.openxmlformats.org/officeDocument/2006/relationships/notesSlide"/><Relationship Id="rId3" Target="../media/image3.pn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38.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595193" y="1683108"/>
            <a:ext cx="7249029" cy="7260717"/>
          </a:xfrm>
          <a:prstGeom prst="rect">
            <a:avLst/>
          </a:prstGeom>
        </p:spPr>
        <p:txBody>
          <a:bodyPr anchor="t" rtlCol="false" tIns="0" lIns="0" bIns="0" rIns="0">
            <a:spAutoFit/>
          </a:bodyPr>
          <a:lstStyle/>
          <a:p>
            <a:pPr algn="ctr">
              <a:lnSpc>
                <a:spcPts val="6804"/>
              </a:lnSpc>
            </a:pPr>
            <a:r>
              <a:rPr lang="en-US" sz="6300">
                <a:solidFill>
                  <a:srgbClr val="490A06"/>
                </a:solidFill>
                <a:latin typeface="Gilda Display"/>
              </a:rPr>
              <a:t>Hvordan sette</a:t>
            </a:r>
          </a:p>
          <a:p>
            <a:pPr algn="ctr">
              <a:lnSpc>
                <a:spcPts val="6804"/>
              </a:lnSpc>
            </a:pPr>
          </a:p>
          <a:p>
            <a:pPr algn="ctr">
              <a:lnSpc>
                <a:spcPts val="6804"/>
              </a:lnSpc>
            </a:pPr>
            <a:r>
              <a:rPr lang="en-US" sz="6300">
                <a:solidFill>
                  <a:srgbClr val="490A06"/>
                </a:solidFill>
                <a:latin typeface="Gilda Display"/>
              </a:rPr>
              <a:t> sammen</a:t>
            </a:r>
          </a:p>
          <a:p>
            <a:pPr algn="ctr">
              <a:lnSpc>
                <a:spcPts val="6804"/>
              </a:lnSpc>
            </a:pPr>
          </a:p>
          <a:p>
            <a:pPr algn="ctr">
              <a:lnSpc>
                <a:spcPts val="6804"/>
              </a:lnSpc>
            </a:pPr>
            <a:r>
              <a:rPr lang="en-US" sz="6300">
                <a:solidFill>
                  <a:srgbClr val="490A06"/>
                </a:solidFill>
                <a:latin typeface="Gilda Display"/>
              </a:rPr>
              <a:t> fremtidens styre?</a:t>
            </a:r>
          </a:p>
          <a:p>
            <a:pPr algn="ctr">
              <a:lnSpc>
                <a:spcPts val="7560"/>
              </a:lnSpc>
            </a:pPr>
          </a:p>
          <a:p>
            <a:pPr algn="ctr">
              <a:lnSpc>
                <a:spcPts val="4320"/>
              </a:lnSpc>
            </a:pPr>
          </a:p>
          <a:p>
            <a:pPr algn="ctr">
              <a:lnSpc>
                <a:spcPts val="4320"/>
              </a:lnSpc>
            </a:pPr>
            <a:r>
              <a:rPr lang="en-US" sz="4000">
                <a:solidFill>
                  <a:srgbClr val="490A06"/>
                </a:solidFill>
                <a:latin typeface="Gilda Display"/>
              </a:rPr>
              <a:t>Bergen Næringsråd</a:t>
            </a:r>
          </a:p>
          <a:p>
            <a:pPr algn="ctr">
              <a:lnSpc>
                <a:spcPts val="4320"/>
              </a:lnSpc>
            </a:pPr>
          </a:p>
          <a:p>
            <a:pPr algn="ctr">
              <a:lnSpc>
                <a:spcPts val="3023"/>
              </a:lnSpc>
            </a:pPr>
            <a:r>
              <a:rPr lang="en-US" sz="2799">
                <a:solidFill>
                  <a:srgbClr val="490A06"/>
                </a:solidFill>
                <a:latin typeface="Work Sans"/>
              </a:rPr>
              <a:t>3. mai 2024</a:t>
            </a:r>
          </a:p>
        </p:txBody>
      </p:sp>
      <p:sp>
        <p:nvSpPr>
          <p:cNvPr name="AutoShape 3" id="3"/>
          <p:cNvSpPr/>
          <p:nvPr/>
        </p:nvSpPr>
        <p:spPr>
          <a:xfrm>
            <a:off x="3265921" y="6589853"/>
            <a:ext cx="1769108" cy="0"/>
          </a:xfrm>
          <a:prstGeom prst="line">
            <a:avLst/>
          </a:prstGeom>
          <a:ln cap="rnd" w="28575">
            <a:solidFill>
              <a:srgbClr val="A14448"/>
            </a:solidFill>
            <a:prstDash val="solid"/>
            <a:headEnd type="none" len="sm" w="sm"/>
            <a:tailEnd type="none" len="sm" w="sm"/>
          </a:ln>
        </p:spPr>
      </p:sp>
      <p:grpSp>
        <p:nvGrpSpPr>
          <p:cNvPr name="Group 4" id="4"/>
          <p:cNvGrpSpPr/>
          <p:nvPr/>
        </p:nvGrpSpPr>
        <p:grpSpPr>
          <a:xfrm rot="0">
            <a:off x="8521064" y="-8571"/>
            <a:ext cx="9802563" cy="10340998"/>
            <a:chOff x="0" y="0"/>
            <a:chExt cx="13070084" cy="13787998"/>
          </a:xfrm>
        </p:grpSpPr>
        <p:sp>
          <p:nvSpPr>
            <p:cNvPr name="Freeform 5" id="5"/>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6" id="6"/>
          <p:cNvGrpSpPr>
            <a:grpSpLocks noChangeAspect="true"/>
          </p:cNvGrpSpPr>
          <p:nvPr/>
        </p:nvGrpSpPr>
        <p:grpSpPr>
          <a:xfrm rot="5399999">
            <a:off x="9022929" y="-204182"/>
            <a:ext cx="10332428" cy="10740792"/>
            <a:chOff x="0" y="0"/>
            <a:chExt cx="6108573" cy="6350000"/>
          </a:xfrm>
        </p:grpSpPr>
        <p:sp>
          <p:nvSpPr>
            <p:cNvPr name="Freeform 7" id="7"/>
            <p:cNvSpPr/>
            <p:nvPr/>
          </p:nvSpPr>
          <p:spPr>
            <a:xfrm flipH="false" flipV="false" rot="-5400000">
              <a:off x="-120714" y="120714"/>
              <a:ext cx="6350000" cy="6108573"/>
            </a:xfrm>
            <a:custGeom>
              <a:avLst/>
              <a:gdLst/>
              <a:ahLst/>
              <a:cxnLst/>
              <a:rect r="r" b="b" t="t" l="l"/>
              <a:pathLst>
                <a:path h="6108573" w="6350000">
                  <a:moveTo>
                    <a:pt x="6350000" y="6108572"/>
                  </a:moveTo>
                  <a:lnTo>
                    <a:pt x="3054604" y="6108572"/>
                  </a:lnTo>
                  <a:cubicBezTo>
                    <a:pt x="1367536" y="6108572"/>
                    <a:pt x="0" y="4741164"/>
                    <a:pt x="0" y="3054350"/>
                  </a:cubicBezTo>
                  <a:cubicBezTo>
                    <a:pt x="0" y="1367536"/>
                    <a:pt x="1367536" y="0"/>
                    <a:pt x="3054478" y="0"/>
                  </a:cubicBezTo>
                  <a:lnTo>
                    <a:pt x="6350000" y="0"/>
                  </a:lnTo>
                  <a:lnTo>
                    <a:pt x="6350000" y="6108572"/>
                  </a:lnTo>
                  <a:close/>
                </a:path>
              </a:pathLst>
            </a:custGeom>
            <a:blipFill>
              <a:blip r:embed="rId2">
                <a:alphaModFix amt="80000"/>
              </a:blip>
              <a:stretch>
                <a:fillRect l="-29348" t="0" r="-22992" b="-8478"/>
              </a:stretch>
            </a:blipFill>
          </p:spPr>
        </p:sp>
      </p:grpSp>
      <p:sp>
        <p:nvSpPr>
          <p:cNvPr name="Freeform 8" id="8"/>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2869067" y="2660612"/>
            <a:ext cx="1462087" cy="1390650"/>
          </a:xfrm>
          <a:prstGeom prst="rect">
            <a:avLst/>
          </a:prstGeom>
        </p:spPr>
        <p:txBody>
          <a:bodyPr anchor="t" rtlCol="false" tIns="0" lIns="0" bIns="0" rIns="0">
            <a:spAutoFit/>
          </a:bodyPr>
          <a:lstStyle/>
          <a:p>
            <a:pPr algn="r">
              <a:lnSpc>
                <a:spcPts val="10800"/>
              </a:lnSpc>
            </a:pPr>
            <a:r>
              <a:rPr lang="en-US" sz="9000">
                <a:solidFill>
                  <a:srgbClr val="A14E48"/>
                </a:solidFill>
                <a:latin typeface="Work Sans Bold"/>
              </a:rPr>
              <a:t>01</a:t>
            </a:r>
          </a:p>
        </p:txBody>
      </p:sp>
      <p:sp>
        <p:nvSpPr>
          <p:cNvPr name="TextBox 3" id="3"/>
          <p:cNvSpPr txBox="true"/>
          <p:nvPr/>
        </p:nvSpPr>
        <p:spPr>
          <a:xfrm rot="0">
            <a:off x="2869067" y="6216688"/>
            <a:ext cx="1652745" cy="1390650"/>
          </a:xfrm>
          <a:prstGeom prst="rect">
            <a:avLst/>
          </a:prstGeom>
        </p:spPr>
        <p:txBody>
          <a:bodyPr anchor="t" rtlCol="false" tIns="0" lIns="0" bIns="0" rIns="0">
            <a:spAutoFit/>
          </a:bodyPr>
          <a:lstStyle/>
          <a:p>
            <a:pPr algn="r">
              <a:lnSpc>
                <a:spcPts val="10800"/>
              </a:lnSpc>
            </a:pPr>
            <a:r>
              <a:rPr lang="en-US" sz="9000">
                <a:solidFill>
                  <a:srgbClr val="A14E48"/>
                </a:solidFill>
                <a:latin typeface="Work Sans Bold"/>
              </a:rPr>
              <a:t>03</a:t>
            </a:r>
          </a:p>
        </p:txBody>
      </p:sp>
      <p:sp>
        <p:nvSpPr>
          <p:cNvPr name="TextBox 4" id="4"/>
          <p:cNvSpPr txBox="true"/>
          <p:nvPr/>
        </p:nvSpPr>
        <p:spPr>
          <a:xfrm rot="0">
            <a:off x="4672066" y="2765477"/>
            <a:ext cx="5148880" cy="1295400"/>
          </a:xfrm>
          <a:prstGeom prst="rect">
            <a:avLst/>
          </a:prstGeom>
        </p:spPr>
        <p:txBody>
          <a:bodyPr anchor="t" rtlCol="false" tIns="0" lIns="0" bIns="0" rIns="0">
            <a:spAutoFit/>
          </a:bodyPr>
          <a:lstStyle/>
          <a:p>
            <a:pPr algn="l">
              <a:lnSpc>
                <a:spcPts val="5040"/>
              </a:lnSpc>
            </a:pPr>
            <a:r>
              <a:rPr lang="en-US" sz="4200">
                <a:solidFill>
                  <a:srgbClr val="490A06"/>
                </a:solidFill>
                <a:latin typeface="Gilda Display"/>
              </a:rPr>
              <a:t>Hvorfor nye styremedlemmer?</a:t>
            </a:r>
          </a:p>
        </p:txBody>
      </p:sp>
      <p:sp>
        <p:nvSpPr>
          <p:cNvPr name="TextBox 5" id="5"/>
          <p:cNvSpPr txBox="true"/>
          <p:nvPr/>
        </p:nvSpPr>
        <p:spPr>
          <a:xfrm rot="0">
            <a:off x="9650653" y="2670227"/>
            <a:ext cx="1626427" cy="1390650"/>
          </a:xfrm>
          <a:prstGeom prst="rect">
            <a:avLst/>
          </a:prstGeom>
        </p:spPr>
        <p:txBody>
          <a:bodyPr anchor="t" rtlCol="false" tIns="0" lIns="0" bIns="0" rIns="0">
            <a:spAutoFit/>
          </a:bodyPr>
          <a:lstStyle/>
          <a:p>
            <a:pPr algn="r">
              <a:lnSpc>
                <a:spcPts val="10800"/>
              </a:lnSpc>
            </a:pPr>
            <a:r>
              <a:rPr lang="en-US" sz="9000">
                <a:solidFill>
                  <a:srgbClr val="A14E48"/>
                </a:solidFill>
                <a:latin typeface="Work Sans Bold"/>
              </a:rPr>
              <a:t>02</a:t>
            </a:r>
          </a:p>
        </p:txBody>
      </p:sp>
      <p:sp>
        <p:nvSpPr>
          <p:cNvPr name="TextBox 6" id="6"/>
          <p:cNvSpPr txBox="true"/>
          <p:nvPr/>
        </p:nvSpPr>
        <p:spPr>
          <a:xfrm rot="0">
            <a:off x="11619980" y="2765477"/>
            <a:ext cx="4470591" cy="1295400"/>
          </a:xfrm>
          <a:prstGeom prst="rect">
            <a:avLst/>
          </a:prstGeom>
        </p:spPr>
        <p:txBody>
          <a:bodyPr anchor="t" rtlCol="false" tIns="0" lIns="0" bIns="0" rIns="0">
            <a:spAutoFit/>
          </a:bodyPr>
          <a:lstStyle/>
          <a:p>
            <a:pPr algn="l">
              <a:lnSpc>
                <a:spcPts val="5040"/>
              </a:lnSpc>
            </a:pPr>
            <a:r>
              <a:rPr lang="en-US" sz="4200">
                <a:solidFill>
                  <a:srgbClr val="490A06"/>
                </a:solidFill>
                <a:latin typeface="Gilda Display"/>
              </a:rPr>
              <a:t>Hvordan finne de rette?</a:t>
            </a:r>
          </a:p>
        </p:txBody>
      </p:sp>
      <p:sp>
        <p:nvSpPr>
          <p:cNvPr name="Freeform 7" id="7"/>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
        <p:nvSpPr>
          <p:cNvPr name="TextBox 8" id="8"/>
          <p:cNvSpPr txBox="true"/>
          <p:nvPr/>
        </p:nvSpPr>
        <p:spPr>
          <a:xfrm rot="0">
            <a:off x="9650653" y="6216688"/>
            <a:ext cx="1652745" cy="1390650"/>
          </a:xfrm>
          <a:prstGeom prst="rect">
            <a:avLst/>
          </a:prstGeom>
        </p:spPr>
        <p:txBody>
          <a:bodyPr anchor="t" rtlCol="false" tIns="0" lIns="0" bIns="0" rIns="0">
            <a:spAutoFit/>
          </a:bodyPr>
          <a:lstStyle/>
          <a:p>
            <a:pPr algn="r">
              <a:lnSpc>
                <a:spcPts val="10800"/>
              </a:lnSpc>
            </a:pPr>
            <a:r>
              <a:rPr lang="en-US" sz="9000">
                <a:solidFill>
                  <a:srgbClr val="A14E48"/>
                </a:solidFill>
                <a:latin typeface="Work Sans Bold"/>
              </a:rPr>
              <a:t>03</a:t>
            </a:r>
          </a:p>
        </p:txBody>
      </p:sp>
      <p:sp>
        <p:nvSpPr>
          <p:cNvPr name="TextBox 9" id="9"/>
          <p:cNvSpPr txBox="true"/>
          <p:nvPr/>
        </p:nvSpPr>
        <p:spPr>
          <a:xfrm rot="0">
            <a:off x="11619980" y="6485017"/>
            <a:ext cx="3819216" cy="1295400"/>
          </a:xfrm>
          <a:prstGeom prst="rect">
            <a:avLst/>
          </a:prstGeom>
        </p:spPr>
        <p:txBody>
          <a:bodyPr anchor="t" rtlCol="false" tIns="0" lIns="0" bIns="0" rIns="0">
            <a:spAutoFit/>
          </a:bodyPr>
          <a:lstStyle/>
          <a:p>
            <a:pPr algn="l">
              <a:lnSpc>
                <a:spcPts val="5040"/>
              </a:lnSpc>
            </a:pPr>
            <a:r>
              <a:rPr lang="en-US" sz="4200">
                <a:solidFill>
                  <a:srgbClr val="490A06"/>
                </a:solidFill>
                <a:latin typeface="Gilda Display"/>
              </a:rPr>
              <a:t>Tips og anbefalinger</a:t>
            </a:r>
          </a:p>
        </p:txBody>
      </p:sp>
      <p:sp>
        <p:nvSpPr>
          <p:cNvPr name="TextBox 10" id="10"/>
          <p:cNvSpPr txBox="true"/>
          <p:nvPr/>
        </p:nvSpPr>
        <p:spPr>
          <a:xfrm rot="0">
            <a:off x="4672066" y="6485017"/>
            <a:ext cx="3951352" cy="1295400"/>
          </a:xfrm>
          <a:prstGeom prst="rect">
            <a:avLst/>
          </a:prstGeom>
        </p:spPr>
        <p:txBody>
          <a:bodyPr anchor="t" rtlCol="false" tIns="0" lIns="0" bIns="0" rIns="0">
            <a:spAutoFit/>
          </a:bodyPr>
          <a:lstStyle/>
          <a:p>
            <a:pPr algn="l">
              <a:lnSpc>
                <a:spcPts val="5040"/>
              </a:lnSpc>
            </a:pPr>
            <a:r>
              <a:rPr lang="en-US" sz="4200">
                <a:solidFill>
                  <a:srgbClr val="490A06"/>
                </a:solidFill>
                <a:latin typeface="Gilda Display"/>
              </a:rPr>
              <a:t>Hva trengs av kompetanse?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73176" y="-8571"/>
            <a:ext cx="9750450" cy="10340998"/>
            <a:chOff x="0" y="0"/>
            <a:chExt cx="13000600" cy="13787998"/>
          </a:xfrm>
        </p:grpSpPr>
        <p:sp>
          <p:nvSpPr>
            <p:cNvPr name="Freeform 3" id="3"/>
            <p:cNvSpPr/>
            <p:nvPr/>
          </p:nvSpPr>
          <p:spPr>
            <a:xfrm flipH="false" flipV="false" rot="0">
              <a:off x="0" y="0"/>
              <a:ext cx="13000609" cy="13788010"/>
            </a:xfrm>
            <a:custGeom>
              <a:avLst/>
              <a:gdLst/>
              <a:ahLst/>
              <a:cxnLst/>
              <a:rect r="r" b="b" t="t" l="l"/>
              <a:pathLst>
                <a:path h="13788010" w="13000609">
                  <a:moveTo>
                    <a:pt x="0" y="0"/>
                  </a:moveTo>
                  <a:lnTo>
                    <a:pt x="13000609" y="0"/>
                  </a:lnTo>
                  <a:lnTo>
                    <a:pt x="13000609" y="13788010"/>
                  </a:lnTo>
                  <a:lnTo>
                    <a:pt x="0" y="13788010"/>
                  </a:lnTo>
                  <a:close/>
                </a:path>
              </a:pathLst>
            </a:custGeom>
            <a:solidFill>
              <a:srgbClr val="4D1E1B"/>
            </a:solidFill>
          </p:spPr>
        </p:sp>
      </p:grpSp>
      <p:grpSp>
        <p:nvGrpSpPr>
          <p:cNvPr name="Group 4" id="4"/>
          <p:cNvGrpSpPr/>
          <p:nvPr/>
        </p:nvGrpSpPr>
        <p:grpSpPr>
          <a:xfrm rot="-5400000">
            <a:off x="7630978" y="-203285"/>
            <a:ext cx="10287000" cy="10693570"/>
            <a:chOff x="0" y="0"/>
            <a:chExt cx="6108573" cy="6350000"/>
          </a:xfrm>
        </p:grpSpPr>
        <p:sp>
          <p:nvSpPr>
            <p:cNvPr name="Freeform 5" id="5" descr="Et bilde som inneholder Menneskeansikt, smil, person, klær  Automatisk generert beskrivelse"/>
            <p:cNvSpPr/>
            <p:nvPr/>
          </p:nvSpPr>
          <p:spPr>
            <a:xfrm flipH="false" flipV="false" rot="5400000">
              <a:off x="-120714" y="120714"/>
              <a:ext cx="6350000" cy="6108573"/>
            </a:xfrm>
            <a:custGeom>
              <a:avLst/>
              <a:gdLst/>
              <a:ahLst/>
              <a:cxnLst/>
              <a:rect r="r" b="b" t="t" l="l"/>
              <a:pathLst>
                <a:path h="6108573" w="6350000">
                  <a:moveTo>
                    <a:pt x="0" y="0"/>
                  </a:moveTo>
                  <a:lnTo>
                    <a:pt x="3295397" y="0"/>
                  </a:lnTo>
                  <a:cubicBezTo>
                    <a:pt x="4982465" y="0"/>
                    <a:pt x="6350000" y="1367408"/>
                    <a:pt x="6350000" y="3054222"/>
                  </a:cubicBezTo>
                  <a:cubicBezTo>
                    <a:pt x="6350000" y="4741036"/>
                    <a:pt x="4982465" y="6108572"/>
                    <a:pt x="3295523" y="6108572"/>
                  </a:cubicBezTo>
                  <a:lnTo>
                    <a:pt x="0" y="6108572"/>
                  </a:lnTo>
                  <a:lnTo>
                    <a:pt x="0" y="0"/>
                  </a:lnTo>
                  <a:close/>
                </a:path>
              </a:pathLst>
            </a:custGeom>
            <a:blipFill>
              <a:blip r:embed="rId2">
                <a:alphaModFix amt="90000"/>
              </a:blip>
              <a:stretch>
                <a:fillRect l="-660" t="-1289" r="-13017" b="0"/>
              </a:stretch>
            </a:blipFill>
          </p:spPr>
        </p:sp>
      </p:grpSp>
      <p:grpSp>
        <p:nvGrpSpPr>
          <p:cNvPr name="Group 6" id="6"/>
          <p:cNvGrpSpPr/>
          <p:nvPr/>
        </p:nvGrpSpPr>
        <p:grpSpPr>
          <a:xfrm rot="0">
            <a:off x="0" y="0"/>
            <a:ext cx="8573176" cy="10287000"/>
            <a:chOff x="0" y="0"/>
            <a:chExt cx="2257956" cy="2709333"/>
          </a:xfrm>
        </p:grpSpPr>
        <p:sp>
          <p:nvSpPr>
            <p:cNvPr name="Freeform 7" id="7"/>
            <p:cNvSpPr/>
            <p:nvPr/>
          </p:nvSpPr>
          <p:spPr>
            <a:xfrm flipH="false" flipV="false" rot="0">
              <a:off x="0" y="0"/>
              <a:ext cx="2257956" cy="2709333"/>
            </a:xfrm>
            <a:custGeom>
              <a:avLst/>
              <a:gdLst/>
              <a:ahLst/>
              <a:cxnLst/>
              <a:rect r="r" b="b" t="t" l="l"/>
              <a:pathLst>
                <a:path h="2709333" w="2257956">
                  <a:moveTo>
                    <a:pt x="0" y="0"/>
                  </a:moveTo>
                  <a:lnTo>
                    <a:pt x="2257956" y="0"/>
                  </a:lnTo>
                  <a:lnTo>
                    <a:pt x="2257956" y="2709333"/>
                  </a:lnTo>
                  <a:lnTo>
                    <a:pt x="0" y="2709333"/>
                  </a:lnTo>
                  <a:close/>
                </a:path>
              </a:pathLst>
            </a:custGeom>
            <a:solidFill>
              <a:srgbClr val="F0ECE4"/>
            </a:solidFill>
          </p:spPr>
        </p:sp>
        <p:sp>
          <p:nvSpPr>
            <p:cNvPr name="TextBox 8" id="8"/>
            <p:cNvSpPr txBox="true"/>
            <p:nvPr/>
          </p:nvSpPr>
          <p:spPr>
            <a:xfrm>
              <a:off x="0" y="-19050"/>
              <a:ext cx="2257956" cy="2728383"/>
            </a:xfrm>
            <a:prstGeom prst="rect">
              <a:avLst/>
            </a:prstGeom>
          </p:spPr>
          <p:txBody>
            <a:bodyPr anchor="ctr" rtlCol="false" tIns="50800" lIns="50800" bIns="50800" rIns="50800"/>
            <a:lstStyle/>
            <a:p>
              <a:pPr algn="ctr">
                <a:lnSpc>
                  <a:spcPts val="2160"/>
                </a:lnSpc>
              </a:pPr>
            </a:p>
          </p:txBody>
        </p:sp>
      </p:grpSp>
      <p:sp>
        <p:nvSpPr>
          <p:cNvPr name="Freeform 9" id="9"/>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3"/>
            <a:stretch>
              <a:fillRect l="0" t="0" r="0" b="0"/>
            </a:stretch>
          </a:blipFill>
        </p:spPr>
      </p:sp>
      <p:sp>
        <p:nvSpPr>
          <p:cNvPr name="TextBox 10" id="10"/>
          <p:cNvSpPr txBox="true"/>
          <p:nvPr/>
        </p:nvSpPr>
        <p:spPr>
          <a:xfrm rot="0">
            <a:off x="334087" y="885825"/>
            <a:ext cx="7905003" cy="1736027"/>
          </a:xfrm>
          <a:prstGeom prst="rect">
            <a:avLst/>
          </a:prstGeom>
        </p:spPr>
        <p:txBody>
          <a:bodyPr anchor="t" rtlCol="false" tIns="0" lIns="0" bIns="0" rIns="0">
            <a:spAutoFit/>
          </a:bodyPr>
          <a:lstStyle/>
          <a:p>
            <a:pPr algn="ctr">
              <a:lnSpc>
                <a:spcPts val="7425"/>
              </a:lnSpc>
            </a:pPr>
            <a:r>
              <a:rPr lang="en-US" sz="4950">
                <a:solidFill>
                  <a:srgbClr val="490A06"/>
                </a:solidFill>
                <a:latin typeface="Gilda Display"/>
              </a:rPr>
              <a:t>Hege Rødland</a:t>
            </a:r>
          </a:p>
          <a:p>
            <a:pPr algn="ctr">
              <a:lnSpc>
                <a:spcPts val="2916"/>
              </a:lnSpc>
            </a:pPr>
            <a:r>
              <a:rPr lang="en-US" sz="2700">
                <a:solidFill>
                  <a:srgbClr val="490A06"/>
                </a:solidFill>
                <a:latin typeface="Work Sans Medium"/>
              </a:rPr>
              <a:t>Partner og grunnlegger av Matae </a:t>
            </a:r>
          </a:p>
          <a:p>
            <a:pPr algn="ctr">
              <a:lnSpc>
                <a:spcPts val="2916"/>
              </a:lnSpc>
            </a:pPr>
          </a:p>
        </p:txBody>
      </p:sp>
      <p:sp>
        <p:nvSpPr>
          <p:cNvPr name="TextBox 11" id="11"/>
          <p:cNvSpPr txBox="true"/>
          <p:nvPr/>
        </p:nvSpPr>
        <p:spPr>
          <a:xfrm rot="0">
            <a:off x="497569" y="3894641"/>
            <a:ext cx="7320568" cy="5124421"/>
          </a:xfrm>
          <a:prstGeom prst="rect">
            <a:avLst/>
          </a:prstGeom>
        </p:spPr>
        <p:txBody>
          <a:bodyPr anchor="t" rtlCol="false" tIns="0" lIns="0" bIns="0" rIns="0">
            <a:spAutoFit/>
          </a:bodyPr>
          <a:lstStyle/>
          <a:p>
            <a:pPr algn="ctr">
              <a:lnSpc>
                <a:spcPts val="3112"/>
              </a:lnSpc>
            </a:pPr>
            <a:r>
              <a:rPr lang="en-US" sz="2882">
                <a:solidFill>
                  <a:srgbClr val="490A06"/>
                </a:solidFill>
                <a:latin typeface="Work Sans Light"/>
              </a:rPr>
              <a:t>20 år som matchmaker, styreentusiast og nå gründer</a:t>
            </a:r>
          </a:p>
          <a:p>
            <a:pPr algn="ctr">
              <a:lnSpc>
                <a:spcPts val="3112"/>
              </a:lnSpc>
            </a:pPr>
          </a:p>
          <a:p>
            <a:pPr algn="ctr">
              <a:lnSpc>
                <a:spcPts val="3112"/>
              </a:lnSpc>
            </a:pPr>
            <a:r>
              <a:rPr lang="en-US" sz="2882">
                <a:solidFill>
                  <a:srgbClr val="490A06"/>
                </a:solidFill>
                <a:latin typeface="Work Sans Light"/>
              </a:rPr>
              <a:t>Fokus på å fornye og forbedre styrene</a:t>
            </a:r>
          </a:p>
          <a:p>
            <a:pPr algn="ctr">
              <a:lnSpc>
                <a:spcPts val="3112"/>
              </a:lnSpc>
            </a:pPr>
          </a:p>
          <a:p>
            <a:pPr algn="ctr">
              <a:lnSpc>
                <a:spcPts val="3112"/>
              </a:lnSpc>
            </a:pPr>
            <a:r>
              <a:rPr lang="en-US" sz="2882">
                <a:solidFill>
                  <a:srgbClr val="490A06"/>
                </a:solidFill>
                <a:latin typeface="Work Sans Light"/>
              </a:rPr>
              <a:t>Bistår familieeide og børsnoterte industri/ investeringsselskap og internasjonale konsern</a:t>
            </a:r>
          </a:p>
          <a:p>
            <a:pPr algn="ctr">
              <a:lnSpc>
                <a:spcPts val="3112"/>
              </a:lnSpc>
            </a:pPr>
          </a:p>
          <a:p>
            <a:pPr algn="ctr">
              <a:lnSpc>
                <a:spcPts val="3112"/>
              </a:lnSpc>
            </a:pPr>
            <a:r>
              <a:rPr lang="en-US" sz="2882">
                <a:solidFill>
                  <a:srgbClr val="490A06"/>
                </a:solidFill>
                <a:latin typeface="Work Sans Light"/>
              </a:rPr>
              <a:t>E</a:t>
            </a:r>
            <a:r>
              <a:rPr lang="en-US" sz="2882">
                <a:solidFill>
                  <a:srgbClr val="490A06"/>
                </a:solidFill>
                <a:latin typeface="Work Sans Light"/>
              </a:rPr>
              <a:t>valuerer og rekrutterer til </a:t>
            </a:r>
          </a:p>
          <a:p>
            <a:pPr algn="ctr">
              <a:lnSpc>
                <a:spcPts val="3112"/>
              </a:lnSpc>
            </a:pPr>
            <a:r>
              <a:rPr lang="en-US" sz="2882">
                <a:solidFill>
                  <a:srgbClr val="490A06"/>
                </a:solidFill>
                <a:latin typeface="Work Sans Light"/>
              </a:rPr>
              <a:t>styrer og toppledergrupper</a:t>
            </a:r>
          </a:p>
          <a:p>
            <a:pPr algn="l">
              <a:lnSpc>
                <a:spcPts val="3112"/>
              </a:lnSpc>
            </a:pPr>
          </a:p>
          <a:p>
            <a:pPr algn="l">
              <a:lnSpc>
                <a:spcPts val="3112"/>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7743104" y="-8571"/>
            <a:ext cx="10580522" cy="10340998"/>
            <a:chOff x="0" y="0"/>
            <a:chExt cx="14107363" cy="13787998"/>
          </a:xfrm>
        </p:grpSpPr>
        <p:sp>
          <p:nvSpPr>
            <p:cNvPr name="Freeform 3" id="3"/>
            <p:cNvSpPr/>
            <p:nvPr/>
          </p:nvSpPr>
          <p:spPr>
            <a:xfrm flipH="false" flipV="false" rot="0">
              <a:off x="0" y="0"/>
              <a:ext cx="14107371" cy="13788010"/>
            </a:xfrm>
            <a:custGeom>
              <a:avLst/>
              <a:gdLst/>
              <a:ahLst/>
              <a:cxnLst/>
              <a:rect r="r" b="b" t="t" l="l"/>
              <a:pathLst>
                <a:path h="13788010" w="14107371">
                  <a:moveTo>
                    <a:pt x="0" y="0"/>
                  </a:moveTo>
                  <a:lnTo>
                    <a:pt x="14107371" y="0"/>
                  </a:lnTo>
                  <a:lnTo>
                    <a:pt x="14107371" y="13788010"/>
                  </a:lnTo>
                  <a:lnTo>
                    <a:pt x="0" y="13788010"/>
                  </a:lnTo>
                  <a:close/>
                </a:path>
              </a:pathLst>
            </a:custGeom>
            <a:solidFill>
              <a:srgbClr val="490A06"/>
            </a:solidFill>
          </p:spPr>
        </p:sp>
      </p:grpSp>
      <p:sp>
        <p:nvSpPr>
          <p:cNvPr name="Freeform 4" id="4"/>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3"/>
            <a:stretch>
              <a:fillRect l="0" t="0" r="0" b="0"/>
            </a:stretch>
          </a:blipFill>
        </p:spPr>
      </p:sp>
      <p:sp>
        <p:nvSpPr>
          <p:cNvPr name="AutoShape 5" id="5"/>
          <p:cNvSpPr/>
          <p:nvPr/>
        </p:nvSpPr>
        <p:spPr>
          <a:xfrm>
            <a:off x="2635564" y="2854020"/>
            <a:ext cx="1769108" cy="0"/>
          </a:xfrm>
          <a:prstGeom prst="line">
            <a:avLst/>
          </a:prstGeom>
          <a:ln cap="rnd" w="28575">
            <a:solidFill>
              <a:srgbClr val="A14448"/>
            </a:solidFill>
            <a:prstDash val="solid"/>
            <a:headEnd type="none" len="sm" w="sm"/>
            <a:tailEnd type="none" len="sm" w="sm"/>
          </a:ln>
        </p:spPr>
      </p:sp>
      <p:sp>
        <p:nvSpPr>
          <p:cNvPr name="Freeform 6" id="6"/>
          <p:cNvSpPr/>
          <p:nvPr/>
        </p:nvSpPr>
        <p:spPr>
          <a:xfrm flipH="false" flipV="false" rot="0">
            <a:off x="7743104" y="899201"/>
            <a:ext cx="12736006" cy="8488598"/>
          </a:xfrm>
          <a:custGeom>
            <a:avLst/>
            <a:gdLst/>
            <a:ahLst/>
            <a:cxnLst/>
            <a:rect r="r" b="b" t="t" l="l"/>
            <a:pathLst>
              <a:path h="8488598" w="12736006">
                <a:moveTo>
                  <a:pt x="0" y="0"/>
                </a:moveTo>
                <a:lnTo>
                  <a:pt x="12736006" y="0"/>
                </a:lnTo>
                <a:lnTo>
                  <a:pt x="12736006" y="8488598"/>
                </a:lnTo>
                <a:lnTo>
                  <a:pt x="0" y="8488598"/>
                </a:lnTo>
                <a:lnTo>
                  <a:pt x="0" y="0"/>
                </a:lnTo>
                <a:close/>
              </a:path>
            </a:pathLst>
          </a:custGeom>
          <a:blipFill>
            <a:blip r:embed="rId4"/>
            <a:stretch>
              <a:fillRect l="0" t="0" r="0" b="0"/>
            </a:stretch>
          </a:blipFill>
        </p:spPr>
      </p:sp>
      <p:sp>
        <p:nvSpPr>
          <p:cNvPr name="TextBox 7" id="7"/>
          <p:cNvSpPr txBox="true"/>
          <p:nvPr/>
        </p:nvSpPr>
        <p:spPr>
          <a:xfrm rot="0">
            <a:off x="1351245" y="3249308"/>
            <a:ext cx="4982836" cy="4419600"/>
          </a:xfrm>
          <a:prstGeom prst="rect">
            <a:avLst/>
          </a:prstGeom>
        </p:spPr>
        <p:txBody>
          <a:bodyPr anchor="t" rtlCol="false" tIns="0" lIns="0" bIns="0" rIns="0">
            <a:spAutoFit/>
          </a:bodyPr>
          <a:lstStyle/>
          <a:p>
            <a:pPr algn="ctr">
              <a:lnSpc>
                <a:spcPts val="3600"/>
              </a:lnSpc>
            </a:pPr>
          </a:p>
          <a:p>
            <a:pPr algn="ctr">
              <a:lnSpc>
                <a:spcPts val="4500"/>
              </a:lnSpc>
            </a:pPr>
            <a:r>
              <a:rPr lang="en-US" sz="3000">
                <a:solidFill>
                  <a:srgbClr val="490A06"/>
                </a:solidFill>
                <a:latin typeface="Work Sans Light"/>
              </a:rPr>
              <a:t>.. betyr kompis, omsorg og en partner </a:t>
            </a:r>
          </a:p>
          <a:p>
            <a:pPr algn="ctr">
              <a:lnSpc>
                <a:spcPts val="4500"/>
              </a:lnSpc>
            </a:pPr>
            <a:r>
              <a:rPr lang="en-US" sz="3000">
                <a:solidFill>
                  <a:srgbClr val="490A06"/>
                </a:solidFill>
                <a:latin typeface="Work Sans Light"/>
              </a:rPr>
              <a:t>som bryr seg</a:t>
            </a:r>
          </a:p>
          <a:p>
            <a:pPr algn="ctr">
              <a:lnSpc>
                <a:spcPts val="4500"/>
              </a:lnSpc>
            </a:pPr>
          </a:p>
          <a:p>
            <a:pPr algn="ctr">
              <a:lnSpc>
                <a:spcPts val="4500"/>
              </a:lnSpc>
            </a:pPr>
            <a:r>
              <a:rPr lang="en-US" sz="3000">
                <a:solidFill>
                  <a:srgbClr val="490A06"/>
                </a:solidFill>
                <a:latin typeface="Work Sans Light"/>
              </a:rPr>
              <a:t>og som utfordrer i beste hensikt</a:t>
            </a:r>
          </a:p>
          <a:p>
            <a:pPr algn="ctr">
              <a:lnSpc>
                <a:spcPts val="4500"/>
              </a:lnSpc>
            </a:pPr>
          </a:p>
        </p:txBody>
      </p:sp>
      <p:sp>
        <p:nvSpPr>
          <p:cNvPr name="TextBox 8" id="8"/>
          <p:cNvSpPr txBox="true"/>
          <p:nvPr/>
        </p:nvSpPr>
        <p:spPr>
          <a:xfrm rot="0">
            <a:off x="-181584" y="1271726"/>
            <a:ext cx="7403403" cy="1141097"/>
          </a:xfrm>
          <a:prstGeom prst="rect">
            <a:avLst/>
          </a:prstGeom>
        </p:spPr>
        <p:txBody>
          <a:bodyPr anchor="t" rtlCol="false" tIns="0" lIns="0" bIns="0" rIns="0">
            <a:spAutoFit/>
          </a:bodyPr>
          <a:lstStyle/>
          <a:p>
            <a:pPr algn="ctr">
              <a:lnSpc>
                <a:spcPts val="8640"/>
              </a:lnSpc>
            </a:pPr>
            <a:r>
              <a:rPr lang="en-US" sz="8000">
                <a:solidFill>
                  <a:srgbClr val="490A06"/>
                </a:solidFill>
                <a:latin typeface="Gilda Display"/>
              </a:rPr>
              <a:t>Matae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9000" r="0" b="-68999"/>
            </a:stretch>
          </a:blipFill>
        </p:spPr>
      </p:sp>
      <p:sp>
        <p:nvSpPr>
          <p:cNvPr name="Freeform 3" id="3"/>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4014284" y="3686175"/>
            <a:ext cx="10221311" cy="1457325"/>
          </a:xfrm>
          <a:prstGeom prst="rect">
            <a:avLst/>
          </a:prstGeom>
        </p:spPr>
        <p:txBody>
          <a:bodyPr anchor="t" rtlCol="false" tIns="0" lIns="0" bIns="0" rIns="0">
            <a:spAutoFit/>
          </a:bodyPr>
          <a:lstStyle/>
          <a:p>
            <a:pPr algn="ctr">
              <a:lnSpc>
                <a:spcPts val="5759"/>
              </a:lnSpc>
            </a:pPr>
            <a:r>
              <a:rPr lang="en-US" sz="4800">
                <a:solidFill>
                  <a:srgbClr val="A14E48"/>
                </a:solidFill>
                <a:latin typeface="Gilda Display Bold"/>
              </a:rPr>
              <a:t>“Dere fant de styremedlemmene vi ikke visste vi trengte” </a:t>
            </a:r>
          </a:p>
        </p:txBody>
      </p:sp>
      <p:sp>
        <p:nvSpPr>
          <p:cNvPr name="TextBox 3" id="3"/>
          <p:cNvSpPr txBox="true"/>
          <p:nvPr/>
        </p:nvSpPr>
        <p:spPr>
          <a:xfrm rot="0">
            <a:off x="4014284" y="6610567"/>
            <a:ext cx="10259432" cy="476250"/>
          </a:xfrm>
          <a:prstGeom prst="rect">
            <a:avLst/>
          </a:prstGeom>
        </p:spPr>
        <p:txBody>
          <a:bodyPr anchor="t" rtlCol="false" tIns="0" lIns="0" bIns="0" rIns="0">
            <a:spAutoFit/>
          </a:bodyPr>
          <a:lstStyle/>
          <a:p>
            <a:pPr algn="r">
              <a:lnSpc>
                <a:spcPts val="3600"/>
              </a:lnSpc>
            </a:pPr>
            <a:r>
              <a:rPr lang="en-US" sz="3000">
                <a:solidFill>
                  <a:srgbClr val="490A06"/>
                </a:solidFill>
                <a:latin typeface="Gilda Display"/>
              </a:rPr>
              <a:t>– sitat fra kunde</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1348740" y="4624864"/>
            <a:ext cx="15590520" cy="1238250"/>
          </a:xfrm>
          <a:prstGeom prst="rect">
            <a:avLst/>
          </a:prstGeom>
        </p:spPr>
        <p:txBody>
          <a:bodyPr anchor="t" rtlCol="false" tIns="0" lIns="0" bIns="0" rIns="0">
            <a:spAutoFit/>
          </a:bodyPr>
          <a:lstStyle/>
          <a:p>
            <a:pPr algn="ctr">
              <a:lnSpc>
                <a:spcPts val="9600"/>
              </a:lnSpc>
            </a:pPr>
            <a:r>
              <a:rPr lang="en-US" sz="8000">
                <a:solidFill>
                  <a:srgbClr val="490A06"/>
                </a:solidFill>
                <a:latin typeface="Gilda Display"/>
              </a:rPr>
              <a:t>Hvorfor nye styremedlemmer?</a:t>
            </a:r>
          </a:p>
        </p:txBody>
      </p:sp>
      <p:sp>
        <p:nvSpPr>
          <p:cNvPr name="TextBox 3" id="3"/>
          <p:cNvSpPr txBox="true"/>
          <p:nvPr/>
        </p:nvSpPr>
        <p:spPr>
          <a:xfrm rot="0">
            <a:off x="7436026" y="2972908"/>
            <a:ext cx="3415947" cy="1390650"/>
          </a:xfrm>
          <a:prstGeom prst="rect">
            <a:avLst/>
          </a:prstGeom>
        </p:spPr>
        <p:txBody>
          <a:bodyPr anchor="t" rtlCol="false" tIns="0" lIns="0" bIns="0" rIns="0">
            <a:spAutoFit/>
          </a:bodyPr>
          <a:lstStyle/>
          <a:p>
            <a:pPr algn="ctr">
              <a:lnSpc>
                <a:spcPts val="10800"/>
              </a:lnSpc>
            </a:pPr>
            <a:r>
              <a:rPr lang="en-US" sz="9000">
                <a:solidFill>
                  <a:srgbClr val="A14E48"/>
                </a:solidFill>
                <a:latin typeface="Work Sans Bold"/>
              </a:rPr>
              <a:t>01</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21064" y="-8571"/>
            <a:ext cx="9802563" cy="10340998"/>
            <a:chOff x="0" y="0"/>
            <a:chExt cx="13070084" cy="13787998"/>
          </a:xfrm>
        </p:grpSpPr>
        <p:sp>
          <p:nvSpPr>
            <p:cNvPr name="Freeform 3" id="3"/>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4" id="4"/>
          <p:cNvGrpSpPr>
            <a:grpSpLocks noChangeAspect="true"/>
          </p:cNvGrpSpPr>
          <p:nvPr/>
        </p:nvGrpSpPr>
        <p:grpSpPr>
          <a:xfrm rot="5399999">
            <a:off x="9023098" y="-204352"/>
            <a:ext cx="10340998" cy="10749702"/>
            <a:chOff x="0" y="0"/>
            <a:chExt cx="6108573" cy="6350000"/>
          </a:xfrm>
        </p:grpSpPr>
        <p:sp>
          <p:nvSpPr>
            <p:cNvPr name="Freeform 5" id="5"/>
            <p:cNvSpPr/>
            <p:nvPr/>
          </p:nvSpPr>
          <p:spPr>
            <a:xfrm flipH="false" flipV="false" rot="-5146872">
              <a:off x="-236197" y="-104580"/>
              <a:ext cx="6681570" cy="6458557"/>
            </a:xfrm>
            <a:custGeom>
              <a:avLst/>
              <a:gdLst/>
              <a:ahLst/>
              <a:cxnLst/>
              <a:rect r="r" b="b" t="t" l="l"/>
              <a:pathLst>
                <a:path h="6458557" w="6681570">
                  <a:moveTo>
                    <a:pt x="6681570" y="6092021"/>
                  </a:moveTo>
                  <a:lnTo>
                    <a:pt x="3395103" y="6334448"/>
                  </a:lnTo>
                  <a:cubicBezTo>
                    <a:pt x="1712606" y="6458557"/>
                    <a:pt x="248182" y="5195457"/>
                    <a:pt x="124091" y="3513213"/>
                  </a:cubicBezTo>
                  <a:cubicBezTo>
                    <a:pt x="0" y="1830970"/>
                    <a:pt x="1263228" y="366536"/>
                    <a:pt x="2945598" y="242436"/>
                  </a:cubicBezTo>
                  <a:lnTo>
                    <a:pt x="6232191" y="0"/>
                  </a:lnTo>
                  <a:lnTo>
                    <a:pt x="6681570" y="6092021"/>
                  </a:lnTo>
                  <a:close/>
                </a:path>
              </a:pathLst>
            </a:custGeom>
            <a:blipFill>
              <a:blip r:embed="rId2"/>
              <a:stretch>
                <a:fillRect l="-7580" t="-12841" r="-82738" b="-38583"/>
              </a:stretch>
            </a:blipFill>
          </p:spPr>
        </p:sp>
      </p:grpSp>
      <p:sp>
        <p:nvSpPr>
          <p:cNvPr name="TextBox 6" id="6"/>
          <p:cNvSpPr txBox="true"/>
          <p:nvPr/>
        </p:nvSpPr>
        <p:spPr>
          <a:xfrm rot="0">
            <a:off x="1028700" y="2879303"/>
            <a:ext cx="6254062" cy="5581146"/>
          </a:xfrm>
          <a:prstGeom prst="rect">
            <a:avLst/>
          </a:prstGeom>
        </p:spPr>
        <p:txBody>
          <a:bodyPr anchor="t" rtlCol="false" tIns="0" lIns="0" bIns="0" rIns="0">
            <a:spAutoFit/>
          </a:bodyPr>
          <a:lstStyle/>
          <a:p>
            <a:pPr algn="ctr">
              <a:lnSpc>
                <a:spcPts val="4014"/>
              </a:lnSpc>
            </a:pPr>
            <a:r>
              <a:rPr lang="en-US" sz="3716">
                <a:solidFill>
                  <a:srgbClr val="490A06"/>
                </a:solidFill>
                <a:latin typeface="Gilda Display"/>
              </a:rPr>
              <a:t>Et slag for mangfold i styrerommet</a:t>
            </a:r>
          </a:p>
          <a:p>
            <a:pPr algn="ctr">
              <a:lnSpc>
                <a:spcPts val="4014"/>
              </a:lnSpc>
            </a:pPr>
          </a:p>
          <a:p>
            <a:pPr algn="l">
              <a:lnSpc>
                <a:spcPts val="4014"/>
              </a:lnSpc>
            </a:pPr>
          </a:p>
          <a:p>
            <a:pPr algn="ctr">
              <a:lnSpc>
                <a:spcPts val="4014"/>
              </a:lnSpc>
            </a:pPr>
            <a:r>
              <a:rPr lang="en-US" sz="3716">
                <a:solidFill>
                  <a:srgbClr val="490A06"/>
                </a:solidFill>
                <a:latin typeface="Gilda Display"/>
              </a:rPr>
              <a:t>og hvorfor nye perspektiv trengs</a:t>
            </a:r>
          </a:p>
          <a:p>
            <a:pPr algn="l">
              <a:lnSpc>
                <a:spcPts val="4014"/>
              </a:lnSpc>
            </a:pPr>
          </a:p>
          <a:p>
            <a:pPr algn="l">
              <a:lnSpc>
                <a:spcPts val="4014"/>
              </a:lnSpc>
            </a:pPr>
          </a:p>
          <a:p>
            <a:pPr algn="l">
              <a:lnSpc>
                <a:spcPts val="4014"/>
              </a:lnSpc>
            </a:pPr>
          </a:p>
          <a:p>
            <a:pPr algn="l">
              <a:lnSpc>
                <a:spcPts val="4014"/>
              </a:lnSpc>
            </a:pPr>
          </a:p>
          <a:p>
            <a:pPr algn="l">
              <a:lnSpc>
                <a:spcPts val="4014"/>
              </a:lnSpc>
            </a:pPr>
          </a:p>
        </p:txBody>
      </p:sp>
      <p:grpSp>
        <p:nvGrpSpPr>
          <p:cNvPr name="Group 7" id="7"/>
          <p:cNvGrpSpPr>
            <a:grpSpLocks noChangeAspect="true"/>
          </p:cNvGrpSpPr>
          <p:nvPr/>
        </p:nvGrpSpPr>
        <p:grpSpPr>
          <a:xfrm rot="5399999">
            <a:off x="9023098" y="-204352"/>
            <a:ext cx="10340998" cy="10749702"/>
            <a:chOff x="0" y="0"/>
            <a:chExt cx="6108573" cy="6350000"/>
          </a:xfrm>
        </p:grpSpPr>
        <p:sp>
          <p:nvSpPr>
            <p:cNvPr name="Freeform 8" id="8"/>
            <p:cNvSpPr/>
            <p:nvPr/>
          </p:nvSpPr>
          <p:spPr>
            <a:xfrm flipH="false" flipV="false" rot="-5400000">
              <a:off x="-120714" y="120714"/>
              <a:ext cx="6350000" cy="6108573"/>
            </a:xfrm>
            <a:custGeom>
              <a:avLst/>
              <a:gdLst/>
              <a:ahLst/>
              <a:cxnLst/>
              <a:rect r="r" b="b" t="t" l="l"/>
              <a:pathLst>
                <a:path h="6108573" w="6350000">
                  <a:moveTo>
                    <a:pt x="6350000" y="6108572"/>
                  </a:moveTo>
                  <a:lnTo>
                    <a:pt x="3054604" y="6108572"/>
                  </a:lnTo>
                  <a:cubicBezTo>
                    <a:pt x="1367536" y="6108572"/>
                    <a:pt x="0" y="4741164"/>
                    <a:pt x="0" y="3054350"/>
                  </a:cubicBezTo>
                  <a:cubicBezTo>
                    <a:pt x="0" y="1367536"/>
                    <a:pt x="1367536" y="0"/>
                    <a:pt x="3054478" y="0"/>
                  </a:cubicBezTo>
                  <a:lnTo>
                    <a:pt x="6350000" y="0"/>
                  </a:lnTo>
                  <a:lnTo>
                    <a:pt x="6350000" y="6108572"/>
                  </a:lnTo>
                  <a:close/>
                </a:path>
              </a:pathLst>
            </a:custGeom>
            <a:blipFill>
              <a:blip r:embed="rId3"/>
              <a:stretch>
                <a:fillRect l="-31202" t="-1976" r="-18797" b="-1976"/>
              </a:stretch>
            </a:blipFill>
          </p:spPr>
        </p:sp>
      </p:grpSp>
      <p:sp>
        <p:nvSpPr>
          <p:cNvPr name="Freeform 9" id="9"/>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21064" y="-8571"/>
            <a:ext cx="9802563" cy="10340998"/>
            <a:chOff x="0" y="0"/>
            <a:chExt cx="13070084" cy="13787998"/>
          </a:xfrm>
        </p:grpSpPr>
        <p:sp>
          <p:nvSpPr>
            <p:cNvPr name="Freeform 3" id="3"/>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4" id="4"/>
          <p:cNvGrpSpPr>
            <a:grpSpLocks noChangeAspect="true"/>
          </p:cNvGrpSpPr>
          <p:nvPr/>
        </p:nvGrpSpPr>
        <p:grpSpPr>
          <a:xfrm rot="5399999">
            <a:off x="9023098" y="-204352"/>
            <a:ext cx="10340998" cy="10749702"/>
            <a:chOff x="0" y="0"/>
            <a:chExt cx="6108573" cy="6350000"/>
          </a:xfrm>
        </p:grpSpPr>
        <p:sp>
          <p:nvSpPr>
            <p:cNvPr name="Freeform 5" id="5"/>
            <p:cNvSpPr/>
            <p:nvPr/>
          </p:nvSpPr>
          <p:spPr>
            <a:xfrm flipH="false" flipV="false" rot="-5146872">
              <a:off x="-236197" y="-104580"/>
              <a:ext cx="6681570" cy="6458557"/>
            </a:xfrm>
            <a:custGeom>
              <a:avLst/>
              <a:gdLst/>
              <a:ahLst/>
              <a:cxnLst/>
              <a:rect r="r" b="b" t="t" l="l"/>
              <a:pathLst>
                <a:path h="6458557" w="6681570">
                  <a:moveTo>
                    <a:pt x="6681570" y="6092021"/>
                  </a:moveTo>
                  <a:lnTo>
                    <a:pt x="3395103" y="6334448"/>
                  </a:lnTo>
                  <a:cubicBezTo>
                    <a:pt x="1712606" y="6458557"/>
                    <a:pt x="248182" y="5195457"/>
                    <a:pt x="124091" y="3513213"/>
                  </a:cubicBezTo>
                  <a:cubicBezTo>
                    <a:pt x="0" y="1830970"/>
                    <a:pt x="1263228" y="366536"/>
                    <a:pt x="2945598" y="242436"/>
                  </a:cubicBezTo>
                  <a:lnTo>
                    <a:pt x="6232191" y="0"/>
                  </a:lnTo>
                  <a:lnTo>
                    <a:pt x="6681570" y="6092021"/>
                  </a:lnTo>
                  <a:close/>
                </a:path>
              </a:pathLst>
            </a:custGeom>
            <a:blipFill>
              <a:blip r:embed="rId3"/>
              <a:stretch>
                <a:fillRect l="-7580" t="-12841" r="-82738" b="-38583"/>
              </a:stretch>
            </a:blipFill>
          </p:spPr>
        </p:sp>
      </p:grpSp>
      <p:sp>
        <p:nvSpPr>
          <p:cNvPr name="TextBox 6" id="6"/>
          <p:cNvSpPr txBox="true"/>
          <p:nvPr/>
        </p:nvSpPr>
        <p:spPr>
          <a:xfrm rot="0">
            <a:off x="1596192" y="20004"/>
            <a:ext cx="5438867" cy="11076165"/>
          </a:xfrm>
          <a:prstGeom prst="rect">
            <a:avLst/>
          </a:prstGeom>
        </p:spPr>
        <p:txBody>
          <a:bodyPr anchor="t" rtlCol="false" tIns="0" lIns="0" bIns="0" rIns="0">
            <a:spAutoFit/>
          </a:bodyPr>
          <a:lstStyle/>
          <a:p>
            <a:pPr algn="ctr">
              <a:lnSpc>
                <a:spcPts val="3275"/>
              </a:lnSpc>
            </a:pPr>
          </a:p>
          <a:p>
            <a:pPr algn="ctr">
              <a:lnSpc>
                <a:spcPts val="3275"/>
              </a:lnSpc>
            </a:pPr>
          </a:p>
          <a:p>
            <a:pPr algn="ctr">
              <a:lnSpc>
                <a:spcPts val="3275"/>
              </a:lnSpc>
            </a:pPr>
          </a:p>
          <a:p>
            <a:pPr algn="ctr">
              <a:lnSpc>
                <a:spcPts val="3275"/>
              </a:lnSpc>
            </a:pPr>
            <a:r>
              <a:rPr lang="en-US" sz="3032">
                <a:solidFill>
                  <a:srgbClr val="490A06"/>
                </a:solidFill>
                <a:latin typeface="Gilda Display"/>
              </a:rPr>
              <a:t>Kjønn</a:t>
            </a:r>
          </a:p>
          <a:p>
            <a:pPr algn="ctr">
              <a:lnSpc>
                <a:spcPts val="3275"/>
              </a:lnSpc>
            </a:pPr>
          </a:p>
          <a:p>
            <a:pPr algn="ctr">
              <a:lnSpc>
                <a:spcPts val="3275"/>
              </a:lnSpc>
            </a:pPr>
            <a:r>
              <a:rPr lang="en-US" sz="3032">
                <a:solidFill>
                  <a:srgbClr val="490A06"/>
                </a:solidFill>
                <a:latin typeface="Gilda Display"/>
              </a:rPr>
              <a:t>Alder</a:t>
            </a:r>
          </a:p>
          <a:p>
            <a:pPr algn="ctr">
              <a:lnSpc>
                <a:spcPts val="3275"/>
              </a:lnSpc>
            </a:pPr>
          </a:p>
          <a:p>
            <a:pPr algn="ctr">
              <a:lnSpc>
                <a:spcPts val="3275"/>
              </a:lnSpc>
            </a:pPr>
            <a:r>
              <a:rPr lang="en-US" sz="3032">
                <a:solidFill>
                  <a:srgbClr val="490A06"/>
                </a:solidFill>
                <a:latin typeface="Gilda Display"/>
              </a:rPr>
              <a:t>Etnisitet </a:t>
            </a:r>
          </a:p>
          <a:p>
            <a:pPr algn="ctr">
              <a:lnSpc>
                <a:spcPts val="3275"/>
              </a:lnSpc>
            </a:pPr>
          </a:p>
          <a:p>
            <a:pPr algn="ctr">
              <a:lnSpc>
                <a:spcPts val="3275"/>
              </a:lnSpc>
            </a:pPr>
            <a:r>
              <a:rPr lang="en-US" sz="3032">
                <a:solidFill>
                  <a:srgbClr val="490A06"/>
                </a:solidFill>
                <a:latin typeface="Gilda Display"/>
              </a:rPr>
              <a:t>Fag</a:t>
            </a:r>
          </a:p>
          <a:p>
            <a:pPr algn="ctr">
              <a:lnSpc>
                <a:spcPts val="3275"/>
              </a:lnSpc>
            </a:pPr>
          </a:p>
          <a:p>
            <a:pPr algn="ctr">
              <a:lnSpc>
                <a:spcPts val="3275"/>
              </a:lnSpc>
            </a:pPr>
            <a:r>
              <a:rPr lang="en-US" sz="3032">
                <a:solidFill>
                  <a:srgbClr val="490A06"/>
                </a:solidFill>
                <a:latin typeface="Gilda Display"/>
              </a:rPr>
              <a:t>Bransje </a:t>
            </a:r>
          </a:p>
          <a:p>
            <a:pPr algn="ctr">
              <a:lnSpc>
                <a:spcPts val="3275"/>
              </a:lnSpc>
            </a:pPr>
          </a:p>
          <a:p>
            <a:pPr algn="ctr">
              <a:lnSpc>
                <a:spcPts val="3275"/>
              </a:lnSpc>
            </a:pPr>
          </a:p>
          <a:p>
            <a:pPr algn="ctr">
              <a:lnSpc>
                <a:spcPts val="3275"/>
              </a:lnSpc>
            </a:pPr>
          </a:p>
          <a:p>
            <a:pPr algn="ctr">
              <a:lnSpc>
                <a:spcPts val="3275"/>
              </a:lnSpc>
            </a:pPr>
          </a:p>
          <a:p>
            <a:pPr algn="ctr">
              <a:lnSpc>
                <a:spcPts val="3275"/>
              </a:lnSpc>
            </a:pPr>
            <a:r>
              <a:rPr lang="en-US" sz="3032">
                <a:solidFill>
                  <a:srgbClr val="490A06"/>
                </a:solidFill>
                <a:latin typeface="Gilda Display"/>
              </a:rPr>
              <a:t>På vei mot et mer </a:t>
            </a:r>
          </a:p>
          <a:p>
            <a:pPr algn="ctr">
              <a:lnSpc>
                <a:spcPts val="3275"/>
              </a:lnSpc>
            </a:pPr>
            <a:r>
              <a:rPr lang="en-US" sz="3032">
                <a:solidFill>
                  <a:srgbClr val="490A06"/>
                </a:solidFill>
                <a:latin typeface="Gilda Display"/>
              </a:rPr>
              <a:t>fremtidsrettet, profesjonelt </a:t>
            </a:r>
          </a:p>
          <a:p>
            <a:pPr algn="ctr">
              <a:lnSpc>
                <a:spcPts val="3275"/>
              </a:lnSpc>
            </a:pPr>
          </a:p>
          <a:p>
            <a:pPr algn="ctr">
              <a:lnSpc>
                <a:spcPts val="3275"/>
              </a:lnSpc>
            </a:pPr>
            <a:r>
              <a:rPr lang="en-US" sz="3032">
                <a:solidFill>
                  <a:srgbClr val="490A06"/>
                </a:solidFill>
                <a:latin typeface="Gilda Display"/>
              </a:rPr>
              <a:t>og </a:t>
            </a:r>
          </a:p>
          <a:p>
            <a:pPr algn="ctr">
              <a:lnSpc>
                <a:spcPts val="3275"/>
              </a:lnSpc>
            </a:pPr>
          </a:p>
          <a:p>
            <a:pPr algn="ctr">
              <a:lnSpc>
                <a:spcPts val="3275"/>
              </a:lnSpc>
            </a:pPr>
            <a:r>
              <a:rPr lang="en-US" sz="3032">
                <a:solidFill>
                  <a:srgbClr val="490A06"/>
                </a:solidFill>
                <a:latin typeface="Gilda Display"/>
              </a:rPr>
              <a:t>verdiskapende styre</a:t>
            </a:r>
          </a:p>
          <a:p>
            <a:pPr algn="l">
              <a:lnSpc>
                <a:spcPts val="3275"/>
              </a:lnSpc>
            </a:pPr>
          </a:p>
          <a:p>
            <a:pPr algn="l">
              <a:lnSpc>
                <a:spcPts val="3275"/>
              </a:lnSpc>
            </a:pPr>
          </a:p>
          <a:p>
            <a:pPr algn="l">
              <a:lnSpc>
                <a:spcPts val="3275"/>
              </a:lnSpc>
            </a:pPr>
          </a:p>
          <a:p>
            <a:pPr algn="l">
              <a:lnSpc>
                <a:spcPts val="3275"/>
              </a:lnSpc>
            </a:pPr>
          </a:p>
          <a:p>
            <a:pPr algn="l">
              <a:lnSpc>
                <a:spcPts val="3275"/>
              </a:lnSpc>
            </a:pPr>
          </a:p>
        </p:txBody>
      </p:sp>
      <p:grpSp>
        <p:nvGrpSpPr>
          <p:cNvPr name="Group 7" id="7"/>
          <p:cNvGrpSpPr>
            <a:grpSpLocks noChangeAspect="true"/>
          </p:cNvGrpSpPr>
          <p:nvPr/>
        </p:nvGrpSpPr>
        <p:grpSpPr>
          <a:xfrm rot="5399999">
            <a:off x="9022929" y="-204182"/>
            <a:ext cx="10332428" cy="10740792"/>
            <a:chOff x="0" y="0"/>
            <a:chExt cx="6108573" cy="6350000"/>
          </a:xfrm>
        </p:grpSpPr>
        <p:sp>
          <p:nvSpPr>
            <p:cNvPr name="Freeform 8" id="8"/>
            <p:cNvSpPr/>
            <p:nvPr/>
          </p:nvSpPr>
          <p:spPr>
            <a:xfrm flipH="false" flipV="false" rot="-5423999">
              <a:off x="-132413" y="108170"/>
              <a:ext cx="6382945" cy="6143208"/>
            </a:xfrm>
            <a:custGeom>
              <a:avLst/>
              <a:gdLst/>
              <a:ahLst/>
              <a:cxnLst/>
              <a:rect r="r" b="b" t="t" l="l"/>
              <a:pathLst>
                <a:path h="6143208" w="6382945">
                  <a:moveTo>
                    <a:pt x="6340299" y="6143208"/>
                  </a:moveTo>
                  <a:lnTo>
                    <a:pt x="3044983" y="6120201"/>
                  </a:lnTo>
                  <a:cubicBezTo>
                    <a:pt x="1357957" y="6108424"/>
                    <a:pt x="0" y="4731501"/>
                    <a:pt x="11776" y="3044728"/>
                  </a:cubicBezTo>
                  <a:cubicBezTo>
                    <a:pt x="23552" y="1357955"/>
                    <a:pt x="1400602" y="0"/>
                    <a:pt x="3087502" y="11777"/>
                  </a:cubicBezTo>
                  <a:lnTo>
                    <a:pt x="6382945" y="34783"/>
                  </a:lnTo>
                  <a:lnTo>
                    <a:pt x="6340299" y="6143208"/>
                  </a:lnTo>
                  <a:close/>
                </a:path>
              </a:pathLst>
            </a:custGeom>
            <a:blipFill>
              <a:blip r:embed="rId4">
                <a:alphaModFix amt="80000"/>
              </a:blip>
              <a:stretch>
                <a:fillRect l="0" t="0" r="-44175" b="0"/>
              </a:stretch>
            </a:blipFill>
          </p:spPr>
        </p:sp>
      </p:grpSp>
      <p:sp>
        <p:nvSpPr>
          <p:cNvPr name="Freeform 9" id="9"/>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5"/>
            <a:stretch>
              <a:fillRect l="0" t="0" r="0" b="0"/>
            </a:stretch>
          </a:blipFill>
        </p:spPr>
      </p:sp>
      <p:sp>
        <p:nvSpPr>
          <p:cNvPr name="AutoShape 10" id="10"/>
          <p:cNvSpPr/>
          <p:nvPr/>
        </p:nvSpPr>
        <p:spPr>
          <a:xfrm>
            <a:off x="3363167" y="5995690"/>
            <a:ext cx="1769108" cy="0"/>
          </a:xfrm>
          <a:prstGeom prst="line">
            <a:avLst/>
          </a:prstGeom>
          <a:ln cap="rnd" w="28575">
            <a:solidFill>
              <a:srgbClr val="A14448"/>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1348740" y="4624864"/>
            <a:ext cx="15590520" cy="2457450"/>
          </a:xfrm>
          <a:prstGeom prst="rect">
            <a:avLst/>
          </a:prstGeom>
        </p:spPr>
        <p:txBody>
          <a:bodyPr anchor="t" rtlCol="false" tIns="0" lIns="0" bIns="0" rIns="0">
            <a:spAutoFit/>
          </a:bodyPr>
          <a:lstStyle/>
          <a:p>
            <a:pPr algn="ctr">
              <a:lnSpc>
                <a:spcPts val="9600"/>
              </a:lnSpc>
            </a:pPr>
            <a:r>
              <a:rPr lang="en-US" sz="8000">
                <a:solidFill>
                  <a:srgbClr val="490A06"/>
                </a:solidFill>
                <a:latin typeface="Gilda Display"/>
              </a:rPr>
              <a:t>Hvordan finne de rette styremedlemmene?</a:t>
            </a:r>
          </a:p>
        </p:txBody>
      </p:sp>
      <p:sp>
        <p:nvSpPr>
          <p:cNvPr name="TextBox 3" id="3"/>
          <p:cNvSpPr txBox="true"/>
          <p:nvPr/>
        </p:nvSpPr>
        <p:spPr>
          <a:xfrm rot="0">
            <a:off x="7436026" y="2972908"/>
            <a:ext cx="3415947" cy="1390650"/>
          </a:xfrm>
          <a:prstGeom prst="rect">
            <a:avLst/>
          </a:prstGeom>
        </p:spPr>
        <p:txBody>
          <a:bodyPr anchor="t" rtlCol="false" tIns="0" lIns="0" bIns="0" rIns="0">
            <a:spAutoFit/>
          </a:bodyPr>
          <a:lstStyle/>
          <a:p>
            <a:pPr algn="ctr">
              <a:lnSpc>
                <a:spcPts val="10800"/>
              </a:lnSpc>
            </a:pPr>
            <a:r>
              <a:rPr lang="en-US" sz="9000">
                <a:solidFill>
                  <a:srgbClr val="A14E48"/>
                </a:solidFill>
                <a:latin typeface="Work Sans Bold"/>
              </a:rPr>
              <a:t>02</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490A06"/>
        </a:solidFill>
      </p:bgPr>
    </p:bg>
    <p:spTree>
      <p:nvGrpSpPr>
        <p:cNvPr id="1" name=""/>
        <p:cNvGrpSpPr/>
        <p:nvPr/>
      </p:nvGrpSpPr>
      <p:grpSpPr>
        <a:xfrm>
          <a:off x="0" y="0"/>
          <a:ext cx="0" cy="0"/>
          <a:chOff x="0" y="0"/>
          <a:chExt cx="0" cy="0"/>
        </a:xfrm>
      </p:grpSpPr>
      <p:sp>
        <p:nvSpPr>
          <p:cNvPr name="Freeform 2" id="2"/>
          <p:cNvSpPr/>
          <p:nvPr/>
        </p:nvSpPr>
        <p:spPr>
          <a:xfrm flipH="false" flipV="false" rot="0">
            <a:off x="2165636" y="4461587"/>
            <a:ext cx="3226858" cy="1210248"/>
          </a:xfrm>
          <a:custGeom>
            <a:avLst/>
            <a:gdLst/>
            <a:ahLst/>
            <a:cxnLst/>
            <a:rect r="r" b="b" t="t" l="l"/>
            <a:pathLst>
              <a:path h="1210248" w="3226858">
                <a:moveTo>
                  <a:pt x="0" y="0"/>
                </a:moveTo>
                <a:lnTo>
                  <a:pt x="3226859" y="0"/>
                </a:lnTo>
                <a:lnTo>
                  <a:pt x="3226859" y="1210248"/>
                </a:lnTo>
                <a:lnTo>
                  <a:pt x="0" y="12102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742259" y="4461587"/>
            <a:ext cx="3226858" cy="1210248"/>
          </a:xfrm>
          <a:custGeom>
            <a:avLst/>
            <a:gdLst/>
            <a:ahLst/>
            <a:cxnLst/>
            <a:rect r="r" b="b" t="t" l="l"/>
            <a:pathLst>
              <a:path h="1210248" w="3226858">
                <a:moveTo>
                  <a:pt x="0" y="0"/>
                </a:moveTo>
                <a:lnTo>
                  <a:pt x="3226858" y="0"/>
                </a:lnTo>
                <a:lnTo>
                  <a:pt x="3226858" y="1210248"/>
                </a:lnTo>
                <a:lnTo>
                  <a:pt x="0" y="12102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52017" y="5650255"/>
            <a:ext cx="432136" cy="290555"/>
          </a:xfrm>
          <a:custGeom>
            <a:avLst/>
            <a:gdLst/>
            <a:ahLst/>
            <a:cxnLst/>
            <a:rect r="r" b="b" t="t" l="l"/>
            <a:pathLst>
              <a:path h="290555" w="432136">
                <a:moveTo>
                  <a:pt x="0" y="0"/>
                </a:moveTo>
                <a:lnTo>
                  <a:pt x="432137" y="0"/>
                </a:lnTo>
                <a:lnTo>
                  <a:pt x="432137" y="290554"/>
                </a:lnTo>
                <a:lnTo>
                  <a:pt x="0" y="290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7128641" y="5650255"/>
            <a:ext cx="432136" cy="290555"/>
          </a:xfrm>
          <a:custGeom>
            <a:avLst/>
            <a:gdLst/>
            <a:ahLst/>
            <a:cxnLst/>
            <a:rect r="r" b="b" t="t" l="l"/>
            <a:pathLst>
              <a:path h="290555" w="432136">
                <a:moveTo>
                  <a:pt x="0" y="0"/>
                </a:moveTo>
                <a:lnTo>
                  <a:pt x="432137" y="0"/>
                </a:lnTo>
                <a:lnTo>
                  <a:pt x="432137" y="290554"/>
                </a:lnTo>
                <a:lnTo>
                  <a:pt x="0" y="290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318883" y="4461587"/>
            <a:ext cx="3226858" cy="1210248"/>
          </a:xfrm>
          <a:custGeom>
            <a:avLst/>
            <a:gdLst/>
            <a:ahLst/>
            <a:cxnLst/>
            <a:rect r="r" b="b" t="t" l="l"/>
            <a:pathLst>
              <a:path h="1210248" w="3226858">
                <a:moveTo>
                  <a:pt x="0" y="0"/>
                </a:moveTo>
                <a:lnTo>
                  <a:pt x="3226858" y="0"/>
                </a:lnTo>
                <a:lnTo>
                  <a:pt x="3226858" y="1210248"/>
                </a:lnTo>
                <a:lnTo>
                  <a:pt x="0" y="12102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705264" y="5650255"/>
            <a:ext cx="432136" cy="290555"/>
          </a:xfrm>
          <a:custGeom>
            <a:avLst/>
            <a:gdLst/>
            <a:ahLst/>
            <a:cxnLst/>
            <a:rect r="r" b="b" t="t" l="l"/>
            <a:pathLst>
              <a:path h="290555" w="432136">
                <a:moveTo>
                  <a:pt x="0" y="0"/>
                </a:moveTo>
                <a:lnTo>
                  <a:pt x="432136" y="0"/>
                </a:lnTo>
                <a:lnTo>
                  <a:pt x="432136" y="290554"/>
                </a:lnTo>
                <a:lnTo>
                  <a:pt x="0" y="290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2895505" y="4461587"/>
            <a:ext cx="3226858" cy="1210248"/>
          </a:xfrm>
          <a:custGeom>
            <a:avLst/>
            <a:gdLst/>
            <a:ahLst/>
            <a:cxnLst/>
            <a:rect r="r" b="b" t="t" l="l"/>
            <a:pathLst>
              <a:path h="1210248" w="3226858">
                <a:moveTo>
                  <a:pt x="0" y="0"/>
                </a:moveTo>
                <a:lnTo>
                  <a:pt x="3226859" y="0"/>
                </a:lnTo>
                <a:lnTo>
                  <a:pt x="3226859" y="1210248"/>
                </a:lnTo>
                <a:lnTo>
                  <a:pt x="0" y="12102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4281885" y="5650255"/>
            <a:ext cx="432136" cy="290555"/>
          </a:xfrm>
          <a:custGeom>
            <a:avLst/>
            <a:gdLst/>
            <a:ahLst/>
            <a:cxnLst/>
            <a:rect r="r" b="b" t="t" l="l"/>
            <a:pathLst>
              <a:path h="290555" w="432136">
                <a:moveTo>
                  <a:pt x="0" y="0"/>
                </a:moveTo>
                <a:lnTo>
                  <a:pt x="432136" y="0"/>
                </a:lnTo>
                <a:lnTo>
                  <a:pt x="432136" y="290554"/>
                </a:lnTo>
                <a:lnTo>
                  <a:pt x="0" y="290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3384601" y="3243685"/>
            <a:ext cx="788928" cy="788928"/>
            <a:chOff x="0" y="0"/>
            <a:chExt cx="1051904" cy="1051904"/>
          </a:xfrm>
        </p:grpSpPr>
        <p:sp>
          <p:nvSpPr>
            <p:cNvPr name="Freeform 11" id="11"/>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F0ECE4"/>
            </a:solidFill>
          </p:spPr>
        </p:sp>
      </p:grpSp>
      <p:grpSp>
        <p:nvGrpSpPr>
          <p:cNvPr name="Group 12" id="12"/>
          <p:cNvGrpSpPr/>
          <p:nvPr/>
        </p:nvGrpSpPr>
        <p:grpSpPr>
          <a:xfrm rot="0">
            <a:off x="6961225" y="3243685"/>
            <a:ext cx="788928" cy="788928"/>
            <a:chOff x="0" y="0"/>
            <a:chExt cx="1051904" cy="1051904"/>
          </a:xfrm>
        </p:grpSpPr>
        <p:sp>
          <p:nvSpPr>
            <p:cNvPr name="Freeform 13" id="13"/>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F0ECE4"/>
            </a:solidFill>
          </p:spPr>
        </p:sp>
      </p:grpSp>
      <p:grpSp>
        <p:nvGrpSpPr>
          <p:cNvPr name="Group 14" id="14"/>
          <p:cNvGrpSpPr/>
          <p:nvPr/>
        </p:nvGrpSpPr>
        <p:grpSpPr>
          <a:xfrm rot="0">
            <a:off x="10537847" y="3243685"/>
            <a:ext cx="788928" cy="788928"/>
            <a:chOff x="0" y="0"/>
            <a:chExt cx="1051904" cy="1051904"/>
          </a:xfrm>
        </p:grpSpPr>
        <p:sp>
          <p:nvSpPr>
            <p:cNvPr name="Freeform 15" id="15"/>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F0ECE4"/>
            </a:solidFill>
          </p:spPr>
        </p:sp>
      </p:grpSp>
      <p:grpSp>
        <p:nvGrpSpPr>
          <p:cNvPr name="Group 16" id="16"/>
          <p:cNvGrpSpPr/>
          <p:nvPr/>
        </p:nvGrpSpPr>
        <p:grpSpPr>
          <a:xfrm rot="0">
            <a:off x="14114471" y="3243685"/>
            <a:ext cx="788928" cy="788928"/>
            <a:chOff x="0" y="0"/>
            <a:chExt cx="1051904" cy="1051904"/>
          </a:xfrm>
        </p:grpSpPr>
        <p:sp>
          <p:nvSpPr>
            <p:cNvPr name="Freeform 17" id="17"/>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F0ECE4"/>
            </a:solidFill>
          </p:spPr>
        </p:sp>
      </p:grpSp>
      <p:grpSp>
        <p:nvGrpSpPr>
          <p:cNvPr name="Group 18" id="18"/>
          <p:cNvGrpSpPr/>
          <p:nvPr/>
        </p:nvGrpSpPr>
        <p:grpSpPr>
          <a:xfrm rot="0">
            <a:off x="4792340" y="3608602"/>
            <a:ext cx="1534641" cy="38100"/>
            <a:chOff x="0" y="0"/>
            <a:chExt cx="2046188" cy="50800"/>
          </a:xfrm>
        </p:grpSpPr>
        <p:sp>
          <p:nvSpPr>
            <p:cNvPr name="Freeform 19" id="19"/>
            <p:cNvSpPr/>
            <p:nvPr/>
          </p:nvSpPr>
          <p:spPr>
            <a:xfrm flipH="false" flipV="false" rot="0">
              <a:off x="25400" y="0"/>
              <a:ext cx="1995424" cy="50800"/>
            </a:xfrm>
            <a:custGeom>
              <a:avLst/>
              <a:gdLst/>
              <a:ahLst/>
              <a:cxnLst/>
              <a:rect r="r" b="b" t="t" l="l"/>
              <a:pathLst>
                <a:path h="50800" w="1995424">
                  <a:moveTo>
                    <a:pt x="0" y="0"/>
                  </a:moveTo>
                  <a:lnTo>
                    <a:pt x="1995424" y="0"/>
                  </a:lnTo>
                  <a:lnTo>
                    <a:pt x="1995424" y="50800"/>
                  </a:lnTo>
                  <a:lnTo>
                    <a:pt x="0" y="50800"/>
                  </a:lnTo>
                  <a:close/>
                </a:path>
              </a:pathLst>
            </a:custGeom>
            <a:solidFill>
              <a:srgbClr val="D58B87"/>
            </a:solidFill>
          </p:spPr>
        </p:sp>
      </p:grpSp>
      <p:grpSp>
        <p:nvGrpSpPr>
          <p:cNvPr name="Group 20" id="20"/>
          <p:cNvGrpSpPr/>
          <p:nvPr/>
        </p:nvGrpSpPr>
        <p:grpSpPr>
          <a:xfrm rot="0">
            <a:off x="8369747" y="3608602"/>
            <a:ext cx="1534641" cy="38100"/>
            <a:chOff x="0" y="0"/>
            <a:chExt cx="2046188" cy="50800"/>
          </a:xfrm>
        </p:grpSpPr>
        <p:sp>
          <p:nvSpPr>
            <p:cNvPr name="Freeform 21" id="21"/>
            <p:cNvSpPr/>
            <p:nvPr/>
          </p:nvSpPr>
          <p:spPr>
            <a:xfrm flipH="false" flipV="false" rot="0">
              <a:off x="25400" y="0"/>
              <a:ext cx="1995424" cy="50800"/>
            </a:xfrm>
            <a:custGeom>
              <a:avLst/>
              <a:gdLst/>
              <a:ahLst/>
              <a:cxnLst/>
              <a:rect r="r" b="b" t="t" l="l"/>
              <a:pathLst>
                <a:path h="50800" w="1995424">
                  <a:moveTo>
                    <a:pt x="0" y="0"/>
                  </a:moveTo>
                  <a:lnTo>
                    <a:pt x="1995424" y="0"/>
                  </a:lnTo>
                  <a:lnTo>
                    <a:pt x="1995424" y="50800"/>
                  </a:lnTo>
                  <a:lnTo>
                    <a:pt x="0" y="50800"/>
                  </a:lnTo>
                  <a:close/>
                </a:path>
              </a:pathLst>
            </a:custGeom>
            <a:solidFill>
              <a:srgbClr val="D58B87"/>
            </a:solidFill>
          </p:spPr>
        </p:sp>
      </p:grpSp>
      <p:grpSp>
        <p:nvGrpSpPr>
          <p:cNvPr name="Group 22" id="22"/>
          <p:cNvGrpSpPr/>
          <p:nvPr/>
        </p:nvGrpSpPr>
        <p:grpSpPr>
          <a:xfrm rot="0">
            <a:off x="11939242" y="3608602"/>
            <a:ext cx="1534641" cy="38100"/>
            <a:chOff x="0" y="0"/>
            <a:chExt cx="2046188" cy="50800"/>
          </a:xfrm>
        </p:grpSpPr>
        <p:sp>
          <p:nvSpPr>
            <p:cNvPr name="Freeform 23" id="23"/>
            <p:cNvSpPr/>
            <p:nvPr/>
          </p:nvSpPr>
          <p:spPr>
            <a:xfrm flipH="false" flipV="false" rot="0">
              <a:off x="25400" y="0"/>
              <a:ext cx="1995424" cy="50800"/>
            </a:xfrm>
            <a:custGeom>
              <a:avLst/>
              <a:gdLst/>
              <a:ahLst/>
              <a:cxnLst/>
              <a:rect r="r" b="b" t="t" l="l"/>
              <a:pathLst>
                <a:path h="50800" w="1995424">
                  <a:moveTo>
                    <a:pt x="0" y="0"/>
                  </a:moveTo>
                  <a:lnTo>
                    <a:pt x="1995424" y="0"/>
                  </a:lnTo>
                  <a:lnTo>
                    <a:pt x="1995424" y="50800"/>
                  </a:lnTo>
                  <a:lnTo>
                    <a:pt x="0" y="50800"/>
                  </a:lnTo>
                  <a:close/>
                </a:path>
              </a:pathLst>
            </a:custGeom>
            <a:solidFill>
              <a:srgbClr val="D58B87"/>
            </a:solidFill>
          </p:spPr>
        </p:sp>
      </p:grpSp>
      <p:grpSp>
        <p:nvGrpSpPr>
          <p:cNvPr name="Group 24" id="24"/>
          <p:cNvGrpSpPr/>
          <p:nvPr/>
        </p:nvGrpSpPr>
        <p:grpSpPr>
          <a:xfrm rot="0">
            <a:off x="2236015" y="4404367"/>
            <a:ext cx="3086100" cy="1591830"/>
            <a:chOff x="0" y="0"/>
            <a:chExt cx="4114800" cy="2122440"/>
          </a:xfrm>
        </p:grpSpPr>
        <p:grpSp>
          <p:nvGrpSpPr>
            <p:cNvPr name="Group 25" id="25"/>
            <p:cNvGrpSpPr/>
            <p:nvPr/>
          </p:nvGrpSpPr>
          <p:grpSpPr>
            <a:xfrm rot="0">
              <a:off x="0" y="0"/>
              <a:ext cx="4114800" cy="1748755"/>
              <a:chOff x="0" y="0"/>
              <a:chExt cx="812800" cy="345433"/>
            </a:xfrm>
          </p:grpSpPr>
          <p:sp>
            <p:nvSpPr>
              <p:cNvPr name="Freeform 26" id="26"/>
              <p:cNvSpPr/>
              <p:nvPr/>
            </p:nvSpPr>
            <p:spPr>
              <a:xfrm flipH="false" flipV="false" rot="0">
                <a:off x="0" y="0"/>
                <a:ext cx="812800" cy="345433"/>
              </a:xfrm>
              <a:custGeom>
                <a:avLst/>
                <a:gdLst/>
                <a:ahLst/>
                <a:cxnLst/>
                <a:rect r="r" b="b" t="t" l="l"/>
                <a:pathLst>
                  <a:path h="345433" w="812800">
                    <a:moveTo>
                      <a:pt x="30104" y="0"/>
                    </a:moveTo>
                    <a:lnTo>
                      <a:pt x="782696" y="0"/>
                    </a:lnTo>
                    <a:cubicBezTo>
                      <a:pt x="790680" y="0"/>
                      <a:pt x="798337" y="3172"/>
                      <a:pt x="803983" y="8817"/>
                    </a:cubicBezTo>
                    <a:cubicBezTo>
                      <a:pt x="809628" y="14463"/>
                      <a:pt x="812800" y="22120"/>
                      <a:pt x="812800" y="30104"/>
                    </a:cubicBezTo>
                    <a:lnTo>
                      <a:pt x="812800" y="315329"/>
                    </a:lnTo>
                    <a:cubicBezTo>
                      <a:pt x="812800" y="331955"/>
                      <a:pt x="799322" y="345433"/>
                      <a:pt x="782696" y="345433"/>
                    </a:cubicBezTo>
                    <a:lnTo>
                      <a:pt x="30104" y="345433"/>
                    </a:lnTo>
                    <a:cubicBezTo>
                      <a:pt x="22120" y="345433"/>
                      <a:pt x="14463" y="342261"/>
                      <a:pt x="8817" y="336616"/>
                    </a:cubicBezTo>
                    <a:cubicBezTo>
                      <a:pt x="3172" y="330970"/>
                      <a:pt x="0" y="323313"/>
                      <a:pt x="0" y="315329"/>
                    </a:cubicBezTo>
                    <a:lnTo>
                      <a:pt x="0" y="30104"/>
                    </a:lnTo>
                    <a:cubicBezTo>
                      <a:pt x="0" y="22120"/>
                      <a:pt x="3172" y="14463"/>
                      <a:pt x="8817" y="8817"/>
                    </a:cubicBezTo>
                    <a:cubicBezTo>
                      <a:pt x="14463" y="3172"/>
                      <a:pt x="22120" y="0"/>
                      <a:pt x="30104" y="0"/>
                    </a:cubicBezTo>
                    <a:close/>
                  </a:path>
                </a:pathLst>
              </a:custGeom>
              <a:solidFill>
                <a:srgbClr val="F0ECE4"/>
              </a:solidFill>
            </p:spPr>
          </p:sp>
          <p:sp>
            <p:nvSpPr>
              <p:cNvPr name="TextBox 27" id="27"/>
              <p:cNvSpPr txBox="true"/>
              <p:nvPr/>
            </p:nvSpPr>
            <p:spPr>
              <a:xfrm>
                <a:off x="0" y="-19050"/>
                <a:ext cx="812800" cy="364483"/>
              </a:xfrm>
              <a:prstGeom prst="rect">
                <a:avLst/>
              </a:prstGeom>
            </p:spPr>
            <p:txBody>
              <a:bodyPr anchor="ctr" rtlCol="false" tIns="50800" lIns="50800" bIns="50800" rIns="50800"/>
              <a:lstStyle/>
              <a:p>
                <a:pPr algn="ctr">
                  <a:lnSpc>
                    <a:spcPts val="2160"/>
                  </a:lnSpc>
                </a:pPr>
              </a:p>
            </p:txBody>
          </p:sp>
        </p:grpSp>
        <p:grpSp>
          <p:nvGrpSpPr>
            <p:cNvPr name="Group 28" id="28"/>
            <p:cNvGrpSpPr/>
            <p:nvPr/>
          </p:nvGrpSpPr>
          <p:grpSpPr>
            <a:xfrm rot="0">
              <a:off x="1531265" y="1587333"/>
              <a:ext cx="1008237" cy="535107"/>
              <a:chOff x="0" y="0"/>
              <a:chExt cx="1340028" cy="711200"/>
            </a:xfrm>
          </p:grpSpPr>
          <p:sp>
            <p:nvSpPr>
              <p:cNvPr name="Freeform 29" id="29"/>
              <p:cNvSpPr/>
              <p:nvPr/>
            </p:nvSpPr>
            <p:spPr>
              <a:xfrm flipH="false" flipV="false" rot="0">
                <a:off x="0" y="0"/>
                <a:ext cx="1340028" cy="711200"/>
              </a:xfrm>
              <a:custGeom>
                <a:avLst/>
                <a:gdLst/>
                <a:ahLst/>
                <a:cxnLst/>
                <a:rect r="r" b="b" t="t" l="l"/>
                <a:pathLst>
                  <a:path h="711200" w="1340028">
                    <a:moveTo>
                      <a:pt x="670014" y="711200"/>
                    </a:moveTo>
                    <a:lnTo>
                      <a:pt x="1340028" y="0"/>
                    </a:lnTo>
                    <a:lnTo>
                      <a:pt x="0" y="0"/>
                    </a:lnTo>
                    <a:lnTo>
                      <a:pt x="670014" y="711200"/>
                    </a:lnTo>
                    <a:close/>
                  </a:path>
                </a:pathLst>
              </a:custGeom>
              <a:solidFill>
                <a:srgbClr val="F0ECE4"/>
              </a:solidFill>
            </p:spPr>
          </p:sp>
          <p:sp>
            <p:nvSpPr>
              <p:cNvPr name="TextBox 30" id="30"/>
              <p:cNvSpPr txBox="true"/>
              <p:nvPr/>
            </p:nvSpPr>
            <p:spPr>
              <a:xfrm>
                <a:off x="209379" y="31750"/>
                <a:ext cx="921269" cy="349250"/>
              </a:xfrm>
              <a:prstGeom prst="rect">
                <a:avLst/>
              </a:prstGeom>
            </p:spPr>
            <p:txBody>
              <a:bodyPr anchor="ctr" rtlCol="false" tIns="50800" lIns="50800" bIns="50800" rIns="50800"/>
              <a:lstStyle/>
              <a:p>
                <a:pPr algn="ctr">
                  <a:lnSpc>
                    <a:spcPts val="2160"/>
                  </a:lnSpc>
                </a:pPr>
              </a:p>
            </p:txBody>
          </p:sp>
        </p:grpSp>
      </p:grpSp>
      <p:grpSp>
        <p:nvGrpSpPr>
          <p:cNvPr name="Group 31" id="31"/>
          <p:cNvGrpSpPr/>
          <p:nvPr/>
        </p:nvGrpSpPr>
        <p:grpSpPr>
          <a:xfrm rot="0">
            <a:off x="5812639" y="4404367"/>
            <a:ext cx="3086100" cy="1591830"/>
            <a:chOff x="0" y="0"/>
            <a:chExt cx="4114800" cy="2122440"/>
          </a:xfrm>
        </p:grpSpPr>
        <p:grpSp>
          <p:nvGrpSpPr>
            <p:cNvPr name="Group 32" id="32"/>
            <p:cNvGrpSpPr/>
            <p:nvPr/>
          </p:nvGrpSpPr>
          <p:grpSpPr>
            <a:xfrm rot="0">
              <a:off x="0" y="0"/>
              <a:ext cx="4114800" cy="1748755"/>
              <a:chOff x="0" y="0"/>
              <a:chExt cx="812800" cy="345433"/>
            </a:xfrm>
          </p:grpSpPr>
          <p:sp>
            <p:nvSpPr>
              <p:cNvPr name="Freeform 33" id="33"/>
              <p:cNvSpPr/>
              <p:nvPr/>
            </p:nvSpPr>
            <p:spPr>
              <a:xfrm flipH="false" flipV="false" rot="0">
                <a:off x="0" y="0"/>
                <a:ext cx="812800" cy="345433"/>
              </a:xfrm>
              <a:custGeom>
                <a:avLst/>
                <a:gdLst/>
                <a:ahLst/>
                <a:cxnLst/>
                <a:rect r="r" b="b" t="t" l="l"/>
                <a:pathLst>
                  <a:path h="345433" w="812800">
                    <a:moveTo>
                      <a:pt x="30104" y="0"/>
                    </a:moveTo>
                    <a:lnTo>
                      <a:pt x="782696" y="0"/>
                    </a:lnTo>
                    <a:cubicBezTo>
                      <a:pt x="790680" y="0"/>
                      <a:pt x="798337" y="3172"/>
                      <a:pt x="803983" y="8817"/>
                    </a:cubicBezTo>
                    <a:cubicBezTo>
                      <a:pt x="809628" y="14463"/>
                      <a:pt x="812800" y="22120"/>
                      <a:pt x="812800" y="30104"/>
                    </a:cubicBezTo>
                    <a:lnTo>
                      <a:pt x="812800" y="315329"/>
                    </a:lnTo>
                    <a:cubicBezTo>
                      <a:pt x="812800" y="331955"/>
                      <a:pt x="799322" y="345433"/>
                      <a:pt x="782696" y="345433"/>
                    </a:cubicBezTo>
                    <a:lnTo>
                      <a:pt x="30104" y="345433"/>
                    </a:lnTo>
                    <a:cubicBezTo>
                      <a:pt x="22120" y="345433"/>
                      <a:pt x="14463" y="342261"/>
                      <a:pt x="8817" y="336616"/>
                    </a:cubicBezTo>
                    <a:cubicBezTo>
                      <a:pt x="3172" y="330970"/>
                      <a:pt x="0" y="323313"/>
                      <a:pt x="0" y="315329"/>
                    </a:cubicBezTo>
                    <a:lnTo>
                      <a:pt x="0" y="30104"/>
                    </a:lnTo>
                    <a:cubicBezTo>
                      <a:pt x="0" y="22120"/>
                      <a:pt x="3172" y="14463"/>
                      <a:pt x="8817" y="8817"/>
                    </a:cubicBezTo>
                    <a:cubicBezTo>
                      <a:pt x="14463" y="3172"/>
                      <a:pt x="22120" y="0"/>
                      <a:pt x="30104" y="0"/>
                    </a:cubicBezTo>
                    <a:close/>
                  </a:path>
                </a:pathLst>
              </a:custGeom>
              <a:solidFill>
                <a:srgbClr val="F0ECE4"/>
              </a:solidFill>
            </p:spPr>
          </p:sp>
          <p:sp>
            <p:nvSpPr>
              <p:cNvPr name="TextBox 34" id="34"/>
              <p:cNvSpPr txBox="true"/>
              <p:nvPr/>
            </p:nvSpPr>
            <p:spPr>
              <a:xfrm>
                <a:off x="0" y="-19050"/>
                <a:ext cx="812800" cy="364483"/>
              </a:xfrm>
              <a:prstGeom prst="rect">
                <a:avLst/>
              </a:prstGeom>
            </p:spPr>
            <p:txBody>
              <a:bodyPr anchor="ctr" rtlCol="false" tIns="50800" lIns="50800" bIns="50800" rIns="50800"/>
              <a:lstStyle/>
              <a:p>
                <a:pPr algn="ctr">
                  <a:lnSpc>
                    <a:spcPts val="2160"/>
                  </a:lnSpc>
                </a:pPr>
              </a:p>
            </p:txBody>
          </p:sp>
        </p:grpSp>
        <p:grpSp>
          <p:nvGrpSpPr>
            <p:cNvPr name="Group 35" id="35"/>
            <p:cNvGrpSpPr/>
            <p:nvPr/>
          </p:nvGrpSpPr>
          <p:grpSpPr>
            <a:xfrm rot="0">
              <a:off x="1531265" y="1587333"/>
              <a:ext cx="1008237" cy="535107"/>
              <a:chOff x="0" y="0"/>
              <a:chExt cx="1340028" cy="711200"/>
            </a:xfrm>
          </p:grpSpPr>
          <p:sp>
            <p:nvSpPr>
              <p:cNvPr name="Freeform 36" id="36"/>
              <p:cNvSpPr/>
              <p:nvPr/>
            </p:nvSpPr>
            <p:spPr>
              <a:xfrm flipH="false" flipV="false" rot="0">
                <a:off x="0" y="0"/>
                <a:ext cx="1340028" cy="711200"/>
              </a:xfrm>
              <a:custGeom>
                <a:avLst/>
                <a:gdLst/>
                <a:ahLst/>
                <a:cxnLst/>
                <a:rect r="r" b="b" t="t" l="l"/>
                <a:pathLst>
                  <a:path h="711200" w="1340028">
                    <a:moveTo>
                      <a:pt x="670014" y="711200"/>
                    </a:moveTo>
                    <a:lnTo>
                      <a:pt x="1340028" y="0"/>
                    </a:lnTo>
                    <a:lnTo>
                      <a:pt x="0" y="0"/>
                    </a:lnTo>
                    <a:lnTo>
                      <a:pt x="670014" y="711200"/>
                    </a:lnTo>
                    <a:close/>
                  </a:path>
                </a:pathLst>
              </a:custGeom>
              <a:solidFill>
                <a:srgbClr val="F0ECE4"/>
              </a:solidFill>
            </p:spPr>
          </p:sp>
          <p:sp>
            <p:nvSpPr>
              <p:cNvPr name="TextBox 37" id="37"/>
              <p:cNvSpPr txBox="true"/>
              <p:nvPr/>
            </p:nvSpPr>
            <p:spPr>
              <a:xfrm>
                <a:off x="209379" y="31750"/>
                <a:ext cx="921269" cy="349250"/>
              </a:xfrm>
              <a:prstGeom prst="rect">
                <a:avLst/>
              </a:prstGeom>
            </p:spPr>
            <p:txBody>
              <a:bodyPr anchor="ctr" rtlCol="false" tIns="50800" lIns="50800" bIns="50800" rIns="50800"/>
              <a:lstStyle/>
              <a:p>
                <a:pPr algn="ctr">
                  <a:lnSpc>
                    <a:spcPts val="2160"/>
                  </a:lnSpc>
                </a:pPr>
              </a:p>
            </p:txBody>
          </p:sp>
        </p:grpSp>
      </p:grpSp>
      <p:grpSp>
        <p:nvGrpSpPr>
          <p:cNvPr name="Group 38" id="38"/>
          <p:cNvGrpSpPr/>
          <p:nvPr/>
        </p:nvGrpSpPr>
        <p:grpSpPr>
          <a:xfrm rot="0">
            <a:off x="9389262" y="4404367"/>
            <a:ext cx="3086100" cy="1591830"/>
            <a:chOff x="0" y="0"/>
            <a:chExt cx="4114800" cy="2122440"/>
          </a:xfrm>
        </p:grpSpPr>
        <p:grpSp>
          <p:nvGrpSpPr>
            <p:cNvPr name="Group 39" id="39"/>
            <p:cNvGrpSpPr/>
            <p:nvPr/>
          </p:nvGrpSpPr>
          <p:grpSpPr>
            <a:xfrm rot="0">
              <a:off x="0" y="0"/>
              <a:ext cx="4114800" cy="1748755"/>
              <a:chOff x="0" y="0"/>
              <a:chExt cx="812800" cy="345433"/>
            </a:xfrm>
          </p:grpSpPr>
          <p:sp>
            <p:nvSpPr>
              <p:cNvPr name="Freeform 40" id="40"/>
              <p:cNvSpPr/>
              <p:nvPr/>
            </p:nvSpPr>
            <p:spPr>
              <a:xfrm flipH="false" flipV="false" rot="0">
                <a:off x="0" y="0"/>
                <a:ext cx="812800" cy="345433"/>
              </a:xfrm>
              <a:custGeom>
                <a:avLst/>
                <a:gdLst/>
                <a:ahLst/>
                <a:cxnLst/>
                <a:rect r="r" b="b" t="t" l="l"/>
                <a:pathLst>
                  <a:path h="345433" w="812800">
                    <a:moveTo>
                      <a:pt x="30104" y="0"/>
                    </a:moveTo>
                    <a:lnTo>
                      <a:pt x="782696" y="0"/>
                    </a:lnTo>
                    <a:cubicBezTo>
                      <a:pt x="790680" y="0"/>
                      <a:pt x="798337" y="3172"/>
                      <a:pt x="803983" y="8817"/>
                    </a:cubicBezTo>
                    <a:cubicBezTo>
                      <a:pt x="809628" y="14463"/>
                      <a:pt x="812800" y="22120"/>
                      <a:pt x="812800" y="30104"/>
                    </a:cubicBezTo>
                    <a:lnTo>
                      <a:pt x="812800" y="315329"/>
                    </a:lnTo>
                    <a:cubicBezTo>
                      <a:pt x="812800" y="331955"/>
                      <a:pt x="799322" y="345433"/>
                      <a:pt x="782696" y="345433"/>
                    </a:cubicBezTo>
                    <a:lnTo>
                      <a:pt x="30104" y="345433"/>
                    </a:lnTo>
                    <a:cubicBezTo>
                      <a:pt x="22120" y="345433"/>
                      <a:pt x="14463" y="342261"/>
                      <a:pt x="8817" y="336616"/>
                    </a:cubicBezTo>
                    <a:cubicBezTo>
                      <a:pt x="3172" y="330970"/>
                      <a:pt x="0" y="323313"/>
                      <a:pt x="0" y="315329"/>
                    </a:cubicBezTo>
                    <a:lnTo>
                      <a:pt x="0" y="30104"/>
                    </a:lnTo>
                    <a:cubicBezTo>
                      <a:pt x="0" y="22120"/>
                      <a:pt x="3172" y="14463"/>
                      <a:pt x="8817" y="8817"/>
                    </a:cubicBezTo>
                    <a:cubicBezTo>
                      <a:pt x="14463" y="3172"/>
                      <a:pt x="22120" y="0"/>
                      <a:pt x="30104" y="0"/>
                    </a:cubicBezTo>
                    <a:close/>
                  </a:path>
                </a:pathLst>
              </a:custGeom>
              <a:solidFill>
                <a:srgbClr val="F0ECE4"/>
              </a:solidFill>
            </p:spPr>
          </p:sp>
          <p:sp>
            <p:nvSpPr>
              <p:cNvPr name="TextBox 41" id="41"/>
              <p:cNvSpPr txBox="true"/>
              <p:nvPr/>
            </p:nvSpPr>
            <p:spPr>
              <a:xfrm>
                <a:off x="0" y="-19050"/>
                <a:ext cx="812800" cy="364483"/>
              </a:xfrm>
              <a:prstGeom prst="rect">
                <a:avLst/>
              </a:prstGeom>
            </p:spPr>
            <p:txBody>
              <a:bodyPr anchor="ctr" rtlCol="false" tIns="50800" lIns="50800" bIns="50800" rIns="50800"/>
              <a:lstStyle/>
              <a:p>
                <a:pPr algn="ctr">
                  <a:lnSpc>
                    <a:spcPts val="2160"/>
                  </a:lnSpc>
                </a:pPr>
              </a:p>
            </p:txBody>
          </p:sp>
        </p:grpSp>
        <p:grpSp>
          <p:nvGrpSpPr>
            <p:cNvPr name="Group 42" id="42"/>
            <p:cNvGrpSpPr/>
            <p:nvPr/>
          </p:nvGrpSpPr>
          <p:grpSpPr>
            <a:xfrm rot="0">
              <a:off x="1531265" y="1587333"/>
              <a:ext cx="1008237" cy="535107"/>
              <a:chOff x="0" y="0"/>
              <a:chExt cx="1340028" cy="711200"/>
            </a:xfrm>
          </p:grpSpPr>
          <p:sp>
            <p:nvSpPr>
              <p:cNvPr name="Freeform 43" id="43"/>
              <p:cNvSpPr/>
              <p:nvPr/>
            </p:nvSpPr>
            <p:spPr>
              <a:xfrm flipH="false" flipV="false" rot="0">
                <a:off x="0" y="0"/>
                <a:ext cx="1340028" cy="711200"/>
              </a:xfrm>
              <a:custGeom>
                <a:avLst/>
                <a:gdLst/>
                <a:ahLst/>
                <a:cxnLst/>
                <a:rect r="r" b="b" t="t" l="l"/>
                <a:pathLst>
                  <a:path h="711200" w="1340028">
                    <a:moveTo>
                      <a:pt x="670014" y="711200"/>
                    </a:moveTo>
                    <a:lnTo>
                      <a:pt x="1340028" y="0"/>
                    </a:lnTo>
                    <a:lnTo>
                      <a:pt x="0" y="0"/>
                    </a:lnTo>
                    <a:lnTo>
                      <a:pt x="670014" y="711200"/>
                    </a:lnTo>
                    <a:close/>
                  </a:path>
                </a:pathLst>
              </a:custGeom>
              <a:solidFill>
                <a:srgbClr val="F0ECE4"/>
              </a:solidFill>
            </p:spPr>
          </p:sp>
          <p:sp>
            <p:nvSpPr>
              <p:cNvPr name="TextBox 44" id="44"/>
              <p:cNvSpPr txBox="true"/>
              <p:nvPr/>
            </p:nvSpPr>
            <p:spPr>
              <a:xfrm>
                <a:off x="209379" y="31750"/>
                <a:ext cx="921269" cy="349250"/>
              </a:xfrm>
              <a:prstGeom prst="rect">
                <a:avLst/>
              </a:prstGeom>
            </p:spPr>
            <p:txBody>
              <a:bodyPr anchor="ctr" rtlCol="false" tIns="50800" lIns="50800" bIns="50800" rIns="50800"/>
              <a:lstStyle/>
              <a:p>
                <a:pPr algn="ctr">
                  <a:lnSpc>
                    <a:spcPts val="2160"/>
                  </a:lnSpc>
                </a:pPr>
              </a:p>
            </p:txBody>
          </p:sp>
        </p:grpSp>
      </p:grpSp>
      <p:grpSp>
        <p:nvGrpSpPr>
          <p:cNvPr name="Group 45" id="45"/>
          <p:cNvGrpSpPr/>
          <p:nvPr/>
        </p:nvGrpSpPr>
        <p:grpSpPr>
          <a:xfrm rot="0">
            <a:off x="12965885" y="4404367"/>
            <a:ext cx="3086100" cy="1591830"/>
            <a:chOff x="0" y="0"/>
            <a:chExt cx="4114800" cy="2122440"/>
          </a:xfrm>
        </p:grpSpPr>
        <p:grpSp>
          <p:nvGrpSpPr>
            <p:cNvPr name="Group 46" id="46"/>
            <p:cNvGrpSpPr/>
            <p:nvPr/>
          </p:nvGrpSpPr>
          <p:grpSpPr>
            <a:xfrm rot="0">
              <a:off x="0" y="0"/>
              <a:ext cx="4114800" cy="1748755"/>
              <a:chOff x="0" y="0"/>
              <a:chExt cx="812800" cy="345433"/>
            </a:xfrm>
          </p:grpSpPr>
          <p:sp>
            <p:nvSpPr>
              <p:cNvPr name="Freeform 47" id="47"/>
              <p:cNvSpPr/>
              <p:nvPr/>
            </p:nvSpPr>
            <p:spPr>
              <a:xfrm flipH="false" flipV="false" rot="0">
                <a:off x="0" y="0"/>
                <a:ext cx="812800" cy="345433"/>
              </a:xfrm>
              <a:custGeom>
                <a:avLst/>
                <a:gdLst/>
                <a:ahLst/>
                <a:cxnLst/>
                <a:rect r="r" b="b" t="t" l="l"/>
                <a:pathLst>
                  <a:path h="345433" w="812800">
                    <a:moveTo>
                      <a:pt x="30104" y="0"/>
                    </a:moveTo>
                    <a:lnTo>
                      <a:pt x="782696" y="0"/>
                    </a:lnTo>
                    <a:cubicBezTo>
                      <a:pt x="790680" y="0"/>
                      <a:pt x="798337" y="3172"/>
                      <a:pt x="803983" y="8817"/>
                    </a:cubicBezTo>
                    <a:cubicBezTo>
                      <a:pt x="809628" y="14463"/>
                      <a:pt x="812800" y="22120"/>
                      <a:pt x="812800" y="30104"/>
                    </a:cubicBezTo>
                    <a:lnTo>
                      <a:pt x="812800" y="315329"/>
                    </a:lnTo>
                    <a:cubicBezTo>
                      <a:pt x="812800" y="331955"/>
                      <a:pt x="799322" y="345433"/>
                      <a:pt x="782696" y="345433"/>
                    </a:cubicBezTo>
                    <a:lnTo>
                      <a:pt x="30104" y="345433"/>
                    </a:lnTo>
                    <a:cubicBezTo>
                      <a:pt x="22120" y="345433"/>
                      <a:pt x="14463" y="342261"/>
                      <a:pt x="8817" y="336616"/>
                    </a:cubicBezTo>
                    <a:cubicBezTo>
                      <a:pt x="3172" y="330970"/>
                      <a:pt x="0" y="323313"/>
                      <a:pt x="0" y="315329"/>
                    </a:cubicBezTo>
                    <a:lnTo>
                      <a:pt x="0" y="30104"/>
                    </a:lnTo>
                    <a:cubicBezTo>
                      <a:pt x="0" y="22120"/>
                      <a:pt x="3172" y="14463"/>
                      <a:pt x="8817" y="8817"/>
                    </a:cubicBezTo>
                    <a:cubicBezTo>
                      <a:pt x="14463" y="3172"/>
                      <a:pt x="22120" y="0"/>
                      <a:pt x="30104" y="0"/>
                    </a:cubicBezTo>
                    <a:close/>
                  </a:path>
                </a:pathLst>
              </a:custGeom>
              <a:solidFill>
                <a:srgbClr val="F0ECE4"/>
              </a:solidFill>
            </p:spPr>
          </p:sp>
          <p:sp>
            <p:nvSpPr>
              <p:cNvPr name="TextBox 48" id="48"/>
              <p:cNvSpPr txBox="true"/>
              <p:nvPr/>
            </p:nvSpPr>
            <p:spPr>
              <a:xfrm>
                <a:off x="0" y="-19050"/>
                <a:ext cx="812800" cy="364483"/>
              </a:xfrm>
              <a:prstGeom prst="rect">
                <a:avLst/>
              </a:prstGeom>
            </p:spPr>
            <p:txBody>
              <a:bodyPr anchor="ctr" rtlCol="false" tIns="50800" lIns="50800" bIns="50800" rIns="50800"/>
              <a:lstStyle/>
              <a:p>
                <a:pPr algn="ctr">
                  <a:lnSpc>
                    <a:spcPts val="2160"/>
                  </a:lnSpc>
                </a:pPr>
              </a:p>
            </p:txBody>
          </p:sp>
        </p:grpSp>
        <p:grpSp>
          <p:nvGrpSpPr>
            <p:cNvPr name="Group 49" id="49"/>
            <p:cNvGrpSpPr/>
            <p:nvPr/>
          </p:nvGrpSpPr>
          <p:grpSpPr>
            <a:xfrm rot="0">
              <a:off x="1531265" y="1587333"/>
              <a:ext cx="1008237" cy="535107"/>
              <a:chOff x="0" y="0"/>
              <a:chExt cx="1340028" cy="711200"/>
            </a:xfrm>
          </p:grpSpPr>
          <p:sp>
            <p:nvSpPr>
              <p:cNvPr name="Freeform 50" id="50"/>
              <p:cNvSpPr/>
              <p:nvPr/>
            </p:nvSpPr>
            <p:spPr>
              <a:xfrm flipH="false" flipV="false" rot="0">
                <a:off x="0" y="0"/>
                <a:ext cx="1340028" cy="711200"/>
              </a:xfrm>
              <a:custGeom>
                <a:avLst/>
                <a:gdLst/>
                <a:ahLst/>
                <a:cxnLst/>
                <a:rect r="r" b="b" t="t" l="l"/>
                <a:pathLst>
                  <a:path h="711200" w="1340028">
                    <a:moveTo>
                      <a:pt x="670014" y="711200"/>
                    </a:moveTo>
                    <a:lnTo>
                      <a:pt x="1340028" y="0"/>
                    </a:lnTo>
                    <a:lnTo>
                      <a:pt x="0" y="0"/>
                    </a:lnTo>
                    <a:lnTo>
                      <a:pt x="670014" y="711200"/>
                    </a:lnTo>
                    <a:close/>
                  </a:path>
                </a:pathLst>
              </a:custGeom>
              <a:solidFill>
                <a:srgbClr val="F0ECE4"/>
              </a:solidFill>
            </p:spPr>
          </p:sp>
          <p:sp>
            <p:nvSpPr>
              <p:cNvPr name="TextBox 51" id="51"/>
              <p:cNvSpPr txBox="true"/>
              <p:nvPr/>
            </p:nvSpPr>
            <p:spPr>
              <a:xfrm>
                <a:off x="209379" y="31750"/>
                <a:ext cx="921269" cy="349250"/>
              </a:xfrm>
              <a:prstGeom prst="rect">
                <a:avLst/>
              </a:prstGeom>
            </p:spPr>
            <p:txBody>
              <a:bodyPr anchor="ctr" rtlCol="false" tIns="50800" lIns="50800" bIns="50800" rIns="50800"/>
              <a:lstStyle/>
              <a:p>
                <a:pPr algn="ctr">
                  <a:lnSpc>
                    <a:spcPts val="2160"/>
                  </a:lnSpc>
                </a:pPr>
              </a:p>
            </p:txBody>
          </p:sp>
        </p:grpSp>
      </p:grpSp>
      <p:grpSp>
        <p:nvGrpSpPr>
          <p:cNvPr name="Group 52" id="52"/>
          <p:cNvGrpSpPr/>
          <p:nvPr/>
        </p:nvGrpSpPr>
        <p:grpSpPr>
          <a:xfrm rot="0">
            <a:off x="2236015" y="6243188"/>
            <a:ext cx="3086100" cy="2076046"/>
            <a:chOff x="0" y="0"/>
            <a:chExt cx="812800" cy="546777"/>
          </a:xfrm>
        </p:grpSpPr>
        <p:sp>
          <p:nvSpPr>
            <p:cNvPr name="Freeform 53" id="53"/>
            <p:cNvSpPr/>
            <p:nvPr/>
          </p:nvSpPr>
          <p:spPr>
            <a:xfrm flipH="false" flipV="false" rot="0">
              <a:off x="0" y="0"/>
              <a:ext cx="812800" cy="546777"/>
            </a:xfrm>
            <a:custGeom>
              <a:avLst/>
              <a:gdLst/>
              <a:ahLst/>
              <a:cxnLst/>
              <a:rect r="r" b="b" t="t" l="l"/>
              <a:pathLst>
                <a:path h="546777" w="812800">
                  <a:moveTo>
                    <a:pt x="40138" y="0"/>
                  </a:moveTo>
                  <a:lnTo>
                    <a:pt x="772662" y="0"/>
                  </a:lnTo>
                  <a:cubicBezTo>
                    <a:pt x="794829" y="0"/>
                    <a:pt x="812800" y="17971"/>
                    <a:pt x="812800" y="40138"/>
                  </a:cubicBezTo>
                  <a:lnTo>
                    <a:pt x="812800" y="506639"/>
                  </a:lnTo>
                  <a:cubicBezTo>
                    <a:pt x="812800" y="528807"/>
                    <a:pt x="794829" y="546777"/>
                    <a:pt x="772662" y="546777"/>
                  </a:cubicBezTo>
                  <a:lnTo>
                    <a:pt x="40138" y="546777"/>
                  </a:lnTo>
                  <a:cubicBezTo>
                    <a:pt x="17971" y="546777"/>
                    <a:pt x="0" y="528807"/>
                    <a:pt x="0" y="506639"/>
                  </a:cubicBezTo>
                  <a:lnTo>
                    <a:pt x="0" y="40138"/>
                  </a:lnTo>
                  <a:cubicBezTo>
                    <a:pt x="0" y="17971"/>
                    <a:pt x="17971" y="0"/>
                    <a:pt x="40138" y="0"/>
                  </a:cubicBezTo>
                  <a:close/>
                </a:path>
              </a:pathLst>
            </a:custGeom>
            <a:solidFill>
              <a:srgbClr val="F0ECE4"/>
            </a:solidFill>
          </p:spPr>
        </p:sp>
        <p:sp>
          <p:nvSpPr>
            <p:cNvPr name="TextBox 54" id="54"/>
            <p:cNvSpPr txBox="true"/>
            <p:nvPr/>
          </p:nvSpPr>
          <p:spPr>
            <a:xfrm>
              <a:off x="0" y="-19050"/>
              <a:ext cx="812800" cy="565827"/>
            </a:xfrm>
            <a:prstGeom prst="rect">
              <a:avLst/>
            </a:prstGeom>
          </p:spPr>
          <p:txBody>
            <a:bodyPr anchor="ctr" rtlCol="false" tIns="50800" lIns="50800" bIns="50800" rIns="50800"/>
            <a:lstStyle/>
            <a:p>
              <a:pPr algn="ctr">
                <a:lnSpc>
                  <a:spcPts val="2160"/>
                </a:lnSpc>
              </a:pPr>
            </a:p>
          </p:txBody>
        </p:sp>
      </p:grpSp>
      <p:grpSp>
        <p:nvGrpSpPr>
          <p:cNvPr name="Group 55" id="55"/>
          <p:cNvGrpSpPr/>
          <p:nvPr/>
        </p:nvGrpSpPr>
        <p:grpSpPr>
          <a:xfrm rot="0">
            <a:off x="5808978" y="6243188"/>
            <a:ext cx="3089761" cy="2076046"/>
            <a:chOff x="0" y="0"/>
            <a:chExt cx="813764" cy="546777"/>
          </a:xfrm>
        </p:grpSpPr>
        <p:sp>
          <p:nvSpPr>
            <p:cNvPr name="Freeform 56" id="56"/>
            <p:cNvSpPr/>
            <p:nvPr/>
          </p:nvSpPr>
          <p:spPr>
            <a:xfrm flipH="false" flipV="false" rot="0">
              <a:off x="0" y="0"/>
              <a:ext cx="813764" cy="546777"/>
            </a:xfrm>
            <a:custGeom>
              <a:avLst/>
              <a:gdLst/>
              <a:ahLst/>
              <a:cxnLst/>
              <a:rect r="r" b="b" t="t" l="l"/>
              <a:pathLst>
                <a:path h="546777" w="813764">
                  <a:moveTo>
                    <a:pt x="40091" y="0"/>
                  </a:moveTo>
                  <a:lnTo>
                    <a:pt x="773673" y="0"/>
                  </a:lnTo>
                  <a:cubicBezTo>
                    <a:pt x="784306" y="0"/>
                    <a:pt x="794503" y="4224"/>
                    <a:pt x="802022" y="11742"/>
                  </a:cubicBezTo>
                  <a:cubicBezTo>
                    <a:pt x="809540" y="19261"/>
                    <a:pt x="813764" y="29458"/>
                    <a:pt x="813764" y="40091"/>
                  </a:cubicBezTo>
                  <a:lnTo>
                    <a:pt x="813764" y="506687"/>
                  </a:lnTo>
                  <a:cubicBezTo>
                    <a:pt x="813764" y="528828"/>
                    <a:pt x="795815" y="546777"/>
                    <a:pt x="773673" y="546777"/>
                  </a:cubicBezTo>
                  <a:lnTo>
                    <a:pt x="40091" y="546777"/>
                  </a:lnTo>
                  <a:cubicBezTo>
                    <a:pt x="29458" y="546777"/>
                    <a:pt x="19261" y="542554"/>
                    <a:pt x="11742" y="535035"/>
                  </a:cubicBezTo>
                  <a:cubicBezTo>
                    <a:pt x="4224" y="527517"/>
                    <a:pt x="0" y="517319"/>
                    <a:pt x="0" y="506687"/>
                  </a:cubicBezTo>
                  <a:lnTo>
                    <a:pt x="0" y="40091"/>
                  </a:lnTo>
                  <a:cubicBezTo>
                    <a:pt x="0" y="29458"/>
                    <a:pt x="4224" y="19261"/>
                    <a:pt x="11742" y="11742"/>
                  </a:cubicBezTo>
                  <a:cubicBezTo>
                    <a:pt x="19261" y="4224"/>
                    <a:pt x="29458" y="0"/>
                    <a:pt x="40091" y="0"/>
                  </a:cubicBezTo>
                  <a:close/>
                </a:path>
              </a:pathLst>
            </a:custGeom>
            <a:solidFill>
              <a:srgbClr val="F0ECE4"/>
            </a:solidFill>
          </p:spPr>
        </p:sp>
        <p:sp>
          <p:nvSpPr>
            <p:cNvPr name="TextBox 57" id="57"/>
            <p:cNvSpPr txBox="true"/>
            <p:nvPr/>
          </p:nvSpPr>
          <p:spPr>
            <a:xfrm>
              <a:off x="0" y="-19050"/>
              <a:ext cx="813764" cy="565827"/>
            </a:xfrm>
            <a:prstGeom prst="rect">
              <a:avLst/>
            </a:prstGeom>
          </p:spPr>
          <p:txBody>
            <a:bodyPr anchor="ctr" rtlCol="false" tIns="50800" lIns="50800" bIns="50800" rIns="50800"/>
            <a:lstStyle/>
            <a:p>
              <a:pPr algn="ctr">
                <a:lnSpc>
                  <a:spcPts val="2160"/>
                </a:lnSpc>
              </a:pPr>
            </a:p>
          </p:txBody>
        </p:sp>
      </p:grpSp>
      <p:grpSp>
        <p:nvGrpSpPr>
          <p:cNvPr name="Group 58" id="58"/>
          <p:cNvGrpSpPr/>
          <p:nvPr/>
        </p:nvGrpSpPr>
        <p:grpSpPr>
          <a:xfrm rot="0">
            <a:off x="9381940" y="6243188"/>
            <a:ext cx="3093422" cy="2076046"/>
            <a:chOff x="0" y="0"/>
            <a:chExt cx="814728" cy="546777"/>
          </a:xfrm>
        </p:grpSpPr>
        <p:sp>
          <p:nvSpPr>
            <p:cNvPr name="Freeform 59" id="59"/>
            <p:cNvSpPr/>
            <p:nvPr/>
          </p:nvSpPr>
          <p:spPr>
            <a:xfrm flipH="false" flipV="false" rot="0">
              <a:off x="0" y="0"/>
              <a:ext cx="814728" cy="546777"/>
            </a:xfrm>
            <a:custGeom>
              <a:avLst/>
              <a:gdLst/>
              <a:ahLst/>
              <a:cxnLst/>
              <a:rect r="r" b="b" t="t" l="l"/>
              <a:pathLst>
                <a:path h="546777" w="814728">
                  <a:moveTo>
                    <a:pt x="40043" y="0"/>
                  </a:moveTo>
                  <a:lnTo>
                    <a:pt x="774685" y="0"/>
                  </a:lnTo>
                  <a:cubicBezTo>
                    <a:pt x="785305" y="0"/>
                    <a:pt x="795490" y="4219"/>
                    <a:pt x="803000" y="11728"/>
                  </a:cubicBezTo>
                  <a:cubicBezTo>
                    <a:pt x="810510" y="19238"/>
                    <a:pt x="814728" y="29423"/>
                    <a:pt x="814728" y="40043"/>
                  </a:cubicBezTo>
                  <a:lnTo>
                    <a:pt x="814728" y="506734"/>
                  </a:lnTo>
                  <a:cubicBezTo>
                    <a:pt x="814728" y="517354"/>
                    <a:pt x="810510" y="527539"/>
                    <a:pt x="803000" y="535049"/>
                  </a:cubicBezTo>
                  <a:cubicBezTo>
                    <a:pt x="795490" y="542559"/>
                    <a:pt x="785305" y="546777"/>
                    <a:pt x="774685" y="546777"/>
                  </a:cubicBezTo>
                  <a:lnTo>
                    <a:pt x="40043" y="546777"/>
                  </a:lnTo>
                  <a:cubicBezTo>
                    <a:pt x="29423" y="546777"/>
                    <a:pt x="19238" y="542559"/>
                    <a:pt x="11728" y="535049"/>
                  </a:cubicBezTo>
                  <a:cubicBezTo>
                    <a:pt x="4219" y="527539"/>
                    <a:pt x="0" y="517354"/>
                    <a:pt x="0" y="506734"/>
                  </a:cubicBezTo>
                  <a:lnTo>
                    <a:pt x="0" y="40043"/>
                  </a:lnTo>
                  <a:cubicBezTo>
                    <a:pt x="0" y="29423"/>
                    <a:pt x="4219" y="19238"/>
                    <a:pt x="11728" y="11728"/>
                  </a:cubicBezTo>
                  <a:cubicBezTo>
                    <a:pt x="19238" y="4219"/>
                    <a:pt x="29423" y="0"/>
                    <a:pt x="40043" y="0"/>
                  </a:cubicBezTo>
                  <a:close/>
                </a:path>
              </a:pathLst>
            </a:custGeom>
            <a:solidFill>
              <a:srgbClr val="F0ECE4"/>
            </a:solidFill>
          </p:spPr>
        </p:sp>
        <p:sp>
          <p:nvSpPr>
            <p:cNvPr name="TextBox 60" id="60"/>
            <p:cNvSpPr txBox="true"/>
            <p:nvPr/>
          </p:nvSpPr>
          <p:spPr>
            <a:xfrm>
              <a:off x="0" y="-19050"/>
              <a:ext cx="814728" cy="565827"/>
            </a:xfrm>
            <a:prstGeom prst="rect">
              <a:avLst/>
            </a:prstGeom>
          </p:spPr>
          <p:txBody>
            <a:bodyPr anchor="ctr" rtlCol="false" tIns="50800" lIns="50800" bIns="50800" rIns="50800"/>
            <a:lstStyle/>
            <a:p>
              <a:pPr algn="ctr">
                <a:lnSpc>
                  <a:spcPts val="2160"/>
                </a:lnSpc>
              </a:pPr>
            </a:p>
          </p:txBody>
        </p:sp>
      </p:grpSp>
      <p:grpSp>
        <p:nvGrpSpPr>
          <p:cNvPr name="Group 61" id="61"/>
          <p:cNvGrpSpPr/>
          <p:nvPr/>
        </p:nvGrpSpPr>
        <p:grpSpPr>
          <a:xfrm rot="0">
            <a:off x="12954903" y="6243188"/>
            <a:ext cx="3097082" cy="2076046"/>
            <a:chOff x="0" y="0"/>
            <a:chExt cx="815692" cy="546777"/>
          </a:xfrm>
        </p:grpSpPr>
        <p:sp>
          <p:nvSpPr>
            <p:cNvPr name="Freeform 62" id="62"/>
            <p:cNvSpPr/>
            <p:nvPr/>
          </p:nvSpPr>
          <p:spPr>
            <a:xfrm flipH="false" flipV="false" rot="0">
              <a:off x="0" y="0"/>
              <a:ext cx="815692" cy="546777"/>
            </a:xfrm>
            <a:custGeom>
              <a:avLst/>
              <a:gdLst/>
              <a:ahLst/>
              <a:cxnLst/>
              <a:rect r="r" b="b" t="t" l="l"/>
              <a:pathLst>
                <a:path h="546777" w="815692">
                  <a:moveTo>
                    <a:pt x="39996" y="0"/>
                  </a:moveTo>
                  <a:lnTo>
                    <a:pt x="775696" y="0"/>
                  </a:lnTo>
                  <a:cubicBezTo>
                    <a:pt x="786304" y="0"/>
                    <a:pt x="796477" y="4214"/>
                    <a:pt x="803978" y="11715"/>
                  </a:cubicBezTo>
                  <a:cubicBezTo>
                    <a:pt x="811479" y="19215"/>
                    <a:pt x="815692" y="29388"/>
                    <a:pt x="815692" y="39996"/>
                  </a:cubicBezTo>
                  <a:lnTo>
                    <a:pt x="815692" y="506781"/>
                  </a:lnTo>
                  <a:cubicBezTo>
                    <a:pt x="815692" y="528871"/>
                    <a:pt x="797786" y="546777"/>
                    <a:pt x="775696" y="546777"/>
                  </a:cubicBezTo>
                  <a:lnTo>
                    <a:pt x="39996" y="546777"/>
                  </a:lnTo>
                  <a:cubicBezTo>
                    <a:pt x="29388" y="546777"/>
                    <a:pt x="19215" y="542564"/>
                    <a:pt x="11715" y="535063"/>
                  </a:cubicBezTo>
                  <a:cubicBezTo>
                    <a:pt x="4214" y="527562"/>
                    <a:pt x="0" y="517389"/>
                    <a:pt x="0" y="506781"/>
                  </a:cubicBezTo>
                  <a:lnTo>
                    <a:pt x="0" y="39996"/>
                  </a:lnTo>
                  <a:cubicBezTo>
                    <a:pt x="0" y="17907"/>
                    <a:pt x="17907" y="0"/>
                    <a:pt x="39996" y="0"/>
                  </a:cubicBezTo>
                  <a:close/>
                </a:path>
              </a:pathLst>
            </a:custGeom>
            <a:solidFill>
              <a:srgbClr val="F0ECE4"/>
            </a:solidFill>
          </p:spPr>
        </p:sp>
        <p:sp>
          <p:nvSpPr>
            <p:cNvPr name="TextBox 63" id="63"/>
            <p:cNvSpPr txBox="true"/>
            <p:nvPr/>
          </p:nvSpPr>
          <p:spPr>
            <a:xfrm>
              <a:off x="0" y="-19050"/>
              <a:ext cx="815692" cy="565827"/>
            </a:xfrm>
            <a:prstGeom prst="rect">
              <a:avLst/>
            </a:prstGeom>
          </p:spPr>
          <p:txBody>
            <a:bodyPr anchor="ctr" rtlCol="false" tIns="50800" lIns="50800" bIns="50800" rIns="50800"/>
            <a:lstStyle/>
            <a:p>
              <a:pPr algn="ctr">
                <a:lnSpc>
                  <a:spcPts val="2160"/>
                </a:lnSpc>
              </a:pPr>
            </a:p>
          </p:txBody>
        </p:sp>
      </p:grpSp>
      <p:sp>
        <p:nvSpPr>
          <p:cNvPr name="TextBox 64" id="64"/>
          <p:cNvSpPr txBox="true"/>
          <p:nvPr/>
        </p:nvSpPr>
        <p:spPr>
          <a:xfrm rot="0">
            <a:off x="2497523" y="4766057"/>
            <a:ext cx="2530060" cy="597713"/>
          </a:xfrm>
          <a:prstGeom prst="rect">
            <a:avLst/>
          </a:prstGeom>
        </p:spPr>
        <p:txBody>
          <a:bodyPr anchor="t" rtlCol="false" tIns="0" lIns="0" bIns="0" rIns="0">
            <a:spAutoFit/>
          </a:bodyPr>
          <a:lstStyle/>
          <a:p>
            <a:pPr algn="ctr">
              <a:lnSpc>
                <a:spcPts val="2387"/>
              </a:lnSpc>
            </a:pPr>
            <a:r>
              <a:rPr lang="en-US" sz="2100" spc="50">
                <a:solidFill>
                  <a:srgbClr val="4D1E1B"/>
                </a:solidFill>
                <a:latin typeface="Work Sans Medium"/>
              </a:rPr>
              <a:t>Innsikt</a:t>
            </a:r>
            <a:r>
              <a:rPr lang="en-US" sz="2100" spc="50">
                <a:solidFill>
                  <a:srgbClr val="4D1E1B"/>
                </a:solidFill>
                <a:latin typeface="Work Sans Medium"/>
              </a:rPr>
              <a:t> </a:t>
            </a:r>
          </a:p>
          <a:p>
            <a:pPr algn="ctr">
              <a:lnSpc>
                <a:spcPts val="2389"/>
              </a:lnSpc>
            </a:pPr>
            <a:r>
              <a:rPr lang="en-US" sz="2100" spc="51">
                <a:solidFill>
                  <a:srgbClr val="4D1E1B"/>
                </a:solidFill>
                <a:latin typeface="Work Sans Medium"/>
              </a:rPr>
              <a:t>og rett bestilling</a:t>
            </a:r>
          </a:p>
        </p:txBody>
      </p:sp>
      <p:sp>
        <p:nvSpPr>
          <p:cNvPr name="TextBox 65" id="65"/>
          <p:cNvSpPr txBox="true"/>
          <p:nvPr/>
        </p:nvSpPr>
        <p:spPr>
          <a:xfrm rot="0">
            <a:off x="6074447" y="4989875"/>
            <a:ext cx="2530060" cy="302323"/>
          </a:xfrm>
          <a:prstGeom prst="rect">
            <a:avLst/>
          </a:prstGeom>
        </p:spPr>
        <p:txBody>
          <a:bodyPr anchor="t" rtlCol="false" tIns="0" lIns="0" bIns="0" rIns="0">
            <a:spAutoFit/>
          </a:bodyPr>
          <a:lstStyle/>
          <a:p>
            <a:pPr algn="ctr">
              <a:lnSpc>
                <a:spcPts val="2389"/>
              </a:lnSpc>
            </a:pPr>
            <a:r>
              <a:rPr lang="en-US" sz="2100" spc="51">
                <a:solidFill>
                  <a:srgbClr val="4D1E1B"/>
                </a:solidFill>
                <a:latin typeface="Work Sans Medium"/>
              </a:rPr>
              <a:t>Finne og motivere</a:t>
            </a:r>
          </a:p>
        </p:txBody>
      </p:sp>
      <p:sp>
        <p:nvSpPr>
          <p:cNvPr name="TextBox 66" id="66"/>
          <p:cNvSpPr txBox="true"/>
          <p:nvPr/>
        </p:nvSpPr>
        <p:spPr>
          <a:xfrm rot="0">
            <a:off x="9650770" y="4785537"/>
            <a:ext cx="2530060" cy="597599"/>
          </a:xfrm>
          <a:prstGeom prst="rect">
            <a:avLst/>
          </a:prstGeom>
        </p:spPr>
        <p:txBody>
          <a:bodyPr anchor="t" rtlCol="false" tIns="0" lIns="0" bIns="0" rIns="0">
            <a:spAutoFit/>
          </a:bodyPr>
          <a:lstStyle/>
          <a:p>
            <a:pPr algn="ctr">
              <a:lnSpc>
                <a:spcPts val="2389"/>
              </a:lnSpc>
            </a:pPr>
            <a:r>
              <a:rPr lang="en-US" sz="2100" spc="51">
                <a:solidFill>
                  <a:srgbClr val="4D1E1B"/>
                </a:solidFill>
                <a:latin typeface="Work Sans Medium"/>
              </a:rPr>
              <a:t>Vurdere og anbefale </a:t>
            </a:r>
          </a:p>
        </p:txBody>
      </p:sp>
      <p:sp>
        <p:nvSpPr>
          <p:cNvPr name="TextBox 67" id="67"/>
          <p:cNvSpPr txBox="true"/>
          <p:nvPr/>
        </p:nvSpPr>
        <p:spPr>
          <a:xfrm rot="0">
            <a:off x="13227391" y="4933175"/>
            <a:ext cx="2530060" cy="302323"/>
          </a:xfrm>
          <a:prstGeom prst="rect">
            <a:avLst/>
          </a:prstGeom>
        </p:spPr>
        <p:txBody>
          <a:bodyPr anchor="t" rtlCol="false" tIns="0" lIns="0" bIns="0" rIns="0">
            <a:spAutoFit/>
          </a:bodyPr>
          <a:lstStyle/>
          <a:p>
            <a:pPr algn="ctr">
              <a:lnSpc>
                <a:spcPts val="2389"/>
              </a:lnSpc>
            </a:pPr>
            <a:r>
              <a:rPr lang="en-US" sz="2100" spc="51">
                <a:solidFill>
                  <a:srgbClr val="4D1E1B"/>
                </a:solidFill>
                <a:latin typeface="Work Sans Medium"/>
              </a:rPr>
              <a:t>Følge opp</a:t>
            </a:r>
          </a:p>
        </p:txBody>
      </p:sp>
      <p:sp>
        <p:nvSpPr>
          <p:cNvPr name="TextBox 68" id="68"/>
          <p:cNvSpPr txBox="true"/>
          <p:nvPr/>
        </p:nvSpPr>
        <p:spPr>
          <a:xfrm rot="0">
            <a:off x="3492430" y="3603954"/>
            <a:ext cx="573270" cy="192215"/>
          </a:xfrm>
          <a:prstGeom prst="rect">
            <a:avLst/>
          </a:prstGeom>
        </p:spPr>
        <p:txBody>
          <a:bodyPr anchor="t" rtlCol="false" tIns="0" lIns="0" bIns="0" rIns="0">
            <a:spAutoFit/>
          </a:bodyPr>
          <a:lstStyle/>
          <a:p>
            <a:pPr algn="ctr">
              <a:lnSpc>
                <a:spcPts val="1156"/>
              </a:lnSpc>
            </a:pPr>
            <a:r>
              <a:rPr lang="en-US" sz="2100">
                <a:solidFill>
                  <a:srgbClr val="A14E48"/>
                </a:solidFill>
                <a:latin typeface="Arimo Bold"/>
              </a:rPr>
              <a:t>1</a:t>
            </a:r>
          </a:p>
        </p:txBody>
      </p:sp>
      <p:sp>
        <p:nvSpPr>
          <p:cNvPr name="TextBox 69" id="69"/>
          <p:cNvSpPr txBox="true"/>
          <p:nvPr/>
        </p:nvSpPr>
        <p:spPr>
          <a:xfrm rot="0">
            <a:off x="7069054" y="3603954"/>
            <a:ext cx="573270" cy="192215"/>
          </a:xfrm>
          <a:prstGeom prst="rect">
            <a:avLst/>
          </a:prstGeom>
        </p:spPr>
        <p:txBody>
          <a:bodyPr anchor="t" rtlCol="false" tIns="0" lIns="0" bIns="0" rIns="0">
            <a:spAutoFit/>
          </a:bodyPr>
          <a:lstStyle/>
          <a:p>
            <a:pPr algn="ctr">
              <a:lnSpc>
                <a:spcPts val="1156"/>
              </a:lnSpc>
            </a:pPr>
            <a:r>
              <a:rPr lang="en-US" sz="2100">
                <a:solidFill>
                  <a:srgbClr val="A14E48"/>
                </a:solidFill>
                <a:latin typeface="Arimo Bold"/>
              </a:rPr>
              <a:t>2</a:t>
            </a:r>
          </a:p>
        </p:txBody>
      </p:sp>
      <p:sp>
        <p:nvSpPr>
          <p:cNvPr name="TextBox 70" id="70"/>
          <p:cNvSpPr txBox="true"/>
          <p:nvPr/>
        </p:nvSpPr>
        <p:spPr>
          <a:xfrm rot="0">
            <a:off x="10645676" y="3603954"/>
            <a:ext cx="573270" cy="192215"/>
          </a:xfrm>
          <a:prstGeom prst="rect">
            <a:avLst/>
          </a:prstGeom>
        </p:spPr>
        <p:txBody>
          <a:bodyPr anchor="t" rtlCol="false" tIns="0" lIns="0" bIns="0" rIns="0">
            <a:spAutoFit/>
          </a:bodyPr>
          <a:lstStyle/>
          <a:p>
            <a:pPr algn="ctr">
              <a:lnSpc>
                <a:spcPts val="1156"/>
              </a:lnSpc>
            </a:pPr>
            <a:r>
              <a:rPr lang="en-US" sz="2100">
                <a:solidFill>
                  <a:srgbClr val="A14E48"/>
                </a:solidFill>
                <a:latin typeface="Arimo Bold"/>
              </a:rPr>
              <a:t>3</a:t>
            </a:r>
          </a:p>
        </p:txBody>
      </p:sp>
      <p:sp>
        <p:nvSpPr>
          <p:cNvPr name="TextBox 71" id="71"/>
          <p:cNvSpPr txBox="true"/>
          <p:nvPr/>
        </p:nvSpPr>
        <p:spPr>
          <a:xfrm rot="0">
            <a:off x="14222300" y="3603954"/>
            <a:ext cx="573270" cy="192215"/>
          </a:xfrm>
          <a:prstGeom prst="rect">
            <a:avLst/>
          </a:prstGeom>
        </p:spPr>
        <p:txBody>
          <a:bodyPr anchor="t" rtlCol="false" tIns="0" lIns="0" bIns="0" rIns="0">
            <a:spAutoFit/>
          </a:bodyPr>
          <a:lstStyle/>
          <a:p>
            <a:pPr algn="ctr">
              <a:lnSpc>
                <a:spcPts val="1156"/>
              </a:lnSpc>
            </a:pPr>
            <a:r>
              <a:rPr lang="en-US" sz="2100">
                <a:solidFill>
                  <a:srgbClr val="A14E48"/>
                </a:solidFill>
                <a:latin typeface="Arimo Bold"/>
              </a:rPr>
              <a:t>4</a:t>
            </a:r>
          </a:p>
        </p:txBody>
      </p:sp>
      <p:sp>
        <p:nvSpPr>
          <p:cNvPr name="TextBox 72" id="72"/>
          <p:cNvSpPr txBox="true"/>
          <p:nvPr/>
        </p:nvSpPr>
        <p:spPr>
          <a:xfrm rot="0">
            <a:off x="553250" y="1291060"/>
            <a:ext cx="16831734" cy="819150"/>
          </a:xfrm>
          <a:prstGeom prst="rect">
            <a:avLst/>
          </a:prstGeom>
        </p:spPr>
        <p:txBody>
          <a:bodyPr anchor="t" rtlCol="false" tIns="0" lIns="0" bIns="0" rIns="0">
            <a:spAutoFit/>
          </a:bodyPr>
          <a:lstStyle/>
          <a:p>
            <a:pPr algn="ctr">
              <a:lnSpc>
                <a:spcPts val="6480"/>
              </a:lnSpc>
            </a:pPr>
            <a:r>
              <a:rPr lang="en-US" sz="5400" spc="225">
                <a:solidFill>
                  <a:srgbClr val="E9DECB"/>
                </a:solidFill>
                <a:latin typeface="Gilda Display Bold"/>
              </a:rPr>
              <a:t>Veien til nye styremedlemmer</a:t>
            </a:r>
          </a:p>
        </p:txBody>
      </p:sp>
      <p:sp>
        <p:nvSpPr>
          <p:cNvPr name="Freeform 73" id="73"/>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6"/>
            <a:stretch>
              <a:fillRect l="0" t="0" r="0" b="0"/>
            </a:stretch>
          </a:blipFill>
        </p:spPr>
      </p:sp>
      <p:sp>
        <p:nvSpPr>
          <p:cNvPr name="TextBox 74" id="74"/>
          <p:cNvSpPr txBox="true"/>
          <p:nvPr/>
        </p:nvSpPr>
        <p:spPr>
          <a:xfrm rot="0">
            <a:off x="5853055" y="6882022"/>
            <a:ext cx="2972844" cy="802005"/>
          </a:xfrm>
          <a:prstGeom prst="rect">
            <a:avLst/>
          </a:prstGeom>
        </p:spPr>
        <p:txBody>
          <a:bodyPr anchor="t" rtlCol="false" tIns="0" lIns="0" bIns="0" rIns="0">
            <a:spAutoFit/>
          </a:bodyPr>
          <a:lstStyle/>
          <a:p>
            <a:pPr algn="ctr">
              <a:lnSpc>
                <a:spcPts val="3299"/>
              </a:lnSpc>
            </a:pPr>
            <a:r>
              <a:rPr lang="en-US" sz="2199" spc="-25">
                <a:solidFill>
                  <a:srgbClr val="3A0A06"/>
                </a:solidFill>
                <a:latin typeface="Work Sans"/>
              </a:rPr>
              <a:t>...de beste kandidatene</a:t>
            </a:r>
          </a:p>
        </p:txBody>
      </p:sp>
      <p:sp>
        <p:nvSpPr>
          <p:cNvPr name="TextBox 75" id="75"/>
          <p:cNvSpPr txBox="true"/>
          <p:nvPr/>
        </p:nvSpPr>
        <p:spPr>
          <a:xfrm rot="0">
            <a:off x="2287030" y="6596272"/>
            <a:ext cx="2984072" cy="1211580"/>
          </a:xfrm>
          <a:prstGeom prst="rect">
            <a:avLst/>
          </a:prstGeom>
        </p:spPr>
        <p:txBody>
          <a:bodyPr anchor="t" rtlCol="false" tIns="0" lIns="0" bIns="0" rIns="0">
            <a:spAutoFit/>
          </a:bodyPr>
          <a:lstStyle/>
          <a:p>
            <a:pPr algn="ctr">
              <a:lnSpc>
                <a:spcPts val="3299"/>
              </a:lnSpc>
            </a:pPr>
            <a:r>
              <a:rPr lang="en-US" sz="2199" spc="-25">
                <a:solidFill>
                  <a:srgbClr val="3A0A06"/>
                </a:solidFill>
                <a:latin typeface="Work Sans"/>
              </a:rPr>
              <a:t>...til en ambisiøs suksessprofil og søkestrategi</a:t>
            </a:r>
          </a:p>
        </p:txBody>
      </p:sp>
      <p:sp>
        <p:nvSpPr>
          <p:cNvPr name="TextBox 76" id="76"/>
          <p:cNvSpPr txBox="true"/>
          <p:nvPr/>
        </p:nvSpPr>
        <p:spPr>
          <a:xfrm rot="0">
            <a:off x="9454892" y="6796297"/>
            <a:ext cx="2812620" cy="802005"/>
          </a:xfrm>
          <a:prstGeom prst="rect">
            <a:avLst/>
          </a:prstGeom>
        </p:spPr>
        <p:txBody>
          <a:bodyPr anchor="t" rtlCol="false" tIns="0" lIns="0" bIns="0" rIns="0">
            <a:spAutoFit/>
          </a:bodyPr>
          <a:lstStyle/>
          <a:p>
            <a:pPr algn="ctr">
              <a:lnSpc>
                <a:spcPts val="3299"/>
              </a:lnSpc>
            </a:pPr>
            <a:r>
              <a:rPr lang="en-US" sz="2199" spc="-27">
                <a:solidFill>
                  <a:srgbClr val="3A0A06"/>
                </a:solidFill>
                <a:latin typeface="Work Sans"/>
              </a:rPr>
              <a:t>...det rette styre-medlemmet</a:t>
            </a:r>
          </a:p>
        </p:txBody>
      </p:sp>
      <p:sp>
        <p:nvSpPr>
          <p:cNvPr name="Freeform 77" id="77"/>
          <p:cNvSpPr/>
          <p:nvPr/>
        </p:nvSpPr>
        <p:spPr>
          <a:xfrm flipH="false" flipV="false" rot="0">
            <a:off x="13882236" y="6671026"/>
            <a:ext cx="1220369" cy="1220369"/>
          </a:xfrm>
          <a:custGeom>
            <a:avLst/>
            <a:gdLst/>
            <a:ahLst/>
            <a:cxnLst/>
            <a:rect r="r" b="b" t="t" l="l"/>
            <a:pathLst>
              <a:path h="1220369" w="1220369">
                <a:moveTo>
                  <a:pt x="0" y="0"/>
                </a:moveTo>
                <a:lnTo>
                  <a:pt x="1220370" y="0"/>
                </a:lnTo>
                <a:lnTo>
                  <a:pt x="1220370" y="1220370"/>
                </a:lnTo>
                <a:lnTo>
                  <a:pt x="0" y="122037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Freeform 2" id="2"/>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
        <p:nvSpPr>
          <p:cNvPr name="TextBox 3" id="3"/>
          <p:cNvSpPr txBox="true"/>
          <p:nvPr/>
        </p:nvSpPr>
        <p:spPr>
          <a:xfrm rot="0">
            <a:off x="1330779" y="3917444"/>
            <a:ext cx="4359729" cy="600075"/>
          </a:xfrm>
          <a:prstGeom prst="rect">
            <a:avLst/>
          </a:prstGeom>
        </p:spPr>
        <p:txBody>
          <a:bodyPr anchor="t" rtlCol="false" tIns="0" lIns="0" bIns="0" rIns="0">
            <a:spAutoFit/>
          </a:bodyPr>
          <a:lstStyle/>
          <a:p>
            <a:pPr algn="l">
              <a:lnSpc>
                <a:spcPts val="4679"/>
              </a:lnSpc>
            </a:pPr>
            <a:r>
              <a:rPr lang="en-US" sz="3899">
                <a:solidFill>
                  <a:srgbClr val="A14448"/>
                </a:solidFill>
                <a:latin typeface="Gilda Display"/>
              </a:rPr>
              <a:t>Utfordringer</a:t>
            </a:r>
          </a:p>
        </p:txBody>
      </p:sp>
      <p:sp>
        <p:nvSpPr>
          <p:cNvPr name="TextBox 4" id="4"/>
          <p:cNvSpPr txBox="true"/>
          <p:nvPr/>
        </p:nvSpPr>
        <p:spPr>
          <a:xfrm rot="0">
            <a:off x="846157" y="5344859"/>
            <a:ext cx="4482670" cy="3143250"/>
          </a:xfrm>
          <a:prstGeom prst="rect">
            <a:avLst/>
          </a:prstGeom>
        </p:spPr>
        <p:txBody>
          <a:bodyPr anchor="t" rtlCol="false" tIns="0" lIns="0" bIns="0" rIns="0">
            <a:spAutoFit/>
          </a:bodyPr>
          <a:lstStyle/>
          <a:p>
            <a:pPr algn="l" marL="647694" indent="-323847" lvl="1">
              <a:lnSpc>
                <a:spcPts val="3599"/>
              </a:lnSpc>
              <a:buFont typeface="Arial"/>
              <a:buChar char="•"/>
            </a:pPr>
            <a:r>
              <a:rPr lang="en-US" sz="2999">
                <a:solidFill>
                  <a:srgbClr val="490A06"/>
                </a:solidFill>
                <a:latin typeface="Work Sans Light"/>
              </a:rPr>
              <a:t>H</a:t>
            </a:r>
            <a:r>
              <a:rPr lang="en-US" sz="2999">
                <a:solidFill>
                  <a:srgbClr val="490A06"/>
                </a:solidFill>
                <a:latin typeface="Work Sans Light"/>
              </a:rPr>
              <a:t>vilke utfordringer,  problemstillinger og dilemma bør selskapet ta stilling til de neste årene? </a:t>
            </a:r>
          </a:p>
          <a:p>
            <a:pPr algn="l">
              <a:lnSpc>
                <a:spcPts val="3599"/>
              </a:lnSpc>
            </a:pPr>
          </a:p>
          <a:p>
            <a:pPr algn="l">
              <a:lnSpc>
                <a:spcPts val="3599"/>
              </a:lnSpc>
            </a:pPr>
          </a:p>
        </p:txBody>
      </p:sp>
      <p:sp>
        <p:nvSpPr>
          <p:cNvPr name="TextBox 5" id="5"/>
          <p:cNvSpPr txBox="true"/>
          <p:nvPr/>
        </p:nvSpPr>
        <p:spPr>
          <a:xfrm rot="0">
            <a:off x="6964135" y="3917444"/>
            <a:ext cx="4359729" cy="600075"/>
          </a:xfrm>
          <a:prstGeom prst="rect">
            <a:avLst/>
          </a:prstGeom>
        </p:spPr>
        <p:txBody>
          <a:bodyPr anchor="t" rtlCol="false" tIns="0" lIns="0" bIns="0" rIns="0">
            <a:spAutoFit/>
          </a:bodyPr>
          <a:lstStyle/>
          <a:p>
            <a:pPr algn="l">
              <a:lnSpc>
                <a:spcPts val="4679"/>
              </a:lnSpc>
            </a:pPr>
            <a:r>
              <a:rPr lang="en-US" sz="3899">
                <a:solidFill>
                  <a:srgbClr val="A14448"/>
                </a:solidFill>
                <a:latin typeface="Gilda Display"/>
              </a:rPr>
              <a:t>Ambisjoner</a:t>
            </a:r>
          </a:p>
        </p:txBody>
      </p:sp>
      <p:sp>
        <p:nvSpPr>
          <p:cNvPr name="TextBox 6" id="6"/>
          <p:cNvSpPr txBox="true"/>
          <p:nvPr/>
        </p:nvSpPr>
        <p:spPr>
          <a:xfrm rot="0">
            <a:off x="6275616" y="5344859"/>
            <a:ext cx="4774901" cy="3143250"/>
          </a:xfrm>
          <a:prstGeom prst="rect">
            <a:avLst/>
          </a:prstGeom>
        </p:spPr>
        <p:txBody>
          <a:bodyPr anchor="t" rtlCol="false" tIns="0" lIns="0" bIns="0" rIns="0">
            <a:spAutoFit/>
          </a:bodyPr>
          <a:lstStyle/>
          <a:p>
            <a:pPr algn="l" marL="647694" indent="-323847" lvl="1">
              <a:lnSpc>
                <a:spcPts val="3599"/>
              </a:lnSpc>
              <a:buFont typeface="Arial"/>
              <a:buChar char="•"/>
            </a:pPr>
            <a:r>
              <a:rPr lang="en-US" sz="2999">
                <a:solidFill>
                  <a:srgbClr val="490A06"/>
                </a:solidFill>
                <a:latin typeface="Work Sans Light"/>
              </a:rPr>
              <a:t>Hvor bør listen legges?</a:t>
            </a:r>
          </a:p>
          <a:p>
            <a:pPr algn="l">
              <a:lnSpc>
                <a:spcPts val="3599"/>
              </a:lnSpc>
            </a:pPr>
          </a:p>
          <a:p>
            <a:pPr algn="l" marL="647694" indent="-323847" lvl="1">
              <a:lnSpc>
                <a:spcPts val="3599"/>
              </a:lnSpc>
              <a:buFont typeface="Arial"/>
              <a:buChar char="•"/>
            </a:pPr>
            <a:r>
              <a:rPr lang="en-US" sz="2999">
                <a:solidFill>
                  <a:srgbClr val="490A06"/>
                </a:solidFill>
                <a:latin typeface="Work Sans Light"/>
              </a:rPr>
              <a:t>Hvilken erfaring, innsikt og personlighet trengs for å kunne bidra effektivt inn i styret?</a:t>
            </a:r>
          </a:p>
        </p:txBody>
      </p:sp>
      <p:sp>
        <p:nvSpPr>
          <p:cNvPr name="TextBox 7" id="7"/>
          <p:cNvSpPr txBox="true"/>
          <p:nvPr/>
        </p:nvSpPr>
        <p:spPr>
          <a:xfrm rot="0">
            <a:off x="12597492" y="3917444"/>
            <a:ext cx="4359729" cy="600075"/>
          </a:xfrm>
          <a:prstGeom prst="rect">
            <a:avLst/>
          </a:prstGeom>
        </p:spPr>
        <p:txBody>
          <a:bodyPr anchor="t" rtlCol="false" tIns="0" lIns="0" bIns="0" rIns="0">
            <a:spAutoFit/>
          </a:bodyPr>
          <a:lstStyle/>
          <a:p>
            <a:pPr algn="l">
              <a:lnSpc>
                <a:spcPts val="4679"/>
              </a:lnSpc>
            </a:pPr>
            <a:r>
              <a:rPr lang="en-US" sz="3899">
                <a:solidFill>
                  <a:srgbClr val="A14448"/>
                </a:solidFill>
                <a:latin typeface="Gilda Display"/>
              </a:rPr>
              <a:t>Suksessfaktorer</a:t>
            </a:r>
          </a:p>
        </p:txBody>
      </p:sp>
      <p:sp>
        <p:nvSpPr>
          <p:cNvPr name="TextBox 8" id="8"/>
          <p:cNvSpPr txBox="true"/>
          <p:nvPr/>
        </p:nvSpPr>
        <p:spPr>
          <a:xfrm rot="0">
            <a:off x="12397594" y="5344859"/>
            <a:ext cx="4759524" cy="4333875"/>
          </a:xfrm>
          <a:prstGeom prst="rect">
            <a:avLst/>
          </a:prstGeom>
        </p:spPr>
        <p:txBody>
          <a:bodyPr anchor="t" rtlCol="false" tIns="0" lIns="0" bIns="0" rIns="0">
            <a:spAutoFit/>
          </a:bodyPr>
          <a:lstStyle/>
          <a:p>
            <a:pPr algn="l" marL="647694" indent="-323847" lvl="1">
              <a:lnSpc>
                <a:spcPts val="3599"/>
              </a:lnSpc>
              <a:buFont typeface="Arial"/>
              <a:buChar char="•"/>
            </a:pPr>
            <a:r>
              <a:rPr lang="en-US" sz="2999">
                <a:solidFill>
                  <a:srgbClr val="490A06"/>
                </a:solidFill>
                <a:latin typeface="Work Sans Light"/>
              </a:rPr>
              <a:t>R</a:t>
            </a:r>
            <a:r>
              <a:rPr lang="en-US" sz="2999">
                <a:solidFill>
                  <a:srgbClr val="490A06"/>
                </a:solidFill>
                <a:latin typeface="Work Sans Light"/>
              </a:rPr>
              <a:t>ett kompetanse</a:t>
            </a:r>
          </a:p>
          <a:p>
            <a:pPr algn="l">
              <a:lnSpc>
                <a:spcPts val="3599"/>
              </a:lnSpc>
            </a:pPr>
          </a:p>
          <a:p>
            <a:pPr algn="l" marL="647694" indent="-323847" lvl="1">
              <a:lnSpc>
                <a:spcPts val="3599"/>
              </a:lnSpc>
              <a:buFont typeface="Arial"/>
              <a:buChar char="•"/>
            </a:pPr>
            <a:r>
              <a:rPr lang="en-US" sz="2999">
                <a:solidFill>
                  <a:srgbClr val="490A06"/>
                </a:solidFill>
                <a:latin typeface="Work Sans Light"/>
              </a:rPr>
              <a:t>Rett rolleforståelse</a:t>
            </a:r>
          </a:p>
          <a:p>
            <a:pPr algn="l">
              <a:lnSpc>
                <a:spcPts val="3599"/>
              </a:lnSpc>
            </a:pPr>
          </a:p>
          <a:p>
            <a:pPr algn="l" marL="647694" indent="-323847" lvl="1">
              <a:lnSpc>
                <a:spcPts val="3599"/>
              </a:lnSpc>
              <a:buFont typeface="Arial"/>
              <a:buChar char="•"/>
            </a:pPr>
            <a:r>
              <a:rPr lang="en-US" sz="2999">
                <a:solidFill>
                  <a:srgbClr val="490A06"/>
                </a:solidFill>
                <a:latin typeface="Work Sans Light"/>
              </a:rPr>
              <a:t>Rett ambisjonsnivå  </a:t>
            </a:r>
          </a:p>
          <a:p>
            <a:pPr algn="l">
              <a:lnSpc>
                <a:spcPts val="3599"/>
              </a:lnSpc>
            </a:pPr>
          </a:p>
          <a:p>
            <a:pPr algn="l" marL="647694" indent="-323847" lvl="1">
              <a:lnSpc>
                <a:spcPts val="3599"/>
              </a:lnSpc>
              <a:buFont typeface="Arial"/>
              <a:buChar char="•"/>
            </a:pPr>
            <a:r>
              <a:rPr lang="en-US" sz="2999">
                <a:solidFill>
                  <a:srgbClr val="490A06"/>
                </a:solidFill>
                <a:latin typeface="Work Sans Light"/>
              </a:rPr>
              <a:t>Rett motivasjon for vervet og selskapet</a:t>
            </a:r>
          </a:p>
          <a:p>
            <a:pPr algn="l">
              <a:lnSpc>
                <a:spcPts val="2999"/>
              </a:lnSpc>
            </a:pPr>
          </a:p>
          <a:p>
            <a:pPr algn="l">
              <a:lnSpc>
                <a:spcPts val="2999"/>
              </a:lnSpc>
            </a:pPr>
          </a:p>
        </p:txBody>
      </p:sp>
      <p:sp>
        <p:nvSpPr>
          <p:cNvPr name="TextBox 9" id="9"/>
          <p:cNvSpPr txBox="true"/>
          <p:nvPr/>
        </p:nvSpPr>
        <p:spPr>
          <a:xfrm rot="0">
            <a:off x="1348740" y="743665"/>
            <a:ext cx="9701777" cy="1663065"/>
          </a:xfrm>
          <a:prstGeom prst="rect">
            <a:avLst/>
          </a:prstGeom>
        </p:spPr>
        <p:txBody>
          <a:bodyPr anchor="t" rtlCol="false" tIns="0" lIns="0" bIns="0" rIns="0">
            <a:spAutoFit/>
          </a:bodyPr>
          <a:lstStyle/>
          <a:p>
            <a:pPr algn="l">
              <a:lnSpc>
                <a:spcPts val="6480"/>
              </a:lnSpc>
            </a:pPr>
            <a:r>
              <a:rPr lang="en-US" sz="6000">
                <a:solidFill>
                  <a:srgbClr val="490A06"/>
                </a:solidFill>
                <a:latin typeface="Gilda Display"/>
              </a:rPr>
              <a:t>Hvordan er styret i dag og </a:t>
            </a:r>
          </a:p>
          <a:p>
            <a:pPr algn="l">
              <a:lnSpc>
                <a:spcPts val="6480"/>
              </a:lnSpc>
            </a:pPr>
            <a:r>
              <a:rPr lang="en-US" sz="6000">
                <a:solidFill>
                  <a:srgbClr val="490A06"/>
                </a:solidFill>
                <a:latin typeface="Gilda Display"/>
              </a:rPr>
              <a:t>hva skal det lykkes med?</a:t>
            </a:r>
          </a:p>
        </p:txBody>
      </p:sp>
      <p:grpSp>
        <p:nvGrpSpPr>
          <p:cNvPr name="Group 10" id="10"/>
          <p:cNvGrpSpPr/>
          <p:nvPr/>
        </p:nvGrpSpPr>
        <p:grpSpPr>
          <a:xfrm rot="0">
            <a:off x="12831607" y="0"/>
            <a:ext cx="4060735" cy="3409782"/>
            <a:chOff x="0" y="0"/>
            <a:chExt cx="5414314" cy="4546376"/>
          </a:xfrm>
        </p:grpSpPr>
        <p:sp>
          <p:nvSpPr>
            <p:cNvPr name="Freeform 11" id="11"/>
            <p:cNvSpPr/>
            <p:nvPr/>
          </p:nvSpPr>
          <p:spPr>
            <a:xfrm flipH="false" flipV="false" rot="-7031335">
              <a:off x="1077798" y="163034"/>
              <a:ext cx="2943220" cy="4220307"/>
            </a:xfrm>
            <a:custGeom>
              <a:avLst/>
              <a:gdLst/>
              <a:ahLst/>
              <a:cxnLst/>
              <a:rect r="r" b="b" t="t" l="l"/>
              <a:pathLst>
                <a:path h="4220307" w="2943220">
                  <a:moveTo>
                    <a:pt x="0" y="0"/>
                  </a:moveTo>
                  <a:lnTo>
                    <a:pt x="2943220" y="0"/>
                  </a:lnTo>
                  <a:lnTo>
                    <a:pt x="2943220" y="4220307"/>
                  </a:lnTo>
                  <a:lnTo>
                    <a:pt x="0" y="4220307"/>
                  </a:lnTo>
                  <a:lnTo>
                    <a:pt x="0" y="0"/>
                  </a:lnTo>
                  <a:close/>
                </a:path>
              </a:pathLst>
            </a:custGeom>
            <a:blipFill>
              <a:blip r:embed="rId3">
                <a:alphaModFix amt="72000"/>
              </a:blip>
              <a:stretch>
                <a:fillRect l="0" t="0" r="0" b="0"/>
              </a:stretch>
            </a:blipFill>
          </p:spPr>
        </p:sp>
        <p:sp>
          <p:nvSpPr>
            <p:cNvPr name="Freeform 12" id="12"/>
            <p:cNvSpPr/>
            <p:nvPr/>
          </p:nvSpPr>
          <p:spPr>
            <a:xfrm flipH="false" flipV="false" rot="0">
              <a:off x="199573" y="2143470"/>
              <a:ext cx="676336" cy="667103"/>
            </a:xfrm>
            <a:custGeom>
              <a:avLst/>
              <a:gdLst/>
              <a:ahLst/>
              <a:cxnLst/>
              <a:rect r="r" b="b" t="t" l="l"/>
              <a:pathLst>
                <a:path h="667103" w="676336">
                  <a:moveTo>
                    <a:pt x="0" y="0"/>
                  </a:moveTo>
                  <a:lnTo>
                    <a:pt x="676336" y="0"/>
                  </a:lnTo>
                  <a:lnTo>
                    <a:pt x="676336" y="667102"/>
                  </a:lnTo>
                  <a:lnTo>
                    <a:pt x="0" y="667102"/>
                  </a:lnTo>
                  <a:lnTo>
                    <a:pt x="0" y="0"/>
                  </a:lnTo>
                  <a:close/>
                </a:path>
              </a:pathLst>
            </a:custGeom>
            <a:blipFill>
              <a:blip r:embed="rId4">
                <a:alphaModFix amt="80000"/>
              </a:blip>
              <a:stretch>
                <a:fillRect l="0" t="-653" r="0" b="-730"/>
              </a:stretch>
            </a:blipFill>
          </p:spPr>
        </p:sp>
        <p:sp>
          <p:nvSpPr>
            <p:cNvPr name="Freeform 13" id="13"/>
            <p:cNvSpPr/>
            <p:nvPr/>
          </p:nvSpPr>
          <p:spPr>
            <a:xfrm flipH="false" flipV="false" rot="0">
              <a:off x="1565345" y="1960090"/>
              <a:ext cx="317431" cy="313097"/>
            </a:xfrm>
            <a:custGeom>
              <a:avLst/>
              <a:gdLst/>
              <a:ahLst/>
              <a:cxnLst/>
              <a:rect r="r" b="b" t="t" l="l"/>
              <a:pathLst>
                <a:path h="313097" w="317431">
                  <a:moveTo>
                    <a:pt x="0" y="0"/>
                  </a:moveTo>
                  <a:lnTo>
                    <a:pt x="317431" y="0"/>
                  </a:lnTo>
                  <a:lnTo>
                    <a:pt x="317431" y="313098"/>
                  </a:lnTo>
                  <a:lnTo>
                    <a:pt x="0" y="313098"/>
                  </a:lnTo>
                  <a:lnTo>
                    <a:pt x="0" y="0"/>
                  </a:lnTo>
                  <a:close/>
                </a:path>
              </a:pathLst>
            </a:custGeom>
            <a:blipFill>
              <a:blip r:embed="rId5">
                <a:alphaModFix amt="80000"/>
              </a:blip>
              <a:stretch>
                <a:fillRect l="0" t="-817" r="-246" b="-817"/>
              </a:stretch>
            </a:blipFill>
          </p:spPr>
        </p:sp>
        <p:sp>
          <p:nvSpPr>
            <p:cNvPr name="Freeform 14" id="14"/>
            <p:cNvSpPr/>
            <p:nvPr/>
          </p:nvSpPr>
          <p:spPr>
            <a:xfrm flipH="false" flipV="false" rot="0">
              <a:off x="2167335" y="2022784"/>
              <a:ext cx="500807" cy="500807"/>
            </a:xfrm>
            <a:custGeom>
              <a:avLst/>
              <a:gdLst/>
              <a:ahLst/>
              <a:cxnLst/>
              <a:rect r="r" b="b" t="t" l="l"/>
              <a:pathLst>
                <a:path h="500807" w="500807">
                  <a:moveTo>
                    <a:pt x="0" y="0"/>
                  </a:moveTo>
                  <a:lnTo>
                    <a:pt x="500807" y="0"/>
                  </a:lnTo>
                  <a:lnTo>
                    <a:pt x="500807" y="500807"/>
                  </a:lnTo>
                  <a:lnTo>
                    <a:pt x="0" y="500807"/>
                  </a:lnTo>
                  <a:lnTo>
                    <a:pt x="0" y="0"/>
                  </a:lnTo>
                  <a:close/>
                </a:path>
              </a:pathLst>
            </a:custGeom>
            <a:blipFill>
              <a:blip r:embed="rId6">
                <a:alphaModFix amt="80000"/>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4894657" y="1790109"/>
              <a:ext cx="519656" cy="519656"/>
            </a:xfrm>
            <a:custGeom>
              <a:avLst/>
              <a:gdLst/>
              <a:ahLst/>
              <a:cxnLst/>
              <a:rect r="r" b="b" t="t" l="l"/>
              <a:pathLst>
                <a:path h="519656" w="519656">
                  <a:moveTo>
                    <a:pt x="0" y="0"/>
                  </a:moveTo>
                  <a:lnTo>
                    <a:pt x="519657" y="0"/>
                  </a:lnTo>
                  <a:lnTo>
                    <a:pt x="519657" y="519656"/>
                  </a:lnTo>
                  <a:lnTo>
                    <a:pt x="0" y="519656"/>
                  </a:lnTo>
                  <a:lnTo>
                    <a:pt x="0" y="0"/>
                  </a:lnTo>
                  <a:close/>
                </a:path>
              </a:pathLst>
            </a:custGeom>
            <a:blipFill>
              <a:blip r:embed="rId8">
                <a:alphaModFix amt="80000"/>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2816007" y="2410948"/>
              <a:ext cx="500807" cy="500807"/>
            </a:xfrm>
            <a:custGeom>
              <a:avLst/>
              <a:gdLst/>
              <a:ahLst/>
              <a:cxnLst/>
              <a:rect r="r" b="b" t="t" l="l"/>
              <a:pathLst>
                <a:path h="500807" w="500807">
                  <a:moveTo>
                    <a:pt x="0" y="0"/>
                  </a:moveTo>
                  <a:lnTo>
                    <a:pt x="500807" y="0"/>
                  </a:lnTo>
                  <a:lnTo>
                    <a:pt x="500807" y="500807"/>
                  </a:lnTo>
                  <a:lnTo>
                    <a:pt x="0" y="500807"/>
                  </a:lnTo>
                  <a:lnTo>
                    <a:pt x="0" y="0"/>
                  </a:lnTo>
                  <a:close/>
                </a:path>
              </a:pathLst>
            </a:custGeom>
            <a:blipFill>
              <a:blip r:embed="rId10">
                <a:alphaModFix amt="8000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2112834" y="1242100"/>
              <a:ext cx="500807" cy="494129"/>
            </a:xfrm>
            <a:custGeom>
              <a:avLst/>
              <a:gdLst/>
              <a:ahLst/>
              <a:cxnLst/>
              <a:rect r="r" b="b" t="t" l="l"/>
              <a:pathLst>
                <a:path h="494129" w="500807">
                  <a:moveTo>
                    <a:pt x="0" y="0"/>
                  </a:moveTo>
                  <a:lnTo>
                    <a:pt x="500807" y="0"/>
                  </a:lnTo>
                  <a:lnTo>
                    <a:pt x="500807" y="494129"/>
                  </a:lnTo>
                  <a:lnTo>
                    <a:pt x="0" y="494129"/>
                  </a:lnTo>
                  <a:lnTo>
                    <a:pt x="0" y="0"/>
                  </a:lnTo>
                  <a:close/>
                </a:path>
              </a:pathLst>
            </a:custGeom>
            <a:blipFill>
              <a:blip r:embed="rId12">
                <a:alphaModFix amt="80000"/>
                <a:extLst>
                  <a:ext uri="{96DAC541-7B7A-43D3-8B79-37D633B846F1}">
                    <asvg:svgBlip xmlns:asvg="http://schemas.microsoft.com/office/drawing/2016/SVG/main" r:embed="rId13"/>
                  </a:ext>
                </a:extLst>
              </a:blip>
              <a:stretch>
                <a:fillRect l="0" t="-263" r="0" b="-263"/>
              </a:stretch>
            </a:blipFill>
          </p:spPr>
        </p:sp>
        <p:sp>
          <p:nvSpPr>
            <p:cNvPr name="Freeform 18" id="18"/>
            <p:cNvSpPr/>
            <p:nvPr/>
          </p:nvSpPr>
          <p:spPr>
            <a:xfrm flipH="false" flipV="false" rot="0">
              <a:off x="1666528" y="3142154"/>
              <a:ext cx="500807" cy="427355"/>
            </a:xfrm>
            <a:custGeom>
              <a:avLst/>
              <a:gdLst/>
              <a:ahLst/>
              <a:cxnLst/>
              <a:rect r="r" b="b" t="t" l="l"/>
              <a:pathLst>
                <a:path h="427355" w="500807">
                  <a:moveTo>
                    <a:pt x="0" y="0"/>
                  </a:moveTo>
                  <a:lnTo>
                    <a:pt x="500807" y="0"/>
                  </a:lnTo>
                  <a:lnTo>
                    <a:pt x="500807" y="427355"/>
                  </a:lnTo>
                  <a:lnTo>
                    <a:pt x="0" y="427355"/>
                  </a:lnTo>
                  <a:lnTo>
                    <a:pt x="0" y="0"/>
                  </a:lnTo>
                  <a:close/>
                </a:path>
              </a:pathLst>
            </a:custGeom>
            <a:blipFill>
              <a:blip r:embed="rId14">
                <a:alphaModFix amt="80000"/>
                <a:extLst>
                  <a:ext uri="{96DAC541-7B7A-43D3-8B79-37D633B846F1}">
                    <asvg:svgBlip xmlns:asvg="http://schemas.microsoft.com/office/drawing/2016/SVG/main" r:embed="rId15"/>
                  </a:ext>
                </a:extLst>
              </a:blip>
              <a:stretch>
                <a:fillRect l="0" t="-495" r="0" b="-495"/>
              </a:stretch>
            </a:blipFill>
          </p:spPr>
        </p:sp>
        <p:sp>
          <p:nvSpPr>
            <p:cNvPr name="Freeform 19" id="19"/>
            <p:cNvSpPr/>
            <p:nvPr/>
          </p:nvSpPr>
          <p:spPr>
            <a:xfrm flipH="false" flipV="false" rot="0">
              <a:off x="3668101" y="1529689"/>
              <a:ext cx="500807" cy="520839"/>
            </a:xfrm>
            <a:custGeom>
              <a:avLst/>
              <a:gdLst/>
              <a:ahLst/>
              <a:cxnLst/>
              <a:rect r="r" b="b" t="t" l="l"/>
              <a:pathLst>
                <a:path h="520839" w="500807">
                  <a:moveTo>
                    <a:pt x="0" y="0"/>
                  </a:moveTo>
                  <a:lnTo>
                    <a:pt x="500807" y="0"/>
                  </a:lnTo>
                  <a:lnTo>
                    <a:pt x="500807" y="520840"/>
                  </a:lnTo>
                  <a:lnTo>
                    <a:pt x="0" y="520840"/>
                  </a:lnTo>
                  <a:lnTo>
                    <a:pt x="0" y="0"/>
                  </a:lnTo>
                  <a:close/>
                </a:path>
              </a:pathLst>
            </a:custGeom>
            <a:blipFill>
              <a:blip r:embed="rId16">
                <a:alphaModFix amt="80000"/>
                <a:extLst>
                  <a:ext uri="{96DAC541-7B7A-43D3-8B79-37D633B846F1}">
                    <asvg:svgBlip xmlns:asvg="http://schemas.microsoft.com/office/drawing/2016/SVG/main" r:embed="rId17"/>
                  </a:ext>
                </a:extLst>
              </a:blip>
              <a:stretch>
                <a:fillRect l="0" t="-422" r="0" b="-422"/>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21064" y="-8571"/>
            <a:ext cx="9802563" cy="10340998"/>
            <a:chOff x="0" y="0"/>
            <a:chExt cx="13070084" cy="13787998"/>
          </a:xfrm>
        </p:grpSpPr>
        <p:sp>
          <p:nvSpPr>
            <p:cNvPr name="Freeform 3" id="3"/>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4" id="4"/>
          <p:cNvGrpSpPr>
            <a:grpSpLocks noChangeAspect="true"/>
          </p:cNvGrpSpPr>
          <p:nvPr/>
        </p:nvGrpSpPr>
        <p:grpSpPr>
          <a:xfrm rot="5399999">
            <a:off x="9022929" y="-204182"/>
            <a:ext cx="10332428" cy="10740792"/>
            <a:chOff x="0" y="0"/>
            <a:chExt cx="6108573" cy="6350000"/>
          </a:xfrm>
        </p:grpSpPr>
        <p:sp>
          <p:nvSpPr>
            <p:cNvPr name="Freeform 5" id="5"/>
            <p:cNvSpPr/>
            <p:nvPr/>
          </p:nvSpPr>
          <p:spPr>
            <a:xfrm flipH="false" flipV="false" rot="-5400000">
              <a:off x="-120714" y="120714"/>
              <a:ext cx="6350000" cy="6108573"/>
            </a:xfrm>
            <a:custGeom>
              <a:avLst/>
              <a:gdLst/>
              <a:ahLst/>
              <a:cxnLst/>
              <a:rect r="r" b="b" t="t" l="l"/>
              <a:pathLst>
                <a:path h="6108573" w="6350000">
                  <a:moveTo>
                    <a:pt x="6350000" y="6108572"/>
                  </a:moveTo>
                  <a:lnTo>
                    <a:pt x="3054604" y="6108572"/>
                  </a:lnTo>
                  <a:cubicBezTo>
                    <a:pt x="1367536" y="6108572"/>
                    <a:pt x="0" y="4741164"/>
                    <a:pt x="0" y="3054350"/>
                  </a:cubicBezTo>
                  <a:cubicBezTo>
                    <a:pt x="0" y="1367536"/>
                    <a:pt x="1367536" y="0"/>
                    <a:pt x="3054478" y="0"/>
                  </a:cubicBezTo>
                  <a:lnTo>
                    <a:pt x="6350000" y="0"/>
                  </a:lnTo>
                  <a:lnTo>
                    <a:pt x="6350000" y="6108572"/>
                  </a:lnTo>
                  <a:close/>
                </a:path>
              </a:pathLst>
            </a:custGeom>
            <a:blipFill>
              <a:blip r:embed="rId3">
                <a:alphaModFix amt="80000"/>
              </a:blip>
              <a:stretch>
                <a:fillRect l="-10301" t="-3952" r="-39698" b="0"/>
              </a:stretch>
            </a:blipFill>
          </p:spPr>
        </p:sp>
      </p:grpSp>
      <p:sp>
        <p:nvSpPr>
          <p:cNvPr name="Freeform 6" id="6"/>
          <p:cNvSpPr/>
          <p:nvPr/>
        </p:nvSpPr>
        <p:spPr>
          <a:xfrm flipH="false" flipV="false" rot="0">
            <a:off x="16480043" y="9768143"/>
            <a:ext cx="1482315" cy="255572"/>
          </a:xfrm>
          <a:custGeom>
            <a:avLst/>
            <a:gdLst/>
            <a:ahLst/>
            <a:cxnLst/>
            <a:rect r="r" b="b" t="t" l="l"/>
            <a:pathLst>
              <a:path h="255572" w="1482315">
                <a:moveTo>
                  <a:pt x="0" y="0"/>
                </a:moveTo>
                <a:lnTo>
                  <a:pt x="1482314" y="0"/>
                </a:lnTo>
                <a:lnTo>
                  <a:pt x="1482314" y="255572"/>
                </a:lnTo>
                <a:lnTo>
                  <a:pt x="0" y="255572"/>
                </a:lnTo>
                <a:lnTo>
                  <a:pt x="0" y="0"/>
                </a:lnTo>
                <a:close/>
              </a:path>
            </a:pathLst>
          </a:custGeom>
          <a:blipFill>
            <a:blip r:embed="rId4"/>
            <a:stretch>
              <a:fillRect l="0" t="0" r="0" b="0"/>
            </a:stretch>
          </a:blipFill>
        </p:spPr>
      </p:sp>
      <p:sp>
        <p:nvSpPr>
          <p:cNvPr name="TextBox 7" id="7"/>
          <p:cNvSpPr txBox="true"/>
          <p:nvPr/>
        </p:nvSpPr>
        <p:spPr>
          <a:xfrm rot="0">
            <a:off x="826796" y="3217742"/>
            <a:ext cx="7006966" cy="5625273"/>
          </a:xfrm>
          <a:prstGeom prst="rect">
            <a:avLst/>
          </a:prstGeom>
        </p:spPr>
        <p:txBody>
          <a:bodyPr anchor="t" rtlCol="false" tIns="0" lIns="0" bIns="0" rIns="0">
            <a:spAutoFit/>
          </a:bodyPr>
          <a:lstStyle/>
          <a:p>
            <a:pPr algn="ctr">
              <a:lnSpc>
                <a:spcPts val="1920"/>
              </a:lnSpc>
            </a:pPr>
          </a:p>
          <a:p>
            <a:pPr algn="ctr">
              <a:lnSpc>
                <a:spcPts val="1200"/>
              </a:lnSpc>
            </a:pPr>
          </a:p>
          <a:p>
            <a:pPr algn="l" marL="755642" indent="-377821" lvl="1">
              <a:lnSpc>
                <a:spcPts val="5249"/>
              </a:lnSpc>
              <a:buFont typeface="Arial"/>
              <a:buChar char="•"/>
            </a:pPr>
            <a:r>
              <a:rPr lang="en-US" sz="3499">
                <a:solidFill>
                  <a:srgbClr val="490A06"/>
                </a:solidFill>
                <a:latin typeface="Work Sans Light"/>
              </a:rPr>
              <a:t>Omstilling (Gass/brems?)</a:t>
            </a:r>
          </a:p>
          <a:p>
            <a:pPr algn="l">
              <a:lnSpc>
                <a:spcPts val="5249"/>
              </a:lnSpc>
            </a:pPr>
          </a:p>
          <a:p>
            <a:pPr algn="l" marL="755642" indent="-377821" lvl="1">
              <a:lnSpc>
                <a:spcPts val="5249"/>
              </a:lnSpc>
              <a:buFont typeface="Arial"/>
              <a:buChar char="•"/>
            </a:pPr>
            <a:r>
              <a:rPr lang="en-US" sz="3499">
                <a:solidFill>
                  <a:srgbClr val="490A06"/>
                </a:solidFill>
                <a:latin typeface="Work Sans Light"/>
              </a:rPr>
              <a:t>Rett kompetanse, kapasitet og habilitet</a:t>
            </a:r>
          </a:p>
          <a:p>
            <a:pPr algn="l">
              <a:lnSpc>
                <a:spcPts val="5249"/>
              </a:lnSpc>
            </a:pPr>
          </a:p>
          <a:p>
            <a:pPr algn="l" marL="755642" indent="-377821" lvl="1">
              <a:lnSpc>
                <a:spcPts val="5249"/>
              </a:lnSpc>
              <a:buFont typeface="Arial"/>
              <a:buChar char="•"/>
            </a:pPr>
            <a:r>
              <a:rPr lang="en-US" sz="3499">
                <a:solidFill>
                  <a:srgbClr val="490A06"/>
                </a:solidFill>
                <a:latin typeface="Work Sans Light"/>
              </a:rPr>
              <a:t>Rett dynamikk</a:t>
            </a:r>
          </a:p>
          <a:p>
            <a:pPr algn="l">
              <a:lnSpc>
                <a:spcPts val="5249"/>
              </a:lnSpc>
            </a:pPr>
          </a:p>
          <a:p>
            <a:pPr algn="l">
              <a:lnSpc>
                <a:spcPts val="5249"/>
              </a:lnSpc>
            </a:pPr>
          </a:p>
        </p:txBody>
      </p:sp>
      <p:sp>
        <p:nvSpPr>
          <p:cNvPr name="TextBox 8" id="8"/>
          <p:cNvSpPr txBox="true"/>
          <p:nvPr/>
        </p:nvSpPr>
        <p:spPr>
          <a:xfrm rot="0">
            <a:off x="826796" y="960338"/>
            <a:ext cx="7403403" cy="1400175"/>
          </a:xfrm>
          <a:prstGeom prst="rect">
            <a:avLst/>
          </a:prstGeom>
        </p:spPr>
        <p:txBody>
          <a:bodyPr anchor="t" rtlCol="false" tIns="0" lIns="0" bIns="0" rIns="0">
            <a:spAutoFit/>
          </a:bodyPr>
          <a:lstStyle/>
          <a:p>
            <a:pPr algn="l">
              <a:lnSpc>
                <a:spcPts val="5400"/>
              </a:lnSpc>
            </a:pPr>
            <a:r>
              <a:rPr lang="en-US" sz="5000">
                <a:solidFill>
                  <a:srgbClr val="490A06"/>
                </a:solidFill>
                <a:latin typeface="Gilda Display"/>
              </a:rPr>
              <a:t>Hva er de største utfordringene?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1348740" y="4624864"/>
            <a:ext cx="15590520" cy="1238250"/>
          </a:xfrm>
          <a:prstGeom prst="rect">
            <a:avLst/>
          </a:prstGeom>
        </p:spPr>
        <p:txBody>
          <a:bodyPr anchor="t" rtlCol="false" tIns="0" lIns="0" bIns="0" rIns="0">
            <a:spAutoFit/>
          </a:bodyPr>
          <a:lstStyle/>
          <a:p>
            <a:pPr algn="ctr">
              <a:lnSpc>
                <a:spcPts val="9600"/>
              </a:lnSpc>
            </a:pPr>
            <a:r>
              <a:rPr lang="en-US" sz="8000">
                <a:solidFill>
                  <a:srgbClr val="490A06"/>
                </a:solidFill>
                <a:latin typeface="Gilda Display"/>
              </a:rPr>
              <a:t>Hva trengs av kompetanse?</a:t>
            </a:r>
          </a:p>
        </p:txBody>
      </p:sp>
      <p:sp>
        <p:nvSpPr>
          <p:cNvPr name="TextBox 3" id="3"/>
          <p:cNvSpPr txBox="true"/>
          <p:nvPr/>
        </p:nvSpPr>
        <p:spPr>
          <a:xfrm rot="0">
            <a:off x="7436026" y="2972908"/>
            <a:ext cx="3415947" cy="1390650"/>
          </a:xfrm>
          <a:prstGeom prst="rect">
            <a:avLst/>
          </a:prstGeom>
        </p:spPr>
        <p:txBody>
          <a:bodyPr anchor="t" rtlCol="false" tIns="0" lIns="0" bIns="0" rIns="0">
            <a:spAutoFit/>
          </a:bodyPr>
          <a:lstStyle/>
          <a:p>
            <a:pPr algn="ctr">
              <a:lnSpc>
                <a:spcPts val="10800"/>
              </a:lnSpc>
            </a:pPr>
            <a:r>
              <a:rPr lang="en-US" sz="9000">
                <a:solidFill>
                  <a:srgbClr val="A14E48"/>
                </a:solidFill>
                <a:latin typeface="Work Sans Bold"/>
              </a:rPr>
              <a:t>03</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21064" y="-8571"/>
            <a:ext cx="9802563" cy="10340998"/>
            <a:chOff x="0" y="0"/>
            <a:chExt cx="13070084" cy="13787998"/>
          </a:xfrm>
        </p:grpSpPr>
        <p:sp>
          <p:nvSpPr>
            <p:cNvPr name="Freeform 3" id="3"/>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4" id="4"/>
          <p:cNvGrpSpPr>
            <a:grpSpLocks noChangeAspect="true"/>
          </p:cNvGrpSpPr>
          <p:nvPr/>
        </p:nvGrpSpPr>
        <p:grpSpPr>
          <a:xfrm rot="5399999">
            <a:off x="9022929" y="-204182"/>
            <a:ext cx="10332428" cy="10740792"/>
            <a:chOff x="0" y="0"/>
            <a:chExt cx="6108573" cy="6350000"/>
          </a:xfrm>
        </p:grpSpPr>
        <p:sp>
          <p:nvSpPr>
            <p:cNvPr name="Freeform 5" id="5"/>
            <p:cNvSpPr/>
            <p:nvPr/>
          </p:nvSpPr>
          <p:spPr>
            <a:xfrm flipH="false" flipV="false" rot="-5394000">
              <a:off x="-123653" y="115177"/>
              <a:ext cx="6358265" cy="6117260"/>
            </a:xfrm>
            <a:custGeom>
              <a:avLst/>
              <a:gdLst/>
              <a:ahLst/>
              <a:cxnLst/>
              <a:rect r="r" b="b" t="t" l="l"/>
              <a:pathLst>
                <a:path h="6117260" w="6358265">
                  <a:moveTo>
                    <a:pt x="6358265" y="6108563"/>
                  </a:moveTo>
                  <a:lnTo>
                    <a:pt x="3062874" y="6114315"/>
                  </a:lnTo>
                  <a:cubicBezTo>
                    <a:pt x="1375809" y="6117259"/>
                    <a:pt x="5888" y="4752240"/>
                    <a:pt x="2944" y="3065428"/>
                  </a:cubicBezTo>
                  <a:cubicBezTo>
                    <a:pt x="0" y="1378617"/>
                    <a:pt x="1365147" y="8696"/>
                    <a:pt x="3052086" y="5752"/>
                  </a:cubicBezTo>
                  <a:lnTo>
                    <a:pt x="6347604" y="0"/>
                  </a:lnTo>
                  <a:lnTo>
                    <a:pt x="6358265" y="6108563"/>
                  </a:lnTo>
                  <a:close/>
                </a:path>
              </a:pathLst>
            </a:custGeom>
            <a:blipFill>
              <a:blip r:embed="rId3">
                <a:alphaModFix amt="80000"/>
              </a:blip>
              <a:stretch>
                <a:fillRect l="-21342" t="0" r="-6934" b="0"/>
              </a:stretch>
            </a:blipFill>
          </p:spPr>
        </p:sp>
      </p:grpSp>
      <p:grpSp>
        <p:nvGrpSpPr>
          <p:cNvPr name="Group 6" id="6"/>
          <p:cNvGrpSpPr>
            <a:grpSpLocks noChangeAspect="true"/>
          </p:cNvGrpSpPr>
          <p:nvPr/>
        </p:nvGrpSpPr>
        <p:grpSpPr>
          <a:xfrm rot="5399999">
            <a:off x="9022929" y="-204182"/>
            <a:ext cx="10332428" cy="10740792"/>
            <a:chOff x="0" y="0"/>
            <a:chExt cx="6108573" cy="6350000"/>
          </a:xfrm>
        </p:grpSpPr>
        <p:sp>
          <p:nvSpPr>
            <p:cNvPr name="Freeform 7" id="7"/>
            <p:cNvSpPr/>
            <p:nvPr/>
          </p:nvSpPr>
          <p:spPr>
            <a:xfrm flipH="false" flipV="false" rot="-5400000">
              <a:off x="-120714" y="120714"/>
              <a:ext cx="6350000" cy="6108573"/>
            </a:xfrm>
            <a:custGeom>
              <a:avLst/>
              <a:gdLst/>
              <a:ahLst/>
              <a:cxnLst/>
              <a:rect r="r" b="b" t="t" l="l"/>
              <a:pathLst>
                <a:path h="6108573" w="6350000">
                  <a:moveTo>
                    <a:pt x="6350000" y="6108572"/>
                  </a:moveTo>
                  <a:lnTo>
                    <a:pt x="3054604" y="6108572"/>
                  </a:lnTo>
                  <a:cubicBezTo>
                    <a:pt x="1367536" y="6108572"/>
                    <a:pt x="0" y="4741164"/>
                    <a:pt x="0" y="3054350"/>
                  </a:cubicBezTo>
                  <a:cubicBezTo>
                    <a:pt x="0" y="1367536"/>
                    <a:pt x="1367536" y="0"/>
                    <a:pt x="3054478" y="0"/>
                  </a:cubicBezTo>
                  <a:lnTo>
                    <a:pt x="6350000" y="0"/>
                  </a:lnTo>
                  <a:lnTo>
                    <a:pt x="6350000" y="6108572"/>
                  </a:lnTo>
                  <a:close/>
                </a:path>
              </a:pathLst>
            </a:custGeom>
            <a:blipFill>
              <a:blip r:embed="rId4">
                <a:alphaModFix amt="80000"/>
              </a:blip>
              <a:stretch>
                <a:fillRect l="-6380" t="-2426" r="-56331" b="-1525"/>
              </a:stretch>
            </a:blipFill>
          </p:spPr>
        </p:sp>
      </p:grpSp>
      <p:sp>
        <p:nvSpPr>
          <p:cNvPr name="TextBox 8" id="8"/>
          <p:cNvSpPr txBox="true"/>
          <p:nvPr/>
        </p:nvSpPr>
        <p:spPr>
          <a:xfrm rot="0">
            <a:off x="594309" y="2439431"/>
            <a:ext cx="7105317" cy="6819900"/>
          </a:xfrm>
          <a:prstGeom prst="rect">
            <a:avLst/>
          </a:prstGeom>
        </p:spPr>
        <p:txBody>
          <a:bodyPr anchor="t" rtlCol="false" tIns="0" lIns="0" bIns="0" rIns="0">
            <a:spAutoFit/>
          </a:bodyPr>
          <a:lstStyle/>
          <a:p>
            <a:pPr algn="l" marL="693925" indent="-346962" lvl="1">
              <a:lnSpc>
                <a:spcPts val="3856"/>
              </a:lnSpc>
              <a:buFont typeface="Arial"/>
              <a:buChar char="•"/>
            </a:pPr>
            <a:r>
              <a:rPr lang="en-US" sz="3214" strike="noStrike" u="none">
                <a:solidFill>
                  <a:srgbClr val="490A06"/>
                </a:solidFill>
                <a:latin typeface="Work Sans Light"/>
              </a:rPr>
              <a:t>Erfarne styreledere med kapasitet</a:t>
            </a:r>
          </a:p>
          <a:p>
            <a:pPr algn="l">
              <a:lnSpc>
                <a:spcPts val="3856"/>
              </a:lnSpc>
            </a:pPr>
          </a:p>
          <a:p>
            <a:pPr algn="l" marL="693925" indent="-346962" lvl="1">
              <a:lnSpc>
                <a:spcPts val="3856"/>
              </a:lnSpc>
              <a:buFont typeface="Arial"/>
              <a:buChar char="•"/>
            </a:pPr>
            <a:r>
              <a:rPr lang="en-US" sz="3214" strike="noStrike" u="none">
                <a:solidFill>
                  <a:srgbClr val="490A06"/>
                </a:solidFill>
                <a:latin typeface="Work Sans Light"/>
              </a:rPr>
              <a:t>Klokskap og tydelighet</a:t>
            </a:r>
          </a:p>
          <a:p>
            <a:pPr algn="l">
              <a:lnSpc>
                <a:spcPts val="3856"/>
              </a:lnSpc>
            </a:pPr>
          </a:p>
          <a:p>
            <a:pPr algn="l" marL="693925" indent="-346962" lvl="1">
              <a:lnSpc>
                <a:spcPts val="3856"/>
              </a:lnSpc>
              <a:buFont typeface="Arial"/>
              <a:buChar char="•"/>
            </a:pPr>
            <a:r>
              <a:rPr lang="en-US" sz="3214" strike="noStrike" u="none">
                <a:solidFill>
                  <a:srgbClr val="490A06"/>
                </a:solidFill>
                <a:latin typeface="Work Sans Light"/>
              </a:rPr>
              <a:t>Bestillerkompetanse</a:t>
            </a:r>
          </a:p>
          <a:p>
            <a:pPr algn="l">
              <a:lnSpc>
                <a:spcPts val="3856"/>
              </a:lnSpc>
            </a:pPr>
          </a:p>
          <a:p>
            <a:pPr algn="l" marL="693925" indent="-346962" lvl="1">
              <a:lnSpc>
                <a:spcPts val="3856"/>
              </a:lnSpc>
              <a:buFont typeface="Arial"/>
              <a:buChar char="•"/>
            </a:pPr>
            <a:r>
              <a:rPr lang="en-US" sz="3214" strike="noStrike" u="none">
                <a:solidFill>
                  <a:srgbClr val="490A06"/>
                </a:solidFill>
                <a:latin typeface="Work Sans Light"/>
              </a:rPr>
              <a:t>Innsikt i trender og nettverk</a:t>
            </a:r>
          </a:p>
          <a:p>
            <a:pPr algn="l">
              <a:lnSpc>
                <a:spcPts val="3856"/>
              </a:lnSpc>
            </a:pPr>
          </a:p>
          <a:p>
            <a:pPr algn="l" marL="693925" indent="-346962" lvl="1">
              <a:lnSpc>
                <a:spcPts val="3856"/>
              </a:lnSpc>
              <a:buFont typeface="Arial"/>
              <a:buChar char="•"/>
            </a:pPr>
            <a:r>
              <a:rPr lang="en-US" sz="3214" strike="noStrike" u="none">
                <a:solidFill>
                  <a:srgbClr val="490A06"/>
                </a:solidFill>
                <a:latin typeface="Work Sans Light"/>
              </a:rPr>
              <a:t>Interkulturell forståelse</a:t>
            </a:r>
          </a:p>
          <a:p>
            <a:pPr algn="l">
              <a:lnSpc>
                <a:spcPts val="3856"/>
              </a:lnSpc>
            </a:pPr>
          </a:p>
          <a:p>
            <a:pPr algn="l" marL="693925" indent="-346962" lvl="1">
              <a:lnSpc>
                <a:spcPts val="3856"/>
              </a:lnSpc>
              <a:buFont typeface="Arial"/>
              <a:buChar char="•"/>
            </a:pPr>
            <a:r>
              <a:rPr lang="en-US" sz="3214" strike="noStrike" u="none">
                <a:solidFill>
                  <a:srgbClr val="490A06"/>
                </a:solidFill>
                <a:latin typeface="Work Sans Light"/>
              </a:rPr>
              <a:t>Endringsledelse og innovasjonskompetanse</a:t>
            </a:r>
          </a:p>
          <a:p>
            <a:pPr algn="l">
              <a:lnSpc>
                <a:spcPts val="3856"/>
              </a:lnSpc>
            </a:pPr>
          </a:p>
        </p:txBody>
      </p:sp>
      <p:sp>
        <p:nvSpPr>
          <p:cNvPr name="TextBox 9" id="9"/>
          <p:cNvSpPr txBox="true"/>
          <p:nvPr/>
        </p:nvSpPr>
        <p:spPr>
          <a:xfrm rot="0">
            <a:off x="594309" y="711136"/>
            <a:ext cx="7539212" cy="682752"/>
          </a:xfrm>
          <a:prstGeom prst="rect">
            <a:avLst/>
          </a:prstGeom>
        </p:spPr>
        <p:txBody>
          <a:bodyPr anchor="t" rtlCol="false" tIns="0" lIns="0" bIns="0" rIns="0">
            <a:spAutoFit/>
          </a:bodyPr>
          <a:lstStyle/>
          <a:p>
            <a:pPr algn="l">
              <a:lnSpc>
                <a:spcPts val="5184"/>
              </a:lnSpc>
            </a:pPr>
            <a:r>
              <a:rPr lang="en-US" sz="4800">
                <a:solidFill>
                  <a:srgbClr val="490A06"/>
                </a:solidFill>
                <a:latin typeface="Gilda Display"/>
              </a:rPr>
              <a:t>Hva trengs av kompetanse?</a:t>
            </a:r>
          </a:p>
        </p:txBody>
      </p:sp>
      <p:sp>
        <p:nvSpPr>
          <p:cNvPr name="Freeform 10" id="10"/>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5"/>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8521064" y="-8571"/>
            <a:ext cx="9802563" cy="10340998"/>
            <a:chOff x="0" y="0"/>
            <a:chExt cx="13070084" cy="13787998"/>
          </a:xfrm>
        </p:grpSpPr>
        <p:sp>
          <p:nvSpPr>
            <p:cNvPr name="Freeform 3" id="3"/>
            <p:cNvSpPr/>
            <p:nvPr/>
          </p:nvSpPr>
          <p:spPr>
            <a:xfrm flipH="false" flipV="false" rot="0">
              <a:off x="0" y="0"/>
              <a:ext cx="13070092" cy="13788010"/>
            </a:xfrm>
            <a:custGeom>
              <a:avLst/>
              <a:gdLst/>
              <a:ahLst/>
              <a:cxnLst/>
              <a:rect r="r" b="b" t="t" l="l"/>
              <a:pathLst>
                <a:path h="13788010" w="13070092">
                  <a:moveTo>
                    <a:pt x="0" y="0"/>
                  </a:moveTo>
                  <a:lnTo>
                    <a:pt x="13070092" y="0"/>
                  </a:lnTo>
                  <a:lnTo>
                    <a:pt x="13070092" y="13788010"/>
                  </a:lnTo>
                  <a:lnTo>
                    <a:pt x="0" y="13788010"/>
                  </a:lnTo>
                  <a:close/>
                </a:path>
              </a:pathLst>
            </a:custGeom>
            <a:solidFill>
              <a:srgbClr val="490A06"/>
            </a:solidFill>
          </p:spPr>
        </p:sp>
      </p:grpSp>
      <p:grpSp>
        <p:nvGrpSpPr>
          <p:cNvPr name="Group 4" id="4"/>
          <p:cNvGrpSpPr>
            <a:grpSpLocks noChangeAspect="true"/>
          </p:cNvGrpSpPr>
          <p:nvPr/>
        </p:nvGrpSpPr>
        <p:grpSpPr>
          <a:xfrm rot="5399999">
            <a:off x="9022929" y="-204182"/>
            <a:ext cx="10332428" cy="10740792"/>
            <a:chOff x="0" y="0"/>
            <a:chExt cx="6108573" cy="6350000"/>
          </a:xfrm>
        </p:grpSpPr>
        <p:sp>
          <p:nvSpPr>
            <p:cNvPr name="Freeform 5" id="5"/>
            <p:cNvSpPr/>
            <p:nvPr/>
          </p:nvSpPr>
          <p:spPr>
            <a:xfrm flipH="false" flipV="false" rot="-5400000">
              <a:off x="-120714" y="120714"/>
              <a:ext cx="6350000" cy="6108573"/>
            </a:xfrm>
            <a:custGeom>
              <a:avLst/>
              <a:gdLst/>
              <a:ahLst/>
              <a:cxnLst/>
              <a:rect r="r" b="b" t="t" l="l"/>
              <a:pathLst>
                <a:path h="6108573" w="6350000">
                  <a:moveTo>
                    <a:pt x="6350000" y="6108572"/>
                  </a:moveTo>
                  <a:lnTo>
                    <a:pt x="3054604" y="6108572"/>
                  </a:lnTo>
                  <a:cubicBezTo>
                    <a:pt x="1367536" y="6108572"/>
                    <a:pt x="0" y="4741164"/>
                    <a:pt x="0" y="3054350"/>
                  </a:cubicBezTo>
                  <a:cubicBezTo>
                    <a:pt x="0" y="1367536"/>
                    <a:pt x="1367536" y="0"/>
                    <a:pt x="3054478" y="0"/>
                  </a:cubicBezTo>
                  <a:lnTo>
                    <a:pt x="6350000" y="0"/>
                  </a:lnTo>
                  <a:lnTo>
                    <a:pt x="6350000" y="6108572"/>
                  </a:lnTo>
                  <a:close/>
                </a:path>
              </a:pathLst>
            </a:custGeom>
            <a:blipFill>
              <a:blip r:embed="rId3">
                <a:alphaModFix amt="80000"/>
              </a:blip>
              <a:stretch>
                <a:fillRect l="0" t="-11545" r="0" b="-44285"/>
              </a:stretch>
            </a:blipFill>
          </p:spPr>
        </p:sp>
      </p:grpSp>
      <p:sp>
        <p:nvSpPr>
          <p:cNvPr name="TextBox 6" id="6"/>
          <p:cNvSpPr txBox="true"/>
          <p:nvPr/>
        </p:nvSpPr>
        <p:spPr>
          <a:xfrm rot="0">
            <a:off x="573636" y="2366748"/>
            <a:ext cx="6017706" cy="6511290"/>
          </a:xfrm>
          <a:prstGeom prst="rect">
            <a:avLst/>
          </a:prstGeom>
        </p:spPr>
        <p:txBody>
          <a:bodyPr anchor="t" rtlCol="false" tIns="0" lIns="0" bIns="0" rIns="0">
            <a:spAutoFit/>
          </a:bodyPr>
          <a:lstStyle/>
          <a:p>
            <a:pPr algn="l" marL="690881" indent="-345440" lvl="1">
              <a:lnSpc>
                <a:spcPts val="4800"/>
              </a:lnSpc>
              <a:buAutoNum type="arabicPeriod" startAt="1"/>
            </a:pPr>
            <a:r>
              <a:rPr lang="en-US" sz="3200">
                <a:solidFill>
                  <a:srgbClr val="490A06"/>
                </a:solidFill>
                <a:latin typeface="Work Sans Light"/>
              </a:rPr>
              <a:t>Forretningsutvikling</a:t>
            </a:r>
          </a:p>
          <a:p>
            <a:pPr algn="l" marL="690881" indent="-345440" lvl="1">
              <a:lnSpc>
                <a:spcPts val="4800"/>
              </a:lnSpc>
              <a:buAutoNum type="arabicPeriod" startAt="1"/>
            </a:pPr>
            <a:r>
              <a:rPr lang="en-US" sz="3200">
                <a:solidFill>
                  <a:srgbClr val="490A06"/>
                </a:solidFill>
                <a:latin typeface="Work Sans Light"/>
              </a:rPr>
              <a:t>Risiko </a:t>
            </a:r>
          </a:p>
          <a:p>
            <a:pPr algn="l" marL="690881" indent="-345440" lvl="1">
              <a:lnSpc>
                <a:spcPts val="4800"/>
              </a:lnSpc>
              <a:buAutoNum type="arabicPeriod" startAt="1"/>
            </a:pPr>
            <a:r>
              <a:rPr lang="en-US" sz="3200">
                <a:solidFill>
                  <a:srgbClr val="490A06"/>
                </a:solidFill>
                <a:latin typeface="Work Sans Light"/>
              </a:rPr>
              <a:t>Investering</a:t>
            </a:r>
          </a:p>
          <a:p>
            <a:pPr algn="l" marL="690881" indent="-345440" lvl="1">
              <a:lnSpc>
                <a:spcPts val="4800"/>
              </a:lnSpc>
              <a:buAutoNum type="arabicPeriod" startAt="1"/>
            </a:pPr>
            <a:r>
              <a:rPr lang="en-US" sz="3200">
                <a:solidFill>
                  <a:srgbClr val="490A06"/>
                </a:solidFill>
                <a:latin typeface="Work Sans Light"/>
              </a:rPr>
              <a:t>Teknologi</a:t>
            </a:r>
          </a:p>
          <a:p>
            <a:pPr algn="l" marL="690881" indent="-345440" lvl="1">
              <a:lnSpc>
                <a:spcPts val="4800"/>
              </a:lnSpc>
              <a:buAutoNum type="arabicPeriod" startAt="1"/>
            </a:pPr>
            <a:r>
              <a:rPr lang="en-US" sz="3200">
                <a:solidFill>
                  <a:srgbClr val="490A06"/>
                </a:solidFill>
                <a:latin typeface="Work Sans Light"/>
              </a:rPr>
              <a:t>Organisasjon/omstilling</a:t>
            </a:r>
          </a:p>
          <a:p>
            <a:pPr algn="l" marL="690881" indent="-345440" lvl="1">
              <a:lnSpc>
                <a:spcPts val="4800"/>
              </a:lnSpc>
              <a:buAutoNum type="arabicPeriod" startAt="1"/>
            </a:pPr>
            <a:r>
              <a:rPr lang="en-US" sz="3200">
                <a:solidFill>
                  <a:srgbClr val="490A06"/>
                </a:solidFill>
                <a:latin typeface="Work Sans Light"/>
              </a:rPr>
              <a:t>Bærekraft</a:t>
            </a:r>
          </a:p>
          <a:p>
            <a:pPr algn="l" marL="690881" indent="-345440" lvl="1">
              <a:lnSpc>
                <a:spcPts val="4800"/>
              </a:lnSpc>
              <a:buAutoNum type="arabicPeriod" startAt="1"/>
            </a:pPr>
            <a:r>
              <a:rPr lang="en-US" sz="3200">
                <a:solidFill>
                  <a:srgbClr val="490A06"/>
                </a:solidFill>
                <a:latin typeface="Work Sans Light"/>
              </a:rPr>
              <a:t>Merkevare</a:t>
            </a:r>
          </a:p>
          <a:p>
            <a:pPr algn="l" marL="690881" indent="-345440" lvl="1">
              <a:lnSpc>
                <a:spcPts val="4800"/>
              </a:lnSpc>
              <a:buAutoNum type="arabicPeriod" startAt="1"/>
            </a:pPr>
            <a:r>
              <a:rPr lang="en-US" sz="3200">
                <a:solidFill>
                  <a:srgbClr val="490A06"/>
                </a:solidFill>
                <a:latin typeface="Work Sans Light"/>
              </a:rPr>
              <a:t>Globale markedet</a:t>
            </a:r>
          </a:p>
          <a:p>
            <a:pPr algn="l" marL="690881" indent="-345440" lvl="1">
              <a:lnSpc>
                <a:spcPts val="4800"/>
              </a:lnSpc>
              <a:buAutoNum type="arabicPeriod" startAt="1"/>
            </a:pPr>
            <a:r>
              <a:rPr lang="en-US" sz="3200">
                <a:solidFill>
                  <a:srgbClr val="490A06"/>
                </a:solidFill>
                <a:latin typeface="Work Sans Light"/>
              </a:rPr>
              <a:t>Annet ?</a:t>
            </a:r>
          </a:p>
          <a:p>
            <a:pPr algn="l">
              <a:lnSpc>
                <a:spcPts val="3840"/>
              </a:lnSpc>
            </a:pPr>
          </a:p>
          <a:p>
            <a:pPr algn="ctr">
              <a:lnSpc>
                <a:spcPts val="3840"/>
              </a:lnSpc>
            </a:pPr>
          </a:p>
        </p:txBody>
      </p:sp>
      <p:sp>
        <p:nvSpPr>
          <p:cNvPr name="TextBox 7" id="7"/>
          <p:cNvSpPr txBox="true"/>
          <p:nvPr/>
        </p:nvSpPr>
        <p:spPr>
          <a:xfrm rot="0">
            <a:off x="573636" y="711136"/>
            <a:ext cx="7522236" cy="682752"/>
          </a:xfrm>
          <a:prstGeom prst="rect">
            <a:avLst/>
          </a:prstGeom>
        </p:spPr>
        <p:txBody>
          <a:bodyPr anchor="t" rtlCol="false" tIns="0" lIns="0" bIns="0" rIns="0">
            <a:spAutoFit/>
          </a:bodyPr>
          <a:lstStyle/>
          <a:p>
            <a:pPr algn="l">
              <a:lnSpc>
                <a:spcPts val="5184"/>
              </a:lnSpc>
            </a:pPr>
            <a:r>
              <a:rPr lang="en-US" sz="4800">
                <a:solidFill>
                  <a:srgbClr val="490A06"/>
                </a:solidFill>
                <a:latin typeface="Gilda Display"/>
              </a:rPr>
              <a:t>Hva trengs av kompetanse?</a:t>
            </a:r>
          </a:p>
        </p:txBody>
      </p:sp>
      <p:sp>
        <p:nvSpPr>
          <p:cNvPr name="Freeform 8" id="8"/>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4"/>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1348740" y="4624864"/>
            <a:ext cx="15590520" cy="1238250"/>
          </a:xfrm>
          <a:prstGeom prst="rect">
            <a:avLst/>
          </a:prstGeom>
        </p:spPr>
        <p:txBody>
          <a:bodyPr anchor="t" rtlCol="false" tIns="0" lIns="0" bIns="0" rIns="0">
            <a:spAutoFit/>
          </a:bodyPr>
          <a:lstStyle/>
          <a:p>
            <a:pPr algn="ctr">
              <a:lnSpc>
                <a:spcPts val="9600"/>
              </a:lnSpc>
            </a:pPr>
            <a:r>
              <a:rPr lang="en-US" sz="8000">
                <a:solidFill>
                  <a:srgbClr val="490A06"/>
                </a:solidFill>
                <a:latin typeface="Gilda Display"/>
              </a:rPr>
              <a:t>Tips og anbefalinger</a:t>
            </a:r>
          </a:p>
        </p:txBody>
      </p:sp>
      <p:sp>
        <p:nvSpPr>
          <p:cNvPr name="TextBox 3" id="3"/>
          <p:cNvSpPr txBox="true"/>
          <p:nvPr/>
        </p:nvSpPr>
        <p:spPr>
          <a:xfrm rot="0">
            <a:off x="7436026" y="2972908"/>
            <a:ext cx="3415947" cy="1390650"/>
          </a:xfrm>
          <a:prstGeom prst="rect">
            <a:avLst/>
          </a:prstGeom>
        </p:spPr>
        <p:txBody>
          <a:bodyPr anchor="t" rtlCol="false" tIns="0" lIns="0" bIns="0" rIns="0">
            <a:spAutoFit/>
          </a:bodyPr>
          <a:lstStyle/>
          <a:p>
            <a:pPr algn="ctr">
              <a:lnSpc>
                <a:spcPts val="10800"/>
              </a:lnSpc>
            </a:pPr>
            <a:r>
              <a:rPr lang="en-US" sz="9000">
                <a:solidFill>
                  <a:srgbClr val="A14E48"/>
                </a:solidFill>
                <a:latin typeface="Work Sans Bold"/>
              </a:rPr>
              <a:t>04</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8055352" y="4193813"/>
            <a:ext cx="4045720" cy="1255395"/>
          </a:xfrm>
          <a:prstGeom prst="rect">
            <a:avLst/>
          </a:prstGeom>
        </p:spPr>
        <p:txBody>
          <a:bodyPr anchor="t" rtlCol="false" tIns="0" lIns="0" bIns="0" rIns="0">
            <a:spAutoFit/>
          </a:bodyPr>
          <a:lstStyle/>
          <a:p>
            <a:pPr algn="l">
              <a:lnSpc>
                <a:spcPts val="3240"/>
              </a:lnSpc>
            </a:pPr>
            <a:r>
              <a:rPr lang="en-US" sz="3000">
                <a:solidFill>
                  <a:srgbClr val="A14E48"/>
                </a:solidFill>
                <a:latin typeface="Work Sans Light"/>
              </a:rPr>
              <a:t>Utvid nettverket - </a:t>
            </a:r>
          </a:p>
          <a:p>
            <a:pPr algn="l">
              <a:lnSpc>
                <a:spcPts val="3240"/>
              </a:lnSpc>
            </a:pPr>
            <a:r>
              <a:rPr lang="en-US" sz="3000">
                <a:solidFill>
                  <a:srgbClr val="A14E48"/>
                </a:solidFill>
                <a:latin typeface="Work Sans Light"/>
              </a:rPr>
              <a:t>let i andre nettverk enn ditt eget</a:t>
            </a:r>
          </a:p>
        </p:txBody>
      </p:sp>
      <p:grpSp>
        <p:nvGrpSpPr>
          <p:cNvPr name="Group 3" id="3"/>
          <p:cNvGrpSpPr/>
          <p:nvPr/>
        </p:nvGrpSpPr>
        <p:grpSpPr>
          <a:xfrm rot="0">
            <a:off x="2181369" y="7277038"/>
            <a:ext cx="4045712" cy="1247679"/>
            <a:chOff x="0" y="0"/>
            <a:chExt cx="5394282" cy="1663572"/>
          </a:xfrm>
        </p:grpSpPr>
        <p:sp>
          <p:nvSpPr>
            <p:cNvPr name="TextBox 4" id="4"/>
            <p:cNvSpPr txBox="true"/>
            <p:nvPr/>
          </p:nvSpPr>
          <p:spPr>
            <a:xfrm rot="0">
              <a:off x="2" y="-9525"/>
              <a:ext cx="5394280" cy="1203325"/>
            </a:xfrm>
            <a:prstGeom prst="rect">
              <a:avLst/>
            </a:prstGeom>
          </p:spPr>
          <p:txBody>
            <a:bodyPr anchor="t" rtlCol="false" tIns="0" lIns="0" bIns="0" rIns="0">
              <a:spAutoFit/>
            </a:bodyPr>
            <a:lstStyle/>
            <a:p>
              <a:pPr algn="l">
                <a:lnSpc>
                  <a:spcPts val="3599"/>
                </a:lnSpc>
              </a:pPr>
              <a:r>
                <a:rPr lang="en-US" sz="2999" spc="29">
                  <a:solidFill>
                    <a:srgbClr val="A14E48"/>
                  </a:solidFill>
                  <a:latin typeface="Work Sans Light"/>
                </a:rPr>
                <a:t>Ny kunnskap </a:t>
              </a:r>
            </a:p>
            <a:p>
              <a:pPr algn="l">
                <a:lnSpc>
                  <a:spcPts val="3599"/>
                </a:lnSpc>
              </a:pPr>
              <a:r>
                <a:rPr lang="en-US" sz="2999" spc="29">
                  <a:solidFill>
                    <a:srgbClr val="A14E48"/>
                  </a:solidFill>
                  <a:latin typeface="Work Sans Light"/>
                </a:rPr>
                <a:t>vær nysgjerrig</a:t>
              </a:r>
            </a:p>
          </p:txBody>
        </p:sp>
        <p:sp>
          <p:nvSpPr>
            <p:cNvPr name="TextBox 5" id="5"/>
            <p:cNvSpPr txBox="true"/>
            <p:nvPr/>
          </p:nvSpPr>
          <p:spPr>
            <a:xfrm rot="0">
              <a:off x="0" y="1298447"/>
              <a:ext cx="5394276" cy="365125"/>
            </a:xfrm>
            <a:prstGeom prst="rect">
              <a:avLst/>
            </a:prstGeom>
          </p:spPr>
          <p:txBody>
            <a:bodyPr anchor="t" rtlCol="false" tIns="0" lIns="0" bIns="0" rIns="0">
              <a:spAutoFit/>
            </a:bodyPr>
            <a:lstStyle/>
            <a:p>
              <a:pPr algn="l">
                <a:lnSpc>
                  <a:spcPts val="2160"/>
                </a:lnSpc>
              </a:pPr>
            </a:p>
          </p:txBody>
        </p:sp>
      </p:grpSp>
      <p:sp>
        <p:nvSpPr>
          <p:cNvPr name="TextBox 6" id="6"/>
          <p:cNvSpPr txBox="true"/>
          <p:nvPr/>
        </p:nvSpPr>
        <p:spPr>
          <a:xfrm rot="0">
            <a:off x="2181369" y="4155713"/>
            <a:ext cx="4680916" cy="1390650"/>
          </a:xfrm>
          <a:prstGeom prst="rect">
            <a:avLst/>
          </a:prstGeom>
        </p:spPr>
        <p:txBody>
          <a:bodyPr anchor="t" rtlCol="false" tIns="0" lIns="0" bIns="0" rIns="0">
            <a:spAutoFit/>
          </a:bodyPr>
          <a:lstStyle/>
          <a:p>
            <a:pPr algn="l">
              <a:lnSpc>
                <a:spcPts val="3600"/>
              </a:lnSpc>
            </a:pPr>
            <a:r>
              <a:rPr lang="en-US" sz="3000">
                <a:solidFill>
                  <a:srgbClr val="A14E48"/>
                </a:solidFill>
                <a:latin typeface="Work Sans Light"/>
              </a:rPr>
              <a:t>Vit hva du er god på og våg å dyrke det</a:t>
            </a:r>
          </a:p>
          <a:p>
            <a:pPr algn="l">
              <a:lnSpc>
                <a:spcPts val="3600"/>
              </a:lnSpc>
            </a:pPr>
          </a:p>
        </p:txBody>
      </p:sp>
      <p:sp>
        <p:nvSpPr>
          <p:cNvPr name="TextBox 7" id="7"/>
          <p:cNvSpPr txBox="true"/>
          <p:nvPr/>
        </p:nvSpPr>
        <p:spPr>
          <a:xfrm rot="0">
            <a:off x="13005745" y="4155713"/>
            <a:ext cx="4727383" cy="933450"/>
          </a:xfrm>
          <a:prstGeom prst="rect">
            <a:avLst/>
          </a:prstGeom>
        </p:spPr>
        <p:txBody>
          <a:bodyPr anchor="t" rtlCol="false" tIns="0" lIns="0" bIns="0" rIns="0">
            <a:spAutoFit/>
          </a:bodyPr>
          <a:lstStyle/>
          <a:p>
            <a:pPr algn="l">
              <a:lnSpc>
                <a:spcPts val="3600"/>
              </a:lnSpc>
            </a:pPr>
            <a:r>
              <a:rPr lang="en-US" sz="3000">
                <a:solidFill>
                  <a:srgbClr val="A14E48"/>
                </a:solidFill>
                <a:latin typeface="Work Sans Light"/>
              </a:rPr>
              <a:t>By på deg selv - vær uredd og anta intet</a:t>
            </a:r>
          </a:p>
        </p:txBody>
      </p:sp>
      <p:sp>
        <p:nvSpPr>
          <p:cNvPr name="TextBox 8" id="8"/>
          <p:cNvSpPr txBox="true"/>
          <p:nvPr/>
        </p:nvSpPr>
        <p:spPr>
          <a:xfrm rot="0">
            <a:off x="1446174" y="2077967"/>
            <a:ext cx="10293601" cy="400050"/>
          </a:xfrm>
          <a:prstGeom prst="rect">
            <a:avLst/>
          </a:prstGeom>
        </p:spPr>
        <p:txBody>
          <a:bodyPr anchor="t" rtlCol="false" tIns="0" lIns="0" bIns="0" rIns="0">
            <a:spAutoFit/>
          </a:bodyPr>
          <a:lstStyle/>
          <a:p>
            <a:pPr algn="l">
              <a:lnSpc>
                <a:spcPts val="3120"/>
              </a:lnSpc>
            </a:pPr>
            <a:r>
              <a:rPr lang="en-US" sz="2600">
                <a:solidFill>
                  <a:srgbClr val="4D1E1B"/>
                </a:solidFill>
                <a:latin typeface="Gilda Display"/>
              </a:rPr>
              <a:t>Respondentenes råd til de som ønsker å posisjonere seg for styreverv </a:t>
            </a:r>
          </a:p>
        </p:txBody>
      </p:sp>
      <p:sp>
        <p:nvSpPr>
          <p:cNvPr name="TextBox 9" id="9"/>
          <p:cNvSpPr txBox="true"/>
          <p:nvPr/>
        </p:nvSpPr>
        <p:spPr>
          <a:xfrm rot="0">
            <a:off x="8055363" y="7276681"/>
            <a:ext cx="4045710" cy="476250"/>
          </a:xfrm>
          <a:prstGeom prst="rect">
            <a:avLst/>
          </a:prstGeom>
        </p:spPr>
        <p:txBody>
          <a:bodyPr anchor="t" rtlCol="false" tIns="0" lIns="0" bIns="0" rIns="0">
            <a:spAutoFit/>
          </a:bodyPr>
          <a:lstStyle/>
          <a:p>
            <a:pPr algn="l">
              <a:lnSpc>
                <a:spcPts val="3600"/>
              </a:lnSpc>
            </a:pPr>
            <a:r>
              <a:rPr lang="en-US" sz="3000">
                <a:solidFill>
                  <a:srgbClr val="A14E48"/>
                </a:solidFill>
                <a:latin typeface="Work Sans Light"/>
              </a:rPr>
              <a:t>Velg med omhu</a:t>
            </a:r>
          </a:p>
        </p:txBody>
      </p:sp>
      <p:sp>
        <p:nvSpPr>
          <p:cNvPr name="Freeform 10" id="10"/>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3"/>
            <a:stretch>
              <a:fillRect l="0" t="0" r="0" b="0"/>
            </a:stretch>
          </a:blipFill>
        </p:spPr>
      </p:sp>
      <p:grpSp>
        <p:nvGrpSpPr>
          <p:cNvPr name="Group 11" id="11"/>
          <p:cNvGrpSpPr/>
          <p:nvPr/>
        </p:nvGrpSpPr>
        <p:grpSpPr>
          <a:xfrm rot="0">
            <a:off x="1461447" y="4283211"/>
            <a:ext cx="542723" cy="542723"/>
            <a:chOff x="0" y="0"/>
            <a:chExt cx="1051904" cy="1051904"/>
          </a:xfrm>
        </p:grpSpPr>
        <p:sp>
          <p:nvSpPr>
            <p:cNvPr name="Freeform 12" id="12"/>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D58B87"/>
            </a:solidFill>
          </p:spPr>
        </p:sp>
      </p:grpSp>
      <p:grpSp>
        <p:nvGrpSpPr>
          <p:cNvPr name="Group 13" id="13"/>
          <p:cNvGrpSpPr/>
          <p:nvPr/>
        </p:nvGrpSpPr>
        <p:grpSpPr>
          <a:xfrm rot="0">
            <a:off x="7364015" y="4283211"/>
            <a:ext cx="542723" cy="542723"/>
            <a:chOff x="0" y="0"/>
            <a:chExt cx="1051904" cy="1051904"/>
          </a:xfrm>
        </p:grpSpPr>
        <p:sp>
          <p:nvSpPr>
            <p:cNvPr name="Freeform 14" id="14"/>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D58B87"/>
            </a:solidFill>
          </p:spPr>
        </p:sp>
      </p:grpSp>
      <p:grpSp>
        <p:nvGrpSpPr>
          <p:cNvPr name="Group 15" id="15"/>
          <p:cNvGrpSpPr/>
          <p:nvPr/>
        </p:nvGrpSpPr>
        <p:grpSpPr>
          <a:xfrm rot="0">
            <a:off x="12282048" y="4280925"/>
            <a:ext cx="542723" cy="542723"/>
            <a:chOff x="0" y="0"/>
            <a:chExt cx="1051904" cy="1051904"/>
          </a:xfrm>
        </p:grpSpPr>
        <p:sp>
          <p:nvSpPr>
            <p:cNvPr name="Freeform 16" id="16"/>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D58B87"/>
            </a:solidFill>
          </p:spPr>
        </p:sp>
      </p:grpSp>
      <p:grpSp>
        <p:nvGrpSpPr>
          <p:cNvPr name="Group 17" id="17"/>
          <p:cNvGrpSpPr/>
          <p:nvPr/>
        </p:nvGrpSpPr>
        <p:grpSpPr>
          <a:xfrm rot="0">
            <a:off x="1461447" y="7277038"/>
            <a:ext cx="542723" cy="542723"/>
            <a:chOff x="0" y="0"/>
            <a:chExt cx="1051904" cy="1051904"/>
          </a:xfrm>
        </p:grpSpPr>
        <p:sp>
          <p:nvSpPr>
            <p:cNvPr name="Freeform 18" id="18"/>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D58B87"/>
            </a:solidFill>
          </p:spPr>
        </p:sp>
      </p:grpSp>
      <p:grpSp>
        <p:nvGrpSpPr>
          <p:cNvPr name="Group 19" id="19"/>
          <p:cNvGrpSpPr/>
          <p:nvPr/>
        </p:nvGrpSpPr>
        <p:grpSpPr>
          <a:xfrm rot="0">
            <a:off x="7348752" y="7277038"/>
            <a:ext cx="542723" cy="542723"/>
            <a:chOff x="0" y="0"/>
            <a:chExt cx="1051904" cy="1051904"/>
          </a:xfrm>
        </p:grpSpPr>
        <p:sp>
          <p:nvSpPr>
            <p:cNvPr name="Freeform 20" id="20"/>
            <p:cNvSpPr/>
            <p:nvPr/>
          </p:nvSpPr>
          <p:spPr>
            <a:xfrm flipH="false" flipV="false" rot="0">
              <a:off x="0" y="0"/>
              <a:ext cx="1051941" cy="1051941"/>
            </a:xfrm>
            <a:custGeom>
              <a:avLst/>
              <a:gdLst/>
              <a:ahLst/>
              <a:cxnLst/>
              <a:rect r="r" b="b" t="t" l="l"/>
              <a:pathLst>
                <a:path h="1051941" w="1051941">
                  <a:moveTo>
                    <a:pt x="525907" y="0"/>
                  </a:moveTo>
                  <a:cubicBezTo>
                    <a:pt x="235458" y="0"/>
                    <a:pt x="0" y="235458"/>
                    <a:pt x="0" y="525907"/>
                  </a:cubicBezTo>
                  <a:cubicBezTo>
                    <a:pt x="0" y="816356"/>
                    <a:pt x="235458" y="1051941"/>
                    <a:pt x="525907" y="1051941"/>
                  </a:cubicBezTo>
                  <a:cubicBezTo>
                    <a:pt x="816356" y="1051941"/>
                    <a:pt x="1051941" y="816483"/>
                    <a:pt x="1051941" y="525907"/>
                  </a:cubicBezTo>
                  <a:cubicBezTo>
                    <a:pt x="1051941" y="235331"/>
                    <a:pt x="816483" y="0"/>
                    <a:pt x="525907" y="0"/>
                  </a:cubicBezTo>
                  <a:close/>
                </a:path>
              </a:pathLst>
            </a:custGeom>
            <a:solidFill>
              <a:srgbClr val="D58B87"/>
            </a:solidFill>
          </p:spPr>
        </p:sp>
      </p:grpSp>
      <p:sp>
        <p:nvSpPr>
          <p:cNvPr name="TextBox 21" id="21"/>
          <p:cNvSpPr txBox="true"/>
          <p:nvPr/>
        </p:nvSpPr>
        <p:spPr>
          <a:xfrm rot="0">
            <a:off x="1348740" y="1153240"/>
            <a:ext cx="9701777" cy="843915"/>
          </a:xfrm>
          <a:prstGeom prst="rect">
            <a:avLst/>
          </a:prstGeom>
        </p:spPr>
        <p:txBody>
          <a:bodyPr anchor="t" rtlCol="false" tIns="0" lIns="0" bIns="0" rIns="0">
            <a:spAutoFit/>
          </a:bodyPr>
          <a:lstStyle/>
          <a:p>
            <a:pPr algn="l">
              <a:lnSpc>
                <a:spcPts val="6480"/>
              </a:lnSpc>
            </a:pPr>
            <a:r>
              <a:rPr lang="en-US" sz="6000">
                <a:solidFill>
                  <a:srgbClr val="490A06"/>
                </a:solidFill>
                <a:latin typeface="Gilda Display"/>
              </a:rPr>
              <a:t>Tips og anbefalinger</a:t>
            </a:r>
          </a:p>
        </p:txBody>
      </p:sp>
      <p:grpSp>
        <p:nvGrpSpPr>
          <p:cNvPr name="Group 22" id="22"/>
          <p:cNvGrpSpPr/>
          <p:nvPr/>
        </p:nvGrpSpPr>
        <p:grpSpPr>
          <a:xfrm rot="0">
            <a:off x="13253737" y="6133884"/>
            <a:ext cx="4325594" cy="3632182"/>
            <a:chOff x="0" y="0"/>
            <a:chExt cx="5767458" cy="4842910"/>
          </a:xfrm>
        </p:grpSpPr>
        <p:sp>
          <p:nvSpPr>
            <p:cNvPr name="Freeform 23" id="23"/>
            <p:cNvSpPr/>
            <p:nvPr/>
          </p:nvSpPr>
          <p:spPr>
            <a:xfrm flipH="false" flipV="false" rot="-7031335">
              <a:off x="1148097" y="173668"/>
              <a:ext cx="3135189" cy="4495573"/>
            </a:xfrm>
            <a:custGeom>
              <a:avLst/>
              <a:gdLst/>
              <a:ahLst/>
              <a:cxnLst/>
              <a:rect r="r" b="b" t="t" l="l"/>
              <a:pathLst>
                <a:path h="4495573" w="3135189">
                  <a:moveTo>
                    <a:pt x="0" y="0"/>
                  </a:moveTo>
                  <a:lnTo>
                    <a:pt x="3135189" y="0"/>
                  </a:lnTo>
                  <a:lnTo>
                    <a:pt x="3135189" y="4495573"/>
                  </a:lnTo>
                  <a:lnTo>
                    <a:pt x="0" y="4495573"/>
                  </a:lnTo>
                  <a:lnTo>
                    <a:pt x="0" y="0"/>
                  </a:lnTo>
                  <a:close/>
                </a:path>
              </a:pathLst>
            </a:custGeom>
            <a:blipFill>
              <a:blip r:embed="rId4">
                <a:alphaModFix amt="44999"/>
              </a:blip>
              <a:stretch>
                <a:fillRect l="0" t="0" r="0" b="0"/>
              </a:stretch>
            </a:blipFill>
          </p:spPr>
        </p:sp>
        <p:sp>
          <p:nvSpPr>
            <p:cNvPr name="Freeform 24" id="24"/>
            <p:cNvSpPr/>
            <p:nvPr/>
          </p:nvSpPr>
          <p:spPr>
            <a:xfrm flipH="false" flipV="false" rot="0">
              <a:off x="212590" y="2283276"/>
              <a:ext cx="720450" cy="710614"/>
            </a:xfrm>
            <a:custGeom>
              <a:avLst/>
              <a:gdLst/>
              <a:ahLst/>
              <a:cxnLst/>
              <a:rect r="r" b="b" t="t" l="l"/>
              <a:pathLst>
                <a:path h="710614" w="720450">
                  <a:moveTo>
                    <a:pt x="0" y="0"/>
                  </a:moveTo>
                  <a:lnTo>
                    <a:pt x="720449" y="0"/>
                  </a:lnTo>
                  <a:lnTo>
                    <a:pt x="720449" y="710614"/>
                  </a:lnTo>
                  <a:lnTo>
                    <a:pt x="0" y="710614"/>
                  </a:lnTo>
                  <a:lnTo>
                    <a:pt x="0" y="0"/>
                  </a:lnTo>
                  <a:close/>
                </a:path>
              </a:pathLst>
            </a:custGeom>
            <a:blipFill>
              <a:blip r:embed="rId5">
                <a:alphaModFix amt="50000"/>
              </a:blip>
              <a:stretch>
                <a:fillRect l="0" t="-653" r="0" b="-730"/>
              </a:stretch>
            </a:blipFill>
          </p:spPr>
        </p:sp>
        <p:sp>
          <p:nvSpPr>
            <p:cNvPr name="Freeform 25" id="25"/>
            <p:cNvSpPr/>
            <p:nvPr/>
          </p:nvSpPr>
          <p:spPr>
            <a:xfrm flipH="false" flipV="false" rot="0">
              <a:off x="1667444" y="2087936"/>
              <a:ext cx="338135" cy="333519"/>
            </a:xfrm>
            <a:custGeom>
              <a:avLst/>
              <a:gdLst/>
              <a:ahLst/>
              <a:cxnLst/>
              <a:rect r="r" b="b" t="t" l="l"/>
              <a:pathLst>
                <a:path h="333519" w="338135">
                  <a:moveTo>
                    <a:pt x="0" y="0"/>
                  </a:moveTo>
                  <a:lnTo>
                    <a:pt x="338135" y="0"/>
                  </a:lnTo>
                  <a:lnTo>
                    <a:pt x="338135" y="333519"/>
                  </a:lnTo>
                  <a:lnTo>
                    <a:pt x="0" y="333519"/>
                  </a:lnTo>
                  <a:lnTo>
                    <a:pt x="0" y="0"/>
                  </a:lnTo>
                  <a:close/>
                </a:path>
              </a:pathLst>
            </a:custGeom>
            <a:blipFill>
              <a:blip r:embed="rId6">
                <a:alphaModFix amt="50000"/>
              </a:blip>
              <a:stretch>
                <a:fillRect l="0" t="-817" r="-246" b="-817"/>
              </a:stretch>
            </a:blipFill>
          </p:spPr>
        </p:sp>
        <p:sp>
          <p:nvSpPr>
            <p:cNvPr name="Freeform 26" id="26"/>
            <p:cNvSpPr/>
            <p:nvPr/>
          </p:nvSpPr>
          <p:spPr>
            <a:xfrm flipH="false" flipV="false" rot="0">
              <a:off x="2308698" y="2154719"/>
              <a:ext cx="533472" cy="533472"/>
            </a:xfrm>
            <a:custGeom>
              <a:avLst/>
              <a:gdLst/>
              <a:ahLst/>
              <a:cxnLst/>
              <a:rect r="r" b="b" t="t" l="l"/>
              <a:pathLst>
                <a:path h="533472" w="533472">
                  <a:moveTo>
                    <a:pt x="0" y="0"/>
                  </a:moveTo>
                  <a:lnTo>
                    <a:pt x="533472" y="0"/>
                  </a:lnTo>
                  <a:lnTo>
                    <a:pt x="533472" y="533472"/>
                  </a:lnTo>
                  <a:lnTo>
                    <a:pt x="0" y="533472"/>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27" id="27"/>
            <p:cNvSpPr/>
            <p:nvPr/>
          </p:nvSpPr>
          <p:spPr>
            <a:xfrm flipH="false" flipV="false" rot="0">
              <a:off x="5213908" y="1906868"/>
              <a:ext cx="553550" cy="553550"/>
            </a:xfrm>
            <a:custGeom>
              <a:avLst/>
              <a:gdLst/>
              <a:ahLst/>
              <a:cxnLst/>
              <a:rect r="r" b="b" t="t" l="l"/>
              <a:pathLst>
                <a:path h="553550" w="553550">
                  <a:moveTo>
                    <a:pt x="0" y="0"/>
                  </a:moveTo>
                  <a:lnTo>
                    <a:pt x="553550" y="0"/>
                  </a:lnTo>
                  <a:lnTo>
                    <a:pt x="553550" y="553550"/>
                  </a:lnTo>
                  <a:lnTo>
                    <a:pt x="0" y="553550"/>
                  </a:lnTo>
                  <a:lnTo>
                    <a:pt x="0" y="0"/>
                  </a:lnTo>
                  <a:close/>
                </a:path>
              </a:pathLst>
            </a:custGeom>
            <a:blipFill>
              <a:blip r:embed="rId9">
                <a:alphaModFix amt="50000"/>
                <a:extLst>
                  <a:ext uri="{96DAC541-7B7A-43D3-8B79-37D633B846F1}">
                    <asvg:svgBlip xmlns:asvg="http://schemas.microsoft.com/office/drawing/2016/SVG/main" r:embed="rId10"/>
                  </a:ext>
                </a:extLst>
              </a:blip>
              <a:stretch>
                <a:fillRect l="0" t="0" r="0" b="0"/>
              </a:stretch>
            </a:blipFill>
          </p:spPr>
        </p:sp>
        <p:sp>
          <p:nvSpPr>
            <p:cNvPr name="Freeform 28" id="28"/>
            <p:cNvSpPr/>
            <p:nvPr/>
          </p:nvSpPr>
          <p:spPr>
            <a:xfrm flipH="false" flipV="false" rot="0">
              <a:off x="2999679" y="2568200"/>
              <a:ext cx="533472" cy="533472"/>
            </a:xfrm>
            <a:custGeom>
              <a:avLst/>
              <a:gdLst/>
              <a:ahLst/>
              <a:cxnLst/>
              <a:rect r="r" b="b" t="t" l="l"/>
              <a:pathLst>
                <a:path h="533472" w="533472">
                  <a:moveTo>
                    <a:pt x="0" y="0"/>
                  </a:moveTo>
                  <a:lnTo>
                    <a:pt x="533472" y="0"/>
                  </a:lnTo>
                  <a:lnTo>
                    <a:pt x="533472" y="533472"/>
                  </a:lnTo>
                  <a:lnTo>
                    <a:pt x="0" y="533472"/>
                  </a:lnTo>
                  <a:lnTo>
                    <a:pt x="0" y="0"/>
                  </a:lnTo>
                  <a:close/>
                </a:path>
              </a:pathLst>
            </a:custGeom>
            <a:blipFill>
              <a:blip r:embed="rId11">
                <a:alphaModFix amt="50000"/>
                <a:extLst>
                  <a:ext uri="{96DAC541-7B7A-43D3-8B79-37D633B846F1}">
                    <asvg:svgBlip xmlns:asvg="http://schemas.microsoft.com/office/drawing/2016/SVG/main" r:embed="rId12"/>
                  </a:ext>
                </a:extLst>
              </a:blip>
              <a:stretch>
                <a:fillRect l="0" t="0" r="0" b="0"/>
              </a:stretch>
            </a:blipFill>
          </p:spPr>
        </p:sp>
        <p:sp>
          <p:nvSpPr>
            <p:cNvPr name="Freeform 29" id="29"/>
            <p:cNvSpPr/>
            <p:nvPr/>
          </p:nvSpPr>
          <p:spPr>
            <a:xfrm flipH="false" flipV="false" rot="0">
              <a:off x="2250642" y="1323115"/>
              <a:ext cx="533472" cy="526358"/>
            </a:xfrm>
            <a:custGeom>
              <a:avLst/>
              <a:gdLst/>
              <a:ahLst/>
              <a:cxnLst/>
              <a:rect r="r" b="b" t="t" l="l"/>
              <a:pathLst>
                <a:path h="526358" w="533472">
                  <a:moveTo>
                    <a:pt x="0" y="0"/>
                  </a:moveTo>
                  <a:lnTo>
                    <a:pt x="533472" y="0"/>
                  </a:lnTo>
                  <a:lnTo>
                    <a:pt x="533472" y="526358"/>
                  </a:lnTo>
                  <a:lnTo>
                    <a:pt x="0" y="526358"/>
                  </a:lnTo>
                  <a:lnTo>
                    <a:pt x="0" y="0"/>
                  </a:lnTo>
                  <a:close/>
                </a:path>
              </a:pathLst>
            </a:custGeom>
            <a:blipFill>
              <a:blip r:embed="rId13">
                <a:alphaModFix amt="50000"/>
                <a:extLst>
                  <a:ext uri="{96DAC541-7B7A-43D3-8B79-37D633B846F1}">
                    <asvg:svgBlip xmlns:asvg="http://schemas.microsoft.com/office/drawing/2016/SVG/main" r:embed="rId14"/>
                  </a:ext>
                </a:extLst>
              </a:blip>
              <a:stretch>
                <a:fillRect l="0" t="-263" r="0" b="-263"/>
              </a:stretch>
            </a:blipFill>
          </p:spPr>
        </p:sp>
        <p:sp>
          <p:nvSpPr>
            <p:cNvPr name="Freeform 30" id="30"/>
            <p:cNvSpPr/>
            <p:nvPr/>
          </p:nvSpPr>
          <p:spPr>
            <a:xfrm flipH="false" flipV="false" rot="0">
              <a:off x="1775226" y="3347098"/>
              <a:ext cx="533472" cy="455229"/>
            </a:xfrm>
            <a:custGeom>
              <a:avLst/>
              <a:gdLst/>
              <a:ahLst/>
              <a:cxnLst/>
              <a:rect r="r" b="b" t="t" l="l"/>
              <a:pathLst>
                <a:path h="455229" w="533472">
                  <a:moveTo>
                    <a:pt x="0" y="0"/>
                  </a:moveTo>
                  <a:lnTo>
                    <a:pt x="533472" y="0"/>
                  </a:lnTo>
                  <a:lnTo>
                    <a:pt x="533472" y="455229"/>
                  </a:lnTo>
                  <a:lnTo>
                    <a:pt x="0" y="455229"/>
                  </a:lnTo>
                  <a:lnTo>
                    <a:pt x="0" y="0"/>
                  </a:lnTo>
                  <a:close/>
                </a:path>
              </a:pathLst>
            </a:custGeom>
            <a:blipFill>
              <a:blip r:embed="rId15">
                <a:alphaModFix amt="50000"/>
                <a:extLst>
                  <a:ext uri="{96DAC541-7B7A-43D3-8B79-37D633B846F1}">
                    <asvg:svgBlip xmlns:asvg="http://schemas.microsoft.com/office/drawing/2016/SVG/main" r:embed="rId16"/>
                  </a:ext>
                </a:extLst>
              </a:blip>
              <a:stretch>
                <a:fillRect l="0" t="-495" r="0" b="-495"/>
              </a:stretch>
            </a:blipFill>
          </p:spPr>
        </p:sp>
        <p:sp>
          <p:nvSpPr>
            <p:cNvPr name="Freeform 31" id="31"/>
            <p:cNvSpPr/>
            <p:nvPr/>
          </p:nvSpPr>
          <p:spPr>
            <a:xfrm flipH="false" flipV="false" rot="0">
              <a:off x="3907350" y="1629462"/>
              <a:ext cx="533472" cy="554811"/>
            </a:xfrm>
            <a:custGeom>
              <a:avLst/>
              <a:gdLst/>
              <a:ahLst/>
              <a:cxnLst/>
              <a:rect r="r" b="b" t="t" l="l"/>
              <a:pathLst>
                <a:path h="554811" w="533472">
                  <a:moveTo>
                    <a:pt x="0" y="0"/>
                  </a:moveTo>
                  <a:lnTo>
                    <a:pt x="533472" y="0"/>
                  </a:lnTo>
                  <a:lnTo>
                    <a:pt x="533472" y="554811"/>
                  </a:lnTo>
                  <a:lnTo>
                    <a:pt x="0" y="554811"/>
                  </a:lnTo>
                  <a:lnTo>
                    <a:pt x="0" y="0"/>
                  </a:lnTo>
                  <a:close/>
                </a:path>
              </a:pathLst>
            </a:custGeom>
            <a:blipFill>
              <a:blip r:embed="rId17">
                <a:alphaModFix amt="50000"/>
                <a:extLst>
                  <a:ext uri="{96DAC541-7B7A-43D3-8B79-37D633B846F1}">
                    <asvg:svgBlip xmlns:asvg="http://schemas.microsoft.com/office/drawing/2016/SVG/main" r:embed="rId18"/>
                  </a:ext>
                </a:extLst>
              </a:blip>
              <a:stretch>
                <a:fillRect l="0" t="-422" r="0" b="-422"/>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Freeform 2" id="2" descr="Et bilde som inneholder sky, utendørs, himmel, vandring  Automatisk generert beskrivelse"/>
          <p:cNvSpPr/>
          <p:nvPr/>
        </p:nvSpPr>
        <p:spPr>
          <a:xfrm flipH="true" flipV="false" rot="0">
            <a:off x="0" y="-611041"/>
            <a:ext cx="19897870" cy="14845677"/>
          </a:xfrm>
          <a:custGeom>
            <a:avLst/>
            <a:gdLst/>
            <a:ahLst/>
            <a:cxnLst/>
            <a:rect r="r" b="b" t="t" l="l"/>
            <a:pathLst>
              <a:path h="14845677" w="19897870">
                <a:moveTo>
                  <a:pt x="19897870" y="0"/>
                </a:moveTo>
                <a:lnTo>
                  <a:pt x="0" y="0"/>
                </a:lnTo>
                <a:lnTo>
                  <a:pt x="0" y="14845677"/>
                </a:lnTo>
                <a:lnTo>
                  <a:pt x="19897870" y="14845677"/>
                </a:lnTo>
                <a:lnTo>
                  <a:pt x="19897870" y="0"/>
                </a:lnTo>
                <a:close/>
              </a:path>
            </a:pathLst>
          </a:custGeom>
          <a:blipFill>
            <a:blip r:embed="rId2"/>
            <a:stretch>
              <a:fillRect l="-13724" t="-225" r="0" b="-13574"/>
            </a:stretch>
          </a:blipFill>
        </p:spPr>
      </p:sp>
      <p:sp>
        <p:nvSpPr>
          <p:cNvPr name="TextBox 3" id="3"/>
          <p:cNvSpPr txBox="true"/>
          <p:nvPr/>
        </p:nvSpPr>
        <p:spPr>
          <a:xfrm rot="0">
            <a:off x="3901318" y="2287422"/>
            <a:ext cx="10485364" cy="4524375"/>
          </a:xfrm>
          <a:prstGeom prst="rect">
            <a:avLst/>
          </a:prstGeom>
        </p:spPr>
        <p:txBody>
          <a:bodyPr anchor="t" rtlCol="false" tIns="0" lIns="0" bIns="0" rIns="0">
            <a:spAutoFit/>
          </a:bodyPr>
          <a:lstStyle/>
          <a:p>
            <a:pPr algn="ctr">
              <a:lnSpc>
                <a:spcPts val="7199"/>
              </a:lnSpc>
            </a:pPr>
            <a:r>
              <a:rPr lang="en-US" sz="5999">
                <a:solidFill>
                  <a:srgbClr val="A14E48"/>
                </a:solidFill>
                <a:latin typeface="Gilda Display"/>
              </a:rPr>
              <a:t>Matae kobler styremedlemmer </a:t>
            </a:r>
          </a:p>
          <a:p>
            <a:pPr algn="ctr">
              <a:lnSpc>
                <a:spcPts val="7199"/>
              </a:lnSpc>
            </a:pPr>
          </a:p>
          <a:p>
            <a:pPr algn="ctr">
              <a:lnSpc>
                <a:spcPts val="7199"/>
              </a:lnSpc>
            </a:pPr>
            <a:r>
              <a:rPr lang="en-US" sz="5999">
                <a:solidFill>
                  <a:srgbClr val="A14E48"/>
                </a:solidFill>
                <a:latin typeface="Gilda Display"/>
              </a:rPr>
              <a:t>med vilje og evne </a:t>
            </a:r>
          </a:p>
          <a:p>
            <a:pPr algn="ctr">
              <a:lnSpc>
                <a:spcPts val="7199"/>
              </a:lnSpc>
            </a:pPr>
          </a:p>
          <a:p>
            <a:pPr algn="ctr">
              <a:lnSpc>
                <a:spcPts val="7199"/>
              </a:lnSpc>
            </a:pPr>
            <a:r>
              <a:rPr lang="en-US" sz="5999">
                <a:solidFill>
                  <a:srgbClr val="A14E48"/>
                </a:solidFill>
                <a:latin typeface="Gilda Display"/>
              </a:rPr>
              <a:t>til å skape resultater - over tid</a:t>
            </a:r>
          </a:p>
        </p:txBody>
      </p:sp>
      <p:sp>
        <p:nvSpPr>
          <p:cNvPr name="Freeform 4" id="4"/>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490A06"/>
        </a:solidFill>
      </p:bgPr>
    </p:bg>
    <p:spTree>
      <p:nvGrpSpPr>
        <p:cNvPr id="1" name=""/>
        <p:cNvGrpSpPr/>
        <p:nvPr/>
      </p:nvGrpSpPr>
      <p:grpSpPr>
        <a:xfrm>
          <a:off x="0" y="0"/>
          <a:ext cx="0" cy="0"/>
          <a:chOff x="0" y="0"/>
          <a:chExt cx="0" cy="0"/>
        </a:xfrm>
      </p:grpSpPr>
      <p:sp>
        <p:nvSpPr>
          <p:cNvPr name="Freeform 2" id="2"/>
          <p:cNvSpPr/>
          <p:nvPr/>
        </p:nvSpPr>
        <p:spPr>
          <a:xfrm flipH="false" flipV="false" rot="0">
            <a:off x="14966938" y="9240972"/>
            <a:ext cx="2681999" cy="609132"/>
          </a:xfrm>
          <a:custGeom>
            <a:avLst/>
            <a:gdLst/>
            <a:ahLst/>
            <a:cxnLst/>
            <a:rect r="r" b="b" t="t" l="l"/>
            <a:pathLst>
              <a:path h="609132" w="2681999">
                <a:moveTo>
                  <a:pt x="0" y="0"/>
                </a:moveTo>
                <a:lnTo>
                  <a:pt x="2681999" y="0"/>
                </a:lnTo>
                <a:lnTo>
                  <a:pt x="2681999" y="609132"/>
                </a:lnTo>
                <a:lnTo>
                  <a:pt x="0" y="609132"/>
                </a:lnTo>
                <a:lnTo>
                  <a:pt x="0" y="0"/>
                </a:lnTo>
                <a:close/>
              </a:path>
            </a:pathLst>
          </a:custGeom>
          <a:blipFill>
            <a:blip r:embed="rId2">
              <a:extLst>
                <a:ext uri="{96DAC541-7B7A-43D3-8B79-37D633B846F1}">
                  <asvg:svgBlip xmlns:asvg="http://schemas.microsoft.com/office/drawing/2016/SVG/main" r:embed="rId3"/>
                </a:ext>
              </a:extLst>
            </a:blip>
            <a:stretch>
              <a:fillRect l="0" t="0" r="0" b="-1487"/>
            </a:stretch>
          </a:blipFill>
        </p:spPr>
      </p:sp>
      <p:grpSp>
        <p:nvGrpSpPr>
          <p:cNvPr name="Group 3" id="3"/>
          <p:cNvGrpSpPr/>
          <p:nvPr/>
        </p:nvGrpSpPr>
        <p:grpSpPr>
          <a:xfrm rot="0">
            <a:off x="14583104" y="9002110"/>
            <a:ext cx="3405351" cy="1056290"/>
            <a:chOff x="0" y="0"/>
            <a:chExt cx="4540468" cy="1408386"/>
          </a:xfrm>
        </p:grpSpPr>
        <p:sp>
          <p:nvSpPr>
            <p:cNvPr name="Freeform 4" id="4"/>
            <p:cNvSpPr/>
            <p:nvPr/>
          </p:nvSpPr>
          <p:spPr>
            <a:xfrm flipH="false" flipV="false" rot="0">
              <a:off x="0" y="0"/>
              <a:ext cx="4540504" cy="1408430"/>
            </a:xfrm>
            <a:custGeom>
              <a:avLst/>
              <a:gdLst/>
              <a:ahLst/>
              <a:cxnLst/>
              <a:rect r="r" b="b" t="t" l="l"/>
              <a:pathLst>
                <a:path h="1408430" w="4540504">
                  <a:moveTo>
                    <a:pt x="0" y="0"/>
                  </a:moveTo>
                  <a:lnTo>
                    <a:pt x="4540504" y="0"/>
                  </a:lnTo>
                  <a:lnTo>
                    <a:pt x="4540504" y="1408430"/>
                  </a:lnTo>
                  <a:lnTo>
                    <a:pt x="0" y="1408430"/>
                  </a:lnTo>
                  <a:close/>
                </a:path>
              </a:pathLst>
            </a:custGeom>
            <a:solidFill>
              <a:srgbClr val="490A06"/>
            </a:solidFill>
          </p:spPr>
        </p:sp>
      </p:grpSp>
      <p:sp>
        <p:nvSpPr>
          <p:cNvPr name="Freeform 5" id="5"/>
          <p:cNvSpPr/>
          <p:nvPr/>
        </p:nvSpPr>
        <p:spPr>
          <a:xfrm flipH="false" flipV="false" rot="0">
            <a:off x="8318137" y="8661012"/>
            <a:ext cx="1651726" cy="1159920"/>
          </a:xfrm>
          <a:custGeom>
            <a:avLst/>
            <a:gdLst/>
            <a:ahLst/>
            <a:cxnLst/>
            <a:rect r="r" b="b" t="t" l="l"/>
            <a:pathLst>
              <a:path h="1159920" w="1651726">
                <a:moveTo>
                  <a:pt x="0" y="0"/>
                </a:moveTo>
                <a:lnTo>
                  <a:pt x="1651726" y="0"/>
                </a:lnTo>
                <a:lnTo>
                  <a:pt x="1651726" y="1159920"/>
                </a:lnTo>
                <a:lnTo>
                  <a:pt x="0" y="1159920"/>
                </a:lnTo>
                <a:lnTo>
                  <a:pt x="0" y="0"/>
                </a:lnTo>
                <a:close/>
              </a:path>
            </a:pathLst>
          </a:custGeom>
          <a:blipFill>
            <a:blip r:embed="rId4"/>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TextBox 2" id="2"/>
          <p:cNvSpPr txBox="true"/>
          <p:nvPr/>
        </p:nvSpPr>
        <p:spPr>
          <a:xfrm rot="0">
            <a:off x="1348740" y="1096280"/>
            <a:ext cx="15590520" cy="948309"/>
          </a:xfrm>
          <a:prstGeom prst="rect">
            <a:avLst/>
          </a:prstGeom>
        </p:spPr>
        <p:txBody>
          <a:bodyPr anchor="t" rtlCol="false" tIns="0" lIns="0" bIns="0" rIns="0">
            <a:spAutoFit/>
          </a:bodyPr>
          <a:lstStyle/>
          <a:p>
            <a:pPr algn="l">
              <a:lnSpc>
                <a:spcPts val="7128"/>
              </a:lnSpc>
            </a:pPr>
            <a:r>
              <a:rPr lang="en-US" sz="6600">
                <a:solidFill>
                  <a:srgbClr val="490A06"/>
                </a:solidFill>
                <a:latin typeface="Gilda Display"/>
              </a:rPr>
              <a:t>Hvordan posisjonere deg til styreverv?</a:t>
            </a:r>
          </a:p>
        </p:txBody>
      </p:sp>
      <p:grpSp>
        <p:nvGrpSpPr>
          <p:cNvPr name="Group 3" id="3"/>
          <p:cNvGrpSpPr/>
          <p:nvPr/>
        </p:nvGrpSpPr>
        <p:grpSpPr>
          <a:xfrm rot="0">
            <a:off x="1444625" y="2652711"/>
            <a:ext cx="4714022" cy="6062662"/>
            <a:chOff x="0" y="0"/>
            <a:chExt cx="6285362" cy="8083550"/>
          </a:xfrm>
        </p:grpSpPr>
        <p:sp>
          <p:nvSpPr>
            <p:cNvPr name="Freeform 4" id="4"/>
            <p:cNvSpPr/>
            <p:nvPr/>
          </p:nvSpPr>
          <p:spPr>
            <a:xfrm flipH="false" flipV="false" rot="0">
              <a:off x="0" y="0"/>
              <a:ext cx="6285357" cy="8083550"/>
            </a:xfrm>
            <a:custGeom>
              <a:avLst/>
              <a:gdLst/>
              <a:ahLst/>
              <a:cxnLst/>
              <a:rect r="r" b="b" t="t" l="l"/>
              <a:pathLst>
                <a:path h="8083550" w="6285357">
                  <a:moveTo>
                    <a:pt x="0" y="0"/>
                  </a:moveTo>
                  <a:lnTo>
                    <a:pt x="6285357" y="0"/>
                  </a:lnTo>
                  <a:lnTo>
                    <a:pt x="6285357" y="8083550"/>
                  </a:lnTo>
                  <a:lnTo>
                    <a:pt x="0" y="8083550"/>
                  </a:lnTo>
                  <a:close/>
                </a:path>
              </a:pathLst>
            </a:custGeom>
            <a:solidFill>
              <a:srgbClr val="3A0A06"/>
            </a:solidFill>
          </p:spPr>
        </p:sp>
        <p:sp>
          <p:nvSpPr>
            <p:cNvPr name="TextBox 5" id="5"/>
            <p:cNvSpPr txBox="true"/>
            <p:nvPr/>
          </p:nvSpPr>
          <p:spPr>
            <a:xfrm>
              <a:off x="0" y="0"/>
              <a:ext cx="6285362" cy="8083550"/>
            </a:xfrm>
            <a:prstGeom prst="rect">
              <a:avLst/>
            </a:prstGeom>
          </p:spPr>
          <p:txBody>
            <a:bodyPr anchor="t" rtlCol="false" tIns="50800" lIns="50800" bIns="50800" rIns="50800"/>
            <a:lstStyle/>
            <a:p>
              <a:pPr algn="ctr">
                <a:lnSpc>
                  <a:spcPts val="5040"/>
                </a:lnSpc>
              </a:pPr>
              <a:r>
                <a:rPr lang="en-US" sz="4200">
                  <a:solidFill>
                    <a:srgbClr val="E9DECB"/>
                  </a:solidFill>
                  <a:latin typeface="Work Sans Light"/>
                </a:rPr>
                <a:t>Vis at du </a:t>
              </a:r>
            </a:p>
            <a:p>
              <a:pPr algn="ctr">
                <a:lnSpc>
                  <a:spcPts val="5040"/>
                </a:lnSpc>
              </a:pPr>
              <a:r>
                <a:rPr lang="en-US" sz="4200">
                  <a:solidFill>
                    <a:srgbClr val="E9DECB"/>
                  </a:solidFill>
                  <a:latin typeface="Work Sans Bold"/>
                </a:rPr>
                <a:t>KAN</a:t>
              </a:r>
            </a:p>
            <a:p>
              <a:pPr algn="ctr">
                <a:lnSpc>
                  <a:spcPts val="3240"/>
                </a:lnSpc>
              </a:pPr>
            </a:p>
            <a:p>
              <a:pPr algn="l" marL="488632" indent="-244316" lvl="1">
                <a:lnSpc>
                  <a:spcPts val="3240"/>
                </a:lnSpc>
                <a:buFont typeface="Arial"/>
                <a:buChar char="•"/>
              </a:pPr>
              <a:r>
                <a:rPr lang="en-US" sz="2700">
                  <a:solidFill>
                    <a:srgbClr val="E9DECB"/>
                  </a:solidFill>
                  <a:latin typeface="Work Sans Light"/>
                </a:rPr>
                <a:t>Lag en treffsikker styre-cv som viser kompetansen og resultatene dine: </a:t>
              </a:r>
            </a:p>
            <a:p>
              <a:pPr algn="l" marL="488632" indent="-244316" lvl="1">
                <a:lnSpc>
                  <a:spcPts val="3240"/>
                </a:lnSpc>
                <a:buFont typeface="Arial"/>
                <a:buChar char="•"/>
              </a:pPr>
              <a:r>
                <a:rPr lang="en-US" sz="2700">
                  <a:solidFill>
                    <a:srgbClr val="E9DECB"/>
                  </a:solidFill>
                  <a:latin typeface="Work Sans Light"/>
                </a:rPr>
                <a:t>STAR-modellen</a:t>
              </a:r>
            </a:p>
            <a:p>
              <a:pPr algn="l" marL="488632" indent="-244316" lvl="1">
                <a:lnSpc>
                  <a:spcPts val="3240"/>
                </a:lnSpc>
                <a:buFont typeface="Arial"/>
                <a:buChar char="•"/>
              </a:pPr>
              <a:r>
                <a:rPr lang="en-US" sz="2700">
                  <a:solidFill>
                    <a:srgbClr val="E9DECB"/>
                  </a:solidFill>
                  <a:latin typeface="Work Sans Light"/>
                </a:rPr>
                <a:t>Finn din nisje</a:t>
              </a:r>
            </a:p>
            <a:p>
              <a:pPr algn="l" marL="488632" indent="-244316" lvl="1">
                <a:lnSpc>
                  <a:spcPts val="3240"/>
                </a:lnSpc>
              </a:pPr>
            </a:p>
            <a:p>
              <a:pPr algn="l" marL="488632" indent="-244316" lvl="1">
                <a:lnSpc>
                  <a:spcPts val="3240"/>
                </a:lnSpc>
                <a:buFont typeface="Arial"/>
                <a:buChar char="•"/>
              </a:pPr>
              <a:r>
                <a:rPr lang="en-US" sz="2700">
                  <a:solidFill>
                    <a:srgbClr val="E9DECB"/>
                  </a:solidFill>
                  <a:latin typeface="Work Sans Light"/>
                </a:rPr>
                <a:t>Attraktiv kompetanse nåBIZ/TECH, ESG, INVESTERING, RISIKO</a:t>
              </a:r>
            </a:p>
          </p:txBody>
        </p:sp>
      </p:grpSp>
      <p:grpSp>
        <p:nvGrpSpPr>
          <p:cNvPr name="Group 6" id="6"/>
          <p:cNvGrpSpPr/>
          <p:nvPr/>
        </p:nvGrpSpPr>
        <p:grpSpPr>
          <a:xfrm rot="0">
            <a:off x="6692900" y="2652711"/>
            <a:ext cx="4782260" cy="6062662"/>
            <a:chOff x="0" y="0"/>
            <a:chExt cx="6376346" cy="8083550"/>
          </a:xfrm>
        </p:grpSpPr>
        <p:sp>
          <p:nvSpPr>
            <p:cNvPr name="Freeform 7" id="7"/>
            <p:cNvSpPr/>
            <p:nvPr/>
          </p:nvSpPr>
          <p:spPr>
            <a:xfrm flipH="false" flipV="false" rot="0">
              <a:off x="0" y="0"/>
              <a:ext cx="6376289" cy="8083550"/>
            </a:xfrm>
            <a:custGeom>
              <a:avLst/>
              <a:gdLst/>
              <a:ahLst/>
              <a:cxnLst/>
              <a:rect r="r" b="b" t="t" l="l"/>
              <a:pathLst>
                <a:path h="8083550" w="6376289">
                  <a:moveTo>
                    <a:pt x="0" y="0"/>
                  </a:moveTo>
                  <a:lnTo>
                    <a:pt x="6376289" y="0"/>
                  </a:lnTo>
                  <a:lnTo>
                    <a:pt x="6376289" y="8083550"/>
                  </a:lnTo>
                  <a:lnTo>
                    <a:pt x="0" y="8083550"/>
                  </a:lnTo>
                  <a:close/>
                </a:path>
              </a:pathLst>
            </a:custGeom>
            <a:solidFill>
              <a:srgbClr val="3A0A06"/>
            </a:solidFill>
          </p:spPr>
        </p:sp>
        <p:sp>
          <p:nvSpPr>
            <p:cNvPr name="TextBox 8" id="8"/>
            <p:cNvSpPr txBox="true"/>
            <p:nvPr/>
          </p:nvSpPr>
          <p:spPr>
            <a:xfrm>
              <a:off x="0" y="0"/>
              <a:ext cx="6376346" cy="8083550"/>
            </a:xfrm>
            <a:prstGeom prst="rect">
              <a:avLst/>
            </a:prstGeom>
          </p:spPr>
          <p:txBody>
            <a:bodyPr anchor="t" rtlCol="false" tIns="50800" lIns="50800" bIns="50800" rIns="50800"/>
            <a:lstStyle/>
            <a:p>
              <a:pPr algn="ctr">
                <a:lnSpc>
                  <a:spcPts val="5040"/>
                </a:lnSpc>
              </a:pPr>
              <a:r>
                <a:rPr lang="en-US" sz="4200">
                  <a:solidFill>
                    <a:srgbClr val="E9DECB"/>
                  </a:solidFill>
                  <a:latin typeface="Work Sans Light"/>
                </a:rPr>
                <a:t>Vis at du </a:t>
              </a:r>
            </a:p>
            <a:p>
              <a:pPr algn="ctr">
                <a:lnSpc>
                  <a:spcPts val="5040"/>
                </a:lnSpc>
              </a:pPr>
              <a:r>
                <a:rPr lang="en-US" sz="4200">
                  <a:solidFill>
                    <a:srgbClr val="E9DECB"/>
                  </a:solidFill>
                  <a:latin typeface="Work Sans Bold"/>
                </a:rPr>
                <a:t>VIL</a:t>
              </a:r>
            </a:p>
            <a:p>
              <a:pPr algn="l">
                <a:lnSpc>
                  <a:spcPts val="3240"/>
                </a:lnSpc>
              </a:pPr>
            </a:p>
            <a:p>
              <a:pPr algn="l" marL="488632" indent="-244316" lvl="1">
                <a:lnSpc>
                  <a:spcPts val="3240"/>
                </a:lnSpc>
                <a:buFont typeface="Arial"/>
                <a:buChar char="•"/>
              </a:pPr>
              <a:r>
                <a:rPr lang="en-US" sz="2700">
                  <a:solidFill>
                    <a:srgbClr val="E9DECB"/>
                  </a:solidFill>
                  <a:latin typeface="Work Sans Light"/>
                </a:rPr>
                <a:t>Bruk nettverket og skap tillit – be om råd - hjelp til der du kan</a:t>
              </a:r>
            </a:p>
            <a:p>
              <a:pPr algn="l" marL="488632" indent="-244316" lvl="1">
                <a:lnSpc>
                  <a:spcPts val="3240"/>
                </a:lnSpc>
                <a:buFont typeface="Arial"/>
                <a:buChar char="•"/>
              </a:pPr>
              <a:r>
                <a:rPr lang="en-US" sz="2700">
                  <a:solidFill>
                    <a:srgbClr val="E9DECB"/>
                  </a:solidFill>
                  <a:latin typeface="Work Sans Light"/>
                </a:rPr>
                <a:t>Finn de styrene der du kan gjøre en forskjell</a:t>
              </a:r>
            </a:p>
            <a:p>
              <a:pPr algn="l" marL="488632" indent="-244316" lvl="1">
                <a:lnSpc>
                  <a:spcPts val="3240"/>
                </a:lnSpc>
                <a:buFont typeface="Arial"/>
                <a:buChar char="•"/>
              </a:pPr>
              <a:r>
                <a:rPr lang="en-US" sz="2700">
                  <a:solidFill>
                    <a:srgbClr val="E9DECB"/>
                  </a:solidFill>
                  <a:latin typeface="Work Sans Light"/>
                </a:rPr>
                <a:t>Start i det små</a:t>
              </a:r>
            </a:p>
            <a:p>
              <a:pPr algn="l" marL="488632" indent="-244316" lvl="1">
                <a:lnSpc>
                  <a:spcPts val="3240"/>
                </a:lnSpc>
                <a:buFont typeface="Arial"/>
                <a:buChar char="•"/>
              </a:pPr>
              <a:r>
                <a:rPr lang="en-US" sz="2700">
                  <a:solidFill>
                    <a:srgbClr val="E9DECB"/>
                  </a:solidFill>
                  <a:latin typeface="Work Sans Light"/>
                </a:rPr>
                <a:t>Bygg nettverk </a:t>
              </a:r>
            </a:p>
            <a:p>
              <a:pPr algn="l" marL="488632" indent="-244316" lvl="1">
                <a:lnSpc>
                  <a:spcPts val="3240"/>
                </a:lnSpc>
                <a:buFont typeface="Arial"/>
                <a:buChar char="•"/>
              </a:pPr>
              <a:r>
                <a:rPr lang="en-US" sz="2700">
                  <a:solidFill>
                    <a:srgbClr val="E9DECB"/>
                  </a:solidFill>
                  <a:latin typeface="Work Sans Light"/>
                </a:rPr>
                <a:t>Hips og fremsnakk andre</a:t>
              </a:r>
            </a:p>
          </p:txBody>
        </p:sp>
      </p:grpSp>
      <p:grpSp>
        <p:nvGrpSpPr>
          <p:cNvPr name="Group 9" id="9"/>
          <p:cNvGrpSpPr/>
          <p:nvPr/>
        </p:nvGrpSpPr>
        <p:grpSpPr>
          <a:xfrm rot="0">
            <a:off x="11941174" y="2652712"/>
            <a:ext cx="4773730" cy="6062661"/>
            <a:chOff x="0" y="0"/>
            <a:chExt cx="6364974" cy="8083548"/>
          </a:xfrm>
        </p:grpSpPr>
        <p:sp>
          <p:nvSpPr>
            <p:cNvPr name="Freeform 10" id="10"/>
            <p:cNvSpPr/>
            <p:nvPr/>
          </p:nvSpPr>
          <p:spPr>
            <a:xfrm flipH="false" flipV="false" rot="0">
              <a:off x="0" y="0"/>
              <a:ext cx="6364986" cy="8083550"/>
            </a:xfrm>
            <a:custGeom>
              <a:avLst/>
              <a:gdLst/>
              <a:ahLst/>
              <a:cxnLst/>
              <a:rect r="r" b="b" t="t" l="l"/>
              <a:pathLst>
                <a:path h="8083550" w="6364986">
                  <a:moveTo>
                    <a:pt x="0" y="0"/>
                  </a:moveTo>
                  <a:lnTo>
                    <a:pt x="6364986" y="0"/>
                  </a:lnTo>
                  <a:lnTo>
                    <a:pt x="6364986" y="8083550"/>
                  </a:lnTo>
                  <a:lnTo>
                    <a:pt x="0" y="8083550"/>
                  </a:lnTo>
                  <a:close/>
                </a:path>
              </a:pathLst>
            </a:custGeom>
            <a:solidFill>
              <a:srgbClr val="3A0A06"/>
            </a:solidFill>
          </p:spPr>
        </p:sp>
        <p:sp>
          <p:nvSpPr>
            <p:cNvPr name="TextBox 11" id="11"/>
            <p:cNvSpPr txBox="true"/>
            <p:nvPr/>
          </p:nvSpPr>
          <p:spPr>
            <a:xfrm>
              <a:off x="0" y="0"/>
              <a:ext cx="6364974" cy="8083548"/>
            </a:xfrm>
            <a:prstGeom prst="rect">
              <a:avLst/>
            </a:prstGeom>
          </p:spPr>
          <p:txBody>
            <a:bodyPr anchor="t" rtlCol="false" tIns="50800" lIns="50800" bIns="50800" rIns="50800"/>
            <a:lstStyle/>
            <a:p>
              <a:pPr algn="ctr">
                <a:lnSpc>
                  <a:spcPts val="5040"/>
                </a:lnSpc>
              </a:pPr>
              <a:r>
                <a:rPr lang="en-US" sz="4200">
                  <a:solidFill>
                    <a:srgbClr val="E9DECB"/>
                  </a:solidFill>
                  <a:latin typeface="Work Sans Light"/>
                </a:rPr>
                <a:t>Vis </a:t>
              </a:r>
            </a:p>
            <a:p>
              <a:pPr algn="ctr">
                <a:lnSpc>
                  <a:spcPts val="5040"/>
                </a:lnSpc>
              </a:pPr>
              <a:r>
                <a:rPr lang="en-US" sz="4200">
                  <a:solidFill>
                    <a:srgbClr val="E9DECB"/>
                  </a:solidFill>
                  <a:latin typeface="Work Sans Bold"/>
                </a:rPr>
                <a:t>RELEVANS</a:t>
              </a:r>
            </a:p>
            <a:p>
              <a:pPr algn="ctr">
                <a:lnSpc>
                  <a:spcPts val="3240"/>
                </a:lnSpc>
              </a:pPr>
            </a:p>
            <a:p>
              <a:pPr algn="l" marL="488632" indent="-244316" lvl="1">
                <a:lnSpc>
                  <a:spcPts val="3240"/>
                </a:lnSpc>
                <a:buFont typeface="Arial"/>
                <a:buChar char="•"/>
              </a:pPr>
              <a:r>
                <a:rPr lang="en-US" sz="2700">
                  <a:solidFill>
                    <a:srgbClr val="E9DECB"/>
                  </a:solidFill>
                  <a:latin typeface="Work Sans Light"/>
                </a:rPr>
                <a:t>Vis at du forstår</a:t>
              </a:r>
            </a:p>
            <a:p>
              <a:pPr algn="l" marL="488632" indent="-244316" lvl="1">
                <a:lnSpc>
                  <a:spcPts val="3240"/>
                </a:lnSpc>
                <a:buFont typeface="Arial"/>
                <a:buChar char="•"/>
              </a:pPr>
              <a:r>
                <a:rPr lang="en-US" sz="2700">
                  <a:solidFill>
                    <a:srgbClr val="E9DECB"/>
                  </a:solidFill>
                  <a:latin typeface="Work Sans Light"/>
                </a:rPr>
                <a:t>En utfordrer og vennlig rebell – still de ubehagelige spørsmålene </a:t>
              </a:r>
            </a:p>
            <a:p>
              <a:pPr algn="l" marL="488632" indent="-244316" lvl="1">
                <a:lnSpc>
                  <a:spcPts val="3240"/>
                </a:lnSpc>
              </a:pPr>
            </a:p>
            <a:p>
              <a:pPr algn="l" marL="488632" indent="-244316" lvl="1">
                <a:lnSpc>
                  <a:spcPts val="3240"/>
                </a:lnSpc>
                <a:buFont typeface="Arial"/>
                <a:buChar char="•"/>
              </a:pPr>
              <a:r>
                <a:rPr lang="en-US" sz="2700">
                  <a:solidFill>
                    <a:srgbClr val="E9DECB"/>
                  </a:solidFill>
                  <a:latin typeface="Work Sans Light"/>
                </a:rPr>
                <a:t>Rolle- og virksomhetsforståelse</a:t>
              </a:r>
            </a:p>
            <a:p>
              <a:pPr algn="l" marL="488632" indent="-244316" lvl="1">
                <a:lnSpc>
                  <a:spcPts val="3240"/>
                </a:lnSpc>
                <a:buFont typeface="Arial"/>
                <a:buChar char="•"/>
              </a:pPr>
              <a:r>
                <a:rPr lang="en-US" sz="2700">
                  <a:solidFill>
                    <a:srgbClr val="E9DECB"/>
                  </a:solidFill>
                  <a:latin typeface="Work Sans Light"/>
                </a:rPr>
                <a:t>Ambisjon</a:t>
              </a:r>
            </a:p>
            <a:p>
              <a:pPr algn="l" marL="488632" indent="-244316" lvl="1">
                <a:lnSpc>
                  <a:spcPts val="3240"/>
                </a:lnSpc>
                <a:buFont typeface="Arial"/>
                <a:buChar char="•"/>
              </a:pPr>
              <a:r>
                <a:rPr lang="en-US" sz="2700">
                  <a:solidFill>
                    <a:srgbClr val="E9DECB"/>
                  </a:solidFill>
                  <a:latin typeface="Work Sans Light"/>
                </a:rPr>
                <a:t>Motivasjon</a:t>
              </a:r>
            </a:p>
          </p:txBody>
        </p:sp>
      </p:grpSp>
      <p:sp>
        <p:nvSpPr>
          <p:cNvPr name="Freeform 12" id="12"/>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sp>
        <p:nvSpPr>
          <p:cNvPr name="AutoShape 2" id="2"/>
          <p:cNvSpPr/>
          <p:nvPr/>
        </p:nvSpPr>
        <p:spPr>
          <a:xfrm rot="5390438">
            <a:off x="2963126" y="6256311"/>
            <a:ext cx="6849221" cy="0"/>
          </a:xfrm>
          <a:prstGeom prst="line">
            <a:avLst/>
          </a:prstGeom>
          <a:ln cap="rnd" w="9525">
            <a:solidFill>
              <a:srgbClr val="A14E48"/>
            </a:solidFill>
            <a:prstDash val="solid"/>
            <a:headEnd type="none" len="sm" w="sm"/>
            <a:tailEnd type="none" len="sm" w="sm"/>
          </a:ln>
        </p:spPr>
      </p:sp>
      <p:sp>
        <p:nvSpPr>
          <p:cNvPr name="AutoShape 3" id="3"/>
          <p:cNvSpPr/>
          <p:nvPr/>
        </p:nvSpPr>
        <p:spPr>
          <a:xfrm rot="5390438">
            <a:off x="8586686" y="6256311"/>
            <a:ext cx="6849221" cy="0"/>
          </a:xfrm>
          <a:prstGeom prst="line">
            <a:avLst/>
          </a:prstGeom>
          <a:ln cap="rnd" w="9525">
            <a:solidFill>
              <a:srgbClr val="A14E48"/>
            </a:solidFill>
            <a:prstDash val="solid"/>
            <a:headEnd type="none" len="sm" w="sm"/>
            <a:tailEnd type="none" len="sm" w="sm"/>
          </a:ln>
        </p:spPr>
      </p:sp>
      <p:sp>
        <p:nvSpPr>
          <p:cNvPr name="TextBox 4" id="4"/>
          <p:cNvSpPr txBox="true"/>
          <p:nvPr/>
        </p:nvSpPr>
        <p:spPr>
          <a:xfrm rot="0">
            <a:off x="1348740" y="650557"/>
            <a:ext cx="15590520" cy="1839754"/>
          </a:xfrm>
          <a:prstGeom prst="rect">
            <a:avLst/>
          </a:prstGeom>
        </p:spPr>
        <p:txBody>
          <a:bodyPr anchor="t" rtlCol="false" tIns="0" lIns="0" bIns="0" rIns="0">
            <a:spAutoFit/>
          </a:bodyPr>
          <a:lstStyle/>
          <a:p>
            <a:pPr algn="l">
              <a:lnSpc>
                <a:spcPts val="7128"/>
              </a:lnSpc>
            </a:pPr>
            <a:r>
              <a:rPr lang="en-US" sz="6600">
                <a:solidFill>
                  <a:srgbClr val="490A06"/>
                </a:solidFill>
                <a:latin typeface="Gilda Display"/>
              </a:rPr>
              <a:t>Hvordan styrke din styrekompetanse?</a:t>
            </a:r>
          </a:p>
        </p:txBody>
      </p:sp>
      <p:sp>
        <p:nvSpPr>
          <p:cNvPr name="TextBox 5" id="5"/>
          <p:cNvSpPr txBox="true"/>
          <p:nvPr/>
        </p:nvSpPr>
        <p:spPr>
          <a:xfrm rot="0">
            <a:off x="1348740" y="2521715"/>
            <a:ext cx="4624771" cy="630080"/>
          </a:xfrm>
          <a:prstGeom prst="rect">
            <a:avLst/>
          </a:prstGeom>
        </p:spPr>
        <p:txBody>
          <a:bodyPr anchor="t" rtlCol="false" tIns="0" lIns="0" bIns="0" rIns="0">
            <a:spAutoFit/>
          </a:bodyPr>
          <a:lstStyle/>
          <a:p>
            <a:pPr algn="l">
              <a:lnSpc>
                <a:spcPts val="4320"/>
              </a:lnSpc>
            </a:pPr>
            <a:r>
              <a:rPr lang="en-US" sz="3600">
                <a:solidFill>
                  <a:srgbClr val="490A06"/>
                </a:solidFill>
                <a:latin typeface="Gilda Display Bold"/>
              </a:rPr>
              <a:t>Fag </a:t>
            </a:r>
          </a:p>
        </p:txBody>
      </p:sp>
      <p:sp>
        <p:nvSpPr>
          <p:cNvPr name="TextBox 6" id="6"/>
          <p:cNvSpPr txBox="true"/>
          <p:nvPr/>
        </p:nvSpPr>
        <p:spPr>
          <a:xfrm rot="0">
            <a:off x="1348740" y="3459927"/>
            <a:ext cx="4803280" cy="8582025"/>
          </a:xfrm>
          <a:prstGeom prst="rect">
            <a:avLst/>
          </a:prstGeom>
        </p:spPr>
        <p:txBody>
          <a:bodyPr anchor="t" rtlCol="false" tIns="0" lIns="0" bIns="0" rIns="0">
            <a:spAutoFit/>
          </a:bodyPr>
          <a:lstStyle/>
          <a:p>
            <a:pPr algn="l">
              <a:lnSpc>
                <a:spcPts val="2760"/>
              </a:lnSpc>
            </a:pPr>
            <a:r>
              <a:rPr lang="en-US" sz="2300">
                <a:solidFill>
                  <a:srgbClr val="490A06"/>
                </a:solidFill>
                <a:latin typeface="Work Sans Bold"/>
              </a:rPr>
              <a:t>Finansiell</a:t>
            </a:r>
          </a:p>
          <a:p>
            <a:pPr algn="l">
              <a:lnSpc>
                <a:spcPts val="2760"/>
              </a:lnSpc>
            </a:pPr>
          </a:p>
          <a:p>
            <a:pPr algn="l" marL="416243" indent="-208121" lvl="1">
              <a:lnSpc>
                <a:spcPts val="2760"/>
              </a:lnSpc>
              <a:buFont typeface="Arial"/>
              <a:buChar char="•"/>
            </a:pPr>
            <a:r>
              <a:rPr lang="en-US" sz="2300">
                <a:solidFill>
                  <a:srgbClr val="490A06"/>
                </a:solidFill>
                <a:latin typeface="Work Sans Light"/>
              </a:rPr>
              <a:t>Ta ansvar for din egen P&amp;L</a:t>
            </a:r>
          </a:p>
          <a:p>
            <a:pPr algn="l" marL="416243" indent="-208121" lvl="1">
              <a:lnSpc>
                <a:spcPts val="2760"/>
              </a:lnSpc>
              <a:buFont typeface="Arial"/>
              <a:buChar char="•"/>
            </a:pPr>
            <a:r>
              <a:rPr lang="en-US" sz="2300">
                <a:solidFill>
                  <a:srgbClr val="490A06"/>
                </a:solidFill>
                <a:latin typeface="Work Sans Light"/>
              </a:rPr>
              <a:t>Vær tett på verdiskapingen</a:t>
            </a:r>
          </a:p>
          <a:p>
            <a:pPr algn="l" marL="416243" indent="-208121" lvl="1">
              <a:lnSpc>
                <a:spcPts val="2760"/>
              </a:lnSpc>
              <a:buFont typeface="Arial"/>
              <a:buChar char="•"/>
            </a:pPr>
            <a:r>
              <a:rPr lang="en-US" sz="2300">
                <a:solidFill>
                  <a:srgbClr val="490A06"/>
                </a:solidFill>
                <a:latin typeface="Work Sans Light"/>
              </a:rPr>
              <a:t>Forstå eiendeler, investeringer, kontantstrømmer og topp/bunnlinjen</a:t>
            </a:r>
          </a:p>
          <a:p>
            <a:pPr algn="l" marL="416243" indent="-208121" lvl="1">
              <a:lnSpc>
                <a:spcPts val="2760"/>
              </a:lnSpc>
            </a:pPr>
          </a:p>
          <a:p>
            <a:pPr algn="l">
              <a:lnSpc>
                <a:spcPts val="2760"/>
              </a:lnSpc>
            </a:pPr>
          </a:p>
          <a:p>
            <a:pPr algn="l">
              <a:lnSpc>
                <a:spcPts val="2760"/>
              </a:lnSpc>
            </a:pPr>
            <a:r>
              <a:rPr lang="en-US" sz="2300">
                <a:solidFill>
                  <a:srgbClr val="490A06"/>
                </a:solidFill>
                <a:latin typeface="Work Sans Bold"/>
              </a:rPr>
              <a:t>Styrk din tilleggskompetanse:</a:t>
            </a:r>
          </a:p>
          <a:p>
            <a:pPr algn="l" marL="416243" indent="-208121" lvl="1">
              <a:lnSpc>
                <a:spcPts val="2760"/>
              </a:lnSpc>
            </a:pPr>
          </a:p>
          <a:p>
            <a:pPr algn="l" marL="416243" indent="-208121" lvl="1">
              <a:lnSpc>
                <a:spcPts val="2760"/>
              </a:lnSpc>
              <a:buFont typeface="Arial"/>
              <a:buChar char="•"/>
            </a:pPr>
            <a:r>
              <a:rPr lang="en-US" sz="2300">
                <a:solidFill>
                  <a:srgbClr val="490A06"/>
                </a:solidFill>
                <a:latin typeface="Work Sans Light"/>
              </a:rPr>
              <a:t>Finn din nisje</a:t>
            </a:r>
          </a:p>
          <a:p>
            <a:pPr algn="l" marL="416243" indent="-208121" lvl="1">
              <a:lnSpc>
                <a:spcPts val="2760"/>
              </a:lnSpc>
              <a:buFont typeface="Arial"/>
              <a:buChar char="•"/>
            </a:pPr>
            <a:r>
              <a:rPr lang="en-US" sz="2300">
                <a:solidFill>
                  <a:srgbClr val="490A06"/>
                </a:solidFill>
                <a:latin typeface="Work Sans Light"/>
              </a:rPr>
              <a:t>Se og lær av de du anser som eksperter</a:t>
            </a:r>
          </a:p>
          <a:p>
            <a:pPr algn="l" marL="416243" indent="-208121" lvl="1">
              <a:lnSpc>
                <a:spcPts val="2760"/>
              </a:lnSpc>
              <a:buFont typeface="Arial"/>
              <a:buChar char="•"/>
            </a:pPr>
            <a:r>
              <a:rPr lang="en-US" sz="2300">
                <a:solidFill>
                  <a:srgbClr val="490A06"/>
                </a:solidFill>
                <a:latin typeface="Work Sans Light"/>
              </a:rPr>
              <a:t>Sørg for at du muliggjør suksess for andre i teamet ditt og utover</a:t>
            </a:r>
          </a:p>
          <a:p>
            <a:pPr algn="l" marL="416243" indent="-208121" lvl="1">
              <a:lnSpc>
                <a:spcPts val="2760"/>
              </a:lnSpc>
            </a:pPr>
          </a:p>
          <a:p>
            <a:pPr algn="l" marL="416243" indent="-208121" lvl="1">
              <a:lnSpc>
                <a:spcPts val="2760"/>
              </a:lnSpc>
            </a:pPr>
          </a:p>
          <a:p>
            <a:pPr algn="l" marL="416243" indent="-208121" lvl="1">
              <a:lnSpc>
                <a:spcPts val="2760"/>
              </a:lnSpc>
            </a:pPr>
          </a:p>
          <a:p>
            <a:pPr algn="l" marL="416243" indent="-208121" lvl="1">
              <a:lnSpc>
                <a:spcPts val="2760"/>
              </a:lnSpc>
            </a:pPr>
          </a:p>
          <a:p>
            <a:pPr algn="l" marL="416243" indent="-208121" lvl="1">
              <a:lnSpc>
                <a:spcPts val="2760"/>
              </a:lnSpc>
            </a:pPr>
          </a:p>
          <a:p>
            <a:pPr algn="l" marL="416243" indent="-208121" lvl="1">
              <a:lnSpc>
                <a:spcPts val="2760"/>
              </a:lnSpc>
            </a:pPr>
          </a:p>
          <a:p>
            <a:pPr algn="l" marL="416243" indent="-208121" lvl="1">
              <a:lnSpc>
                <a:spcPts val="2760"/>
              </a:lnSpc>
            </a:pPr>
          </a:p>
          <a:p>
            <a:pPr algn="l" marL="416243" indent="-208121" lvl="1">
              <a:lnSpc>
                <a:spcPts val="2760"/>
              </a:lnSpc>
            </a:pPr>
          </a:p>
        </p:txBody>
      </p:sp>
      <p:sp>
        <p:nvSpPr>
          <p:cNvPr name="TextBox 7" id="7"/>
          <p:cNvSpPr txBox="true"/>
          <p:nvPr/>
        </p:nvSpPr>
        <p:spPr>
          <a:xfrm rot="0">
            <a:off x="6982097" y="2521715"/>
            <a:ext cx="4624771" cy="630080"/>
          </a:xfrm>
          <a:prstGeom prst="rect">
            <a:avLst/>
          </a:prstGeom>
        </p:spPr>
        <p:txBody>
          <a:bodyPr anchor="t" rtlCol="false" tIns="0" lIns="0" bIns="0" rIns="0">
            <a:spAutoFit/>
          </a:bodyPr>
          <a:lstStyle/>
          <a:p>
            <a:pPr algn="l">
              <a:lnSpc>
                <a:spcPts val="4320"/>
              </a:lnSpc>
            </a:pPr>
            <a:r>
              <a:rPr lang="en-US" sz="3600">
                <a:solidFill>
                  <a:srgbClr val="490A06"/>
                </a:solidFill>
                <a:latin typeface="Gilda Display Bold"/>
              </a:rPr>
              <a:t>Folk</a:t>
            </a:r>
          </a:p>
        </p:txBody>
      </p:sp>
      <p:sp>
        <p:nvSpPr>
          <p:cNvPr name="TextBox 8" id="8"/>
          <p:cNvSpPr txBox="true"/>
          <p:nvPr/>
        </p:nvSpPr>
        <p:spPr>
          <a:xfrm rot="0">
            <a:off x="6982097" y="3459927"/>
            <a:ext cx="4359729" cy="5495925"/>
          </a:xfrm>
          <a:prstGeom prst="rect">
            <a:avLst/>
          </a:prstGeom>
        </p:spPr>
        <p:txBody>
          <a:bodyPr anchor="t" rtlCol="false" tIns="0" lIns="0" bIns="0" rIns="0">
            <a:spAutoFit/>
          </a:bodyPr>
          <a:lstStyle/>
          <a:p>
            <a:pPr algn="l">
              <a:lnSpc>
                <a:spcPts val="2760"/>
              </a:lnSpc>
            </a:pPr>
            <a:r>
              <a:rPr lang="en-US" sz="2300">
                <a:solidFill>
                  <a:srgbClr val="490A06"/>
                </a:solidFill>
                <a:latin typeface="Work Sans Bold"/>
              </a:rPr>
              <a:t>Relasjonell og solid rolleforståelse</a:t>
            </a:r>
          </a:p>
          <a:p>
            <a:pPr algn="l">
              <a:lnSpc>
                <a:spcPts val="2760"/>
              </a:lnSpc>
            </a:pPr>
          </a:p>
          <a:p>
            <a:pPr algn="l" marL="416243" indent="-208121" lvl="1">
              <a:lnSpc>
                <a:spcPts val="2760"/>
              </a:lnSpc>
              <a:buFont typeface="Arial"/>
              <a:buChar char="•"/>
            </a:pPr>
            <a:r>
              <a:rPr lang="en-US" sz="2300">
                <a:solidFill>
                  <a:srgbClr val="490A06"/>
                </a:solidFill>
                <a:latin typeface="Work Sans Light"/>
              </a:rPr>
              <a:t>Fokuser på hvordan du kan tilføre mest verdi. </a:t>
            </a:r>
          </a:p>
          <a:p>
            <a:pPr algn="l" marL="416243" indent="-208121" lvl="1">
              <a:lnSpc>
                <a:spcPts val="2760"/>
              </a:lnSpc>
              <a:buFont typeface="Arial"/>
              <a:buChar char="•"/>
            </a:pPr>
            <a:r>
              <a:rPr lang="en-US" sz="2300">
                <a:solidFill>
                  <a:srgbClr val="490A06"/>
                </a:solidFill>
                <a:latin typeface="Work Sans Light"/>
              </a:rPr>
              <a:t>Hvilken styrerolle trives du best i? Kontrolløren, utvikleren...</a:t>
            </a:r>
          </a:p>
          <a:p>
            <a:pPr algn="l" marL="416243" indent="-208121" lvl="1">
              <a:lnSpc>
                <a:spcPts val="2760"/>
              </a:lnSpc>
            </a:pPr>
          </a:p>
          <a:p>
            <a:pPr algn="l">
              <a:lnSpc>
                <a:spcPts val="2760"/>
              </a:lnSpc>
            </a:pPr>
            <a:r>
              <a:rPr lang="en-US" sz="2300">
                <a:solidFill>
                  <a:srgbClr val="490A06"/>
                </a:solidFill>
                <a:latin typeface="Work Sans Bold"/>
              </a:rPr>
              <a:t>Kulturell</a:t>
            </a:r>
          </a:p>
          <a:p>
            <a:pPr algn="l" marL="416243" indent="-208121" lvl="1">
              <a:lnSpc>
                <a:spcPts val="2760"/>
              </a:lnSpc>
            </a:pPr>
          </a:p>
          <a:p>
            <a:pPr algn="l" marL="416243" indent="-208121" lvl="1">
              <a:lnSpc>
                <a:spcPts val="2760"/>
              </a:lnSpc>
              <a:buFont typeface="Arial"/>
              <a:buChar char="•"/>
            </a:pPr>
            <a:r>
              <a:rPr lang="en-US" sz="2300">
                <a:solidFill>
                  <a:srgbClr val="490A06"/>
                </a:solidFill>
                <a:latin typeface="Work Sans Light"/>
              </a:rPr>
              <a:t>Bli med på tvers av funksjonelle, bransje- og tverrkulturelle grupper</a:t>
            </a:r>
          </a:p>
          <a:p>
            <a:pPr algn="l" marL="416243" indent="-208121" lvl="1">
              <a:lnSpc>
                <a:spcPts val="2760"/>
              </a:lnSpc>
            </a:pPr>
          </a:p>
          <a:p>
            <a:pPr algn="l" marL="416243" indent="-208121" lvl="1">
              <a:lnSpc>
                <a:spcPts val="2760"/>
              </a:lnSpc>
            </a:pPr>
          </a:p>
        </p:txBody>
      </p:sp>
      <p:sp>
        <p:nvSpPr>
          <p:cNvPr name="TextBox 9" id="9"/>
          <p:cNvSpPr txBox="true"/>
          <p:nvPr/>
        </p:nvSpPr>
        <p:spPr>
          <a:xfrm rot="0">
            <a:off x="12615453" y="2521715"/>
            <a:ext cx="4624771" cy="630080"/>
          </a:xfrm>
          <a:prstGeom prst="rect">
            <a:avLst/>
          </a:prstGeom>
        </p:spPr>
        <p:txBody>
          <a:bodyPr anchor="t" rtlCol="false" tIns="0" lIns="0" bIns="0" rIns="0">
            <a:spAutoFit/>
          </a:bodyPr>
          <a:lstStyle/>
          <a:p>
            <a:pPr algn="l">
              <a:lnSpc>
                <a:spcPts val="4320"/>
              </a:lnSpc>
            </a:pPr>
            <a:r>
              <a:rPr lang="en-US" sz="3600">
                <a:solidFill>
                  <a:srgbClr val="490A06"/>
                </a:solidFill>
                <a:latin typeface="Gilda Display Bold"/>
              </a:rPr>
              <a:t>Forretning</a:t>
            </a:r>
          </a:p>
        </p:txBody>
      </p:sp>
      <p:sp>
        <p:nvSpPr>
          <p:cNvPr name="TextBox 10" id="10"/>
          <p:cNvSpPr txBox="true"/>
          <p:nvPr/>
        </p:nvSpPr>
        <p:spPr>
          <a:xfrm rot="0">
            <a:off x="12615453" y="3459927"/>
            <a:ext cx="4662974" cy="5495925"/>
          </a:xfrm>
          <a:prstGeom prst="rect">
            <a:avLst/>
          </a:prstGeom>
        </p:spPr>
        <p:txBody>
          <a:bodyPr anchor="t" rtlCol="false" tIns="0" lIns="0" bIns="0" rIns="0">
            <a:spAutoFit/>
          </a:bodyPr>
          <a:lstStyle/>
          <a:p>
            <a:pPr algn="l">
              <a:lnSpc>
                <a:spcPts val="2760"/>
              </a:lnSpc>
            </a:pPr>
            <a:r>
              <a:rPr lang="en-US" sz="2300">
                <a:solidFill>
                  <a:srgbClr val="490A06"/>
                </a:solidFill>
                <a:latin typeface="Work Sans Bold"/>
              </a:rPr>
              <a:t>Strategi</a:t>
            </a:r>
          </a:p>
          <a:p>
            <a:pPr algn="l">
              <a:lnSpc>
                <a:spcPts val="2760"/>
              </a:lnSpc>
            </a:pPr>
          </a:p>
          <a:p>
            <a:pPr algn="l" marL="416243" indent="-208121" lvl="1">
              <a:lnSpc>
                <a:spcPts val="2760"/>
              </a:lnSpc>
              <a:buFont typeface="Arial"/>
              <a:buChar char="•"/>
            </a:pPr>
            <a:r>
              <a:rPr lang="en-US" sz="2300">
                <a:solidFill>
                  <a:srgbClr val="490A06"/>
                </a:solidFill>
                <a:latin typeface="Work Sans Light"/>
              </a:rPr>
              <a:t>Forstå hva virksomheten  gjør og hvordan de gjør det</a:t>
            </a:r>
          </a:p>
          <a:p>
            <a:pPr algn="l" marL="416243" indent="-208121" lvl="1">
              <a:lnSpc>
                <a:spcPts val="2760"/>
              </a:lnSpc>
              <a:buFont typeface="Arial"/>
              <a:buChar char="•"/>
            </a:pPr>
            <a:r>
              <a:rPr lang="en-US" sz="2300">
                <a:solidFill>
                  <a:srgbClr val="490A06"/>
                </a:solidFill>
                <a:latin typeface="Work Sans Light"/>
              </a:rPr>
              <a:t>Forstå hvordan forretnings-modellen passer inn i den overordnede strategien og i driften av selskapet</a:t>
            </a:r>
          </a:p>
          <a:p>
            <a:pPr algn="l" marL="416243" indent="-208121" lvl="1">
              <a:lnSpc>
                <a:spcPts val="2760"/>
              </a:lnSpc>
              <a:buFont typeface="Arial"/>
              <a:buChar char="•"/>
            </a:pPr>
            <a:r>
              <a:rPr lang="en-US" sz="2300">
                <a:solidFill>
                  <a:srgbClr val="490A06"/>
                </a:solidFill>
                <a:latin typeface="Work Sans Light"/>
              </a:rPr>
              <a:t>Identifiser områder der du kan forbedre virksomheten </a:t>
            </a:r>
          </a:p>
          <a:p>
            <a:pPr algn="l" marL="416243" indent="-208121" lvl="1">
              <a:lnSpc>
                <a:spcPts val="2760"/>
              </a:lnSpc>
              <a:buFont typeface="Arial"/>
              <a:buChar char="•"/>
            </a:pPr>
            <a:r>
              <a:rPr lang="en-US" sz="2300">
                <a:solidFill>
                  <a:srgbClr val="490A06"/>
                </a:solidFill>
                <a:latin typeface="Work Sans Light"/>
              </a:rPr>
              <a:t>Se hvilke endringer som kan ha en positiv eller negativ innvirkning på verdien av firmaet </a:t>
            </a:r>
          </a:p>
          <a:p>
            <a:pPr algn="l" marL="416243" indent="-208121" lvl="1">
              <a:lnSpc>
                <a:spcPts val="2760"/>
              </a:lnSpc>
            </a:pPr>
          </a:p>
          <a:p>
            <a:pPr algn="l" marL="416243" indent="-208121" lvl="1">
              <a:lnSpc>
                <a:spcPts val="2760"/>
              </a:lnSpc>
            </a:pPr>
          </a:p>
        </p:txBody>
      </p:sp>
      <p:sp>
        <p:nvSpPr>
          <p:cNvPr name="Freeform 11" id="11"/>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transition spd="fast">
    <p:fade/>
  </p:transition>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0ECE4"/>
        </a:solidFill>
      </p:bgPr>
    </p:bg>
    <p:spTree>
      <p:nvGrpSpPr>
        <p:cNvPr id="1" name=""/>
        <p:cNvGrpSpPr/>
        <p:nvPr/>
      </p:nvGrpSpPr>
      <p:grpSpPr>
        <a:xfrm>
          <a:off x="0" y="0"/>
          <a:ext cx="0" cy="0"/>
          <a:chOff x="0" y="0"/>
          <a:chExt cx="0" cy="0"/>
        </a:xfrm>
      </p:grpSpPr>
      <p:grpSp>
        <p:nvGrpSpPr>
          <p:cNvPr name="Group 2" id="2"/>
          <p:cNvGrpSpPr/>
          <p:nvPr/>
        </p:nvGrpSpPr>
        <p:grpSpPr>
          <a:xfrm rot="0">
            <a:off x="2099310" y="2404619"/>
            <a:ext cx="4352636" cy="4372776"/>
            <a:chOff x="0" y="0"/>
            <a:chExt cx="5803514" cy="5830368"/>
          </a:xfrm>
        </p:grpSpPr>
        <p:sp>
          <p:nvSpPr>
            <p:cNvPr name="Freeform 3" id="3"/>
            <p:cNvSpPr/>
            <p:nvPr/>
          </p:nvSpPr>
          <p:spPr>
            <a:xfrm flipH="false" flipV="false" rot="0">
              <a:off x="0" y="0"/>
              <a:ext cx="5803519" cy="5830316"/>
            </a:xfrm>
            <a:custGeom>
              <a:avLst/>
              <a:gdLst/>
              <a:ahLst/>
              <a:cxnLst/>
              <a:rect r="r" b="b" t="t" l="l"/>
              <a:pathLst>
                <a:path h="5830316" w="5803519">
                  <a:moveTo>
                    <a:pt x="0" y="2915158"/>
                  </a:moveTo>
                  <a:cubicBezTo>
                    <a:pt x="0" y="1305179"/>
                    <a:pt x="1299210" y="0"/>
                    <a:pt x="2901696" y="0"/>
                  </a:cubicBezTo>
                  <a:cubicBezTo>
                    <a:pt x="4504182" y="0"/>
                    <a:pt x="5803519" y="1305179"/>
                    <a:pt x="5803519" y="2915158"/>
                  </a:cubicBezTo>
                  <a:cubicBezTo>
                    <a:pt x="5803519" y="4525137"/>
                    <a:pt x="4504309" y="5830316"/>
                    <a:pt x="2901696" y="5830316"/>
                  </a:cubicBezTo>
                  <a:cubicBezTo>
                    <a:pt x="1299083" y="5830316"/>
                    <a:pt x="0" y="4525137"/>
                    <a:pt x="0" y="2915158"/>
                  </a:cubicBezTo>
                  <a:close/>
                </a:path>
              </a:pathLst>
            </a:custGeom>
            <a:solidFill>
              <a:srgbClr val="512724"/>
            </a:solidFill>
          </p:spPr>
        </p:sp>
        <p:sp>
          <p:nvSpPr>
            <p:cNvPr name="TextBox 4" id="4"/>
            <p:cNvSpPr txBox="true"/>
            <p:nvPr/>
          </p:nvSpPr>
          <p:spPr>
            <a:xfrm>
              <a:off x="0" y="0"/>
              <a:ext cx="5803514" cy="5830368"/>
            </a:xfrm>
            <a:prstGeom prst="rect">
              <a:avLst/>
            </a:prstGeom>
          </p:spPr>
          <p:txBody>
            <a:bodyPr anchor="ctr" rtlCol="false" tIns="50800" lIns="50800" bIns="50800" rIns="50800"/>
            <a:lstStyle/>
            <a:p>
              <a:pPr algn="ctr">
                <a:lnSpc>
                  <a:spcPts val="5040"/>
                </a:lnSpc>
              </a:pPr>
              <a:r>
                <a:rPr lang="en-US" sz="4200">
                  <a:solidFill>
                    <a:srgbClr val="E7E6E6"/>
                  </a:solidFill>
                  <a:latin typeface="Work Sans Light"/>
                </a:rPr>
                <a:t>Fag</a:t>
              </a:r>
            </a:p>
          </p:txBody>
        </p:sp>
      </p:grpSp>
      <p:sp>
        <p:nvSpPr>
          <p:cNvPr name="TextBox 5" id="5"/>
          <p:cNvSpPr txBox="true"/>
          <p:nvPr/>
        </p:nvSpPr>
        <p:spPr>
          <a:xfrm rot="0">
            <a:off x="1348740" y="1153240"/>
            <a:ext cx="15590520" cy="843915"/>
          </a:xfrm>
          <a:prstGeom prst="rect">
            <a:avLst/>
          </a:prstGeom>
        </p:spPr>
        <p:txBody>
          <a:bodyPr anchor="t" rtlCol="false" tIns="0" lIns="0" bIns="0" rIns="0">
            <a:spAutoFit/>
          </a:bodyPr>
          <a:lstStyle/>
          <a:p>
            <a:pPr algn="l">
              <a:lnSpc>
                <a:spcPts val="6480"/>
              </a:lnSpc>
            </a:pPr>
            <a:r>
              <a:rPr lang="en-US" sz="6000">
                <a:solidFill>
                  <a:srgbClr val="490A06"/>
                </a:solidFill>
                <a:latin typeface="Gilda Display"/>
              </a:rPr>
              <a:t>Etterspurt verdiskapende s</a:t>
            </a:r>
            <a:r>
              <a:rPr lang="en-US" sz="6000">
                <a:solidFill>
                  <a:srgbClr val="490A06"/>
                </a:solidFill>
                <a:latin typeface="Gilda Display"/>
              </a:rPr>
              <a:t>tyrekompetanse</a:t>
            </a:r>
          </a:p>
        </p:txBody>
      </p:sp>
      <p:grpSp>
        <p:nvGrpSpPr>
          <p:cNvPr name="Group 6" id="6"/>
          <p:cNvGrpSpPr/>
          <p:nvPr/>
        </p:nvGrpSpPr>
        <p:grpSpPr>
          <a:xfrm rot="0">
            <a:off x="6553119" y="2404619"/>
            <a:ext cx="4361166" cy="4372776"/>
            <a:chOff x="0" y="0"/>
            <a:chExt cx="5814888" cy="5830368"/>
          </a:xfrm>
        </p:grpSpPr>
        <p:sp>
          <p:nvSpPr>
            <p:cNvPr name="Freeform 7" id="7"/>
            <p:cNvSpPr/>
            <p:nvPr/>
          </p:nvSpPr>
          <p:spPr>
            <a:xfrm flipH="false" flipV="false" rot="0">
              <a:off x="0" y="0"/>
              <a:ext cx="5814949" cy="5830316"/>
            </a:xfrm>
            <a:custGeom>
              <a:avLst/>
              <a:gdLst/>
              <a:ahLst/>
              <a:cxnLst/>
              <a:rect r="r" b="b" t="t" l="l"/>
              <a:pathLst>
                <a:path h="5830316" w="5814949">
                  <a:moveTo>
                    <a:pt x="0" y="2915158"/>
                  </a:moveTo>
                  <a:cubicBezTo>
                    <a:pt x="0" y="1305179"/>
                    <a:pt x="1301750" y="0"/>
                    <a:pt x="2907411" y="0"/>
                  </a:cubicBezTo>
                  <a:cubicBezTo>
                    <a:pt x="4513072" y="0"/>
                    <a:pt x="5814949" y="1305179"/>
                    <a:pt x="5814949" y="2915158"/>
                  </a:cubicBezTo>
                  <a:cubicBezTo>
                    <a:pt x="5814949" y="4525137"/>
                    <a:pt x="4513199" y="5830316"/>
                    <a:pt x="2907411" y="5830316"/>
                  </a:cubicBezTo>
                  <a:cubicBezTo>
                    <a:pt x="1301623" y="5830316"/>
                    <a:pt x="0" y="4525137"/>
                    <a:pt x="0" y="2915158"/>
                  </a:cubicBezTo>
                  <a:close/>
                </a:path>
              </a:pathLst>
            </a:custGeom>
            <a:solidFill>
              <a:srgbClr val="793B36"/>
            </a:solidFill>
          </p:spPr>
        </p:sp>
        <p:sp>
          <p:nvSpPr>
            <p:cNvPr name="TextBox 8" id="8"/>
            <p:cNvSpPr txBox="true"/>
            <p:nvPr/>
          </p:nvSpPr>
          <p:spPr>
            <a:xfrm>
              <a:off x="0" y="0"/>
              <a:ext cx="5814888" cy="5830368"/>
            </a:xfrm>
            <a:prstGeom prst="rect">
              <a:avLst/>
            </a:prstGeom>
          </p:spPr>
          <p:txBody>
            <a:bodyPr anchor="ctr" rtlCol="false" tIns="50800" lIns="50800" bIns="50800" rIns="50800"/>
            <a:lstStyle/>
            <a:p>
              <a:pPr algn="ctr">
                <a:lnSpc>
                  <a:spcPts val="5040"/>
                </a:lnSpc>
              </a:pPr>
              <a:r>
                <a:rPr lang="en-US" sz="4200">
                  <a:solidFill>
                    <a:srgbClr val="E7E6E6"/>
                  </a:solidFill>
                  <a:latin typeface="Work Sans Light"/>
                </a:rPr>
                <a:t>Forretning</a:t>
              </a:r>
            </a:p>
          </p:txBody>
        </p:sp>
      </p:grpSp>
      <p:grpSp>
        <p:nvGrpSpPr>
          <p:cNvPr name="Group 9" id="9"/>
          <p:cNvGrpSpPr/>
          <p:nvPr/>
        </p:nvGrpSpPr>
        <p:grpSpPr>
          <a:xfrm rot="0">
            <a:off x="11039140" y="2541096"/>
            <a:ext cx="4224441" cy="4236299"/>
            <a:chOff x="0" y="0"/>
            <a:chExt cx="5632588" cy="5648398"/>
          </a:xfrm>
        </p:grpSpPr>
        <p:sp>
          <p:nvSpPr>
            <p:cNvPr name="Freeform 10" id="10"/>
            <p:cNvSpPr/>
            <p:nvPr/>
          </p:nvSpPr>
          <p:spPr>
            <a:xfrm flipH="false" flipV="false" rot="0">
              <a:off x="0" y="0"/>
              <a:ext cx="5632577" cy="5648452"/>
            </a:xfrm>
            <a:custGeom>
              <a:avLst/>
              <a:gdLst/>
              <a:ahLst/>
              <a:cxnLst/>
              <a:rect r="r" b="b" t="t" l="l"/>
              <a:pathLst>
                <a:path h="5648452" w="5632577">
                  <a:moveTo>
                    <a:pt x="0" y="2824226"/>
                  </a:moveTo>
                  <a:cubicBezTo>
                    <a:pt x="0" y="1264412"/>
                    <a:pt x="1260856" y="0"/>
                    <a:pt x="2816352" y="0"/>
                  </a:cubicBezTo>
                  <a:cubicBezTo>
                    <a:pt x="4371848" y="0"/>
                    <a:pt x="5632577" y="1264412"/>
                    <a:pt x="5632577" y="2824226"/>
                  </a:cubicBezTo>
                  <a:cubicBezTo>
                    <a:pt x="5632577" y="4384040"/>
                    <a:pt x="4371721" y="5648452"/>
                    <a:pt x="2816352" y="5648452"/>
                  </a:cubicBezTo>
                  <a:cubicBezTo>
                    <a:pt x="1260983" y="5648452"/>
                    <a:pt x="0" y="4383913"/>
                    <a:pt x="0" y="2824226"/>
                  </a:cubicBezTo>
                  <a:close/>
                </a:path>
              </a:pathLst>
            </a:custGeom>
            <a:solidFill>
              <a:srgbClr val="CC908C"/>
            </a:solidFill>
          </p:spPr>
        </p:sp>
        <p:sp>
          <p:nvSpPr>
            <p:cNvPr name="TextBox 11" id="11"/>
            <p:cNvSpPr txBox="true"/>
            <p:nvPr/>
          </p:nvSpPr>
          <p:spPr>
            <a:xfrm>
              <a:off x="0" y="0"/>
              <a:ext cx="5632588" cy="5648398"/>
            </a:xfrm>
            <a:prstGeom prst="rect">
              <a:avLst/>
            </a:prstGeom>
          </p:spPr>
          <p:txBody>
            <a:bodyPr anchor="ctr" rtlCol="false" tIns="50800" lIns="50800" bIns="50800" rIns="50800"/>
            <a:lstStyle/>
            <a:p>
              <a:pPr algn="ctr">
                <a:lnSpc>
                  <a:spcPts val="5040"/>
                </a:lnSpc>
              </a:pPr>
              <a:r>
                <a:rPr lang="en-US" sz="4200">
                  <a:solidFill>
                    <a:srgbClr val="E7E6E6"/>
                  </a:solidFill>
                  <a:latin typeface="Work Sans Light"/>
                </a:rPr>
                <a:t>Folk</a:t>
              </a:r>
            </a:p>
          </p:txBody>
        </p:sp>
      </p:grpSp>
      <p:sp>
        <p:nvSpPr>
          <p:cNvPr name="TextBox 12" id="12"/>
          <p:cNvSpPr txBox="true"/>
          <p:nvPr/>
        </p:nvSpPr>
        <p:spPr>
          <a:xfrm rot="0">
            <a:off x="2190750" y="7225069"/>
            <a:ext cx="4664270" cy="2876550"/>
          </a:xfrm>
          <a:prstGeom prst="rect">
            <a:avLst/>
          </a:prstGeom>
        </p:spPr>
        <p:txBody>
          <a:bodyPr anchor="t" rtlCol="false" tIns="0" lIns="0" bIns="0" rIns="0">
            <a:spAutoFit/>
          </a:bodyPr>
          <a:lstStyle/>
          <a:p>
            <a:pPr algn="l" marL="488634" indent="-244317" lvl="1">
              <a:lnSpc>
                <a:spcPts val="3240"/>
              </a:lnSpc>
              <a:buFont typeface="Arial"/>
              <a:buChar char="•"/>
            </a:pPr>
            <a:r>
              <a:rPr lang="en-US" sz="2700">
                <a:solidFill>
                  <a:srgbClr val="490A06"/>
                </a:solidFill>
                <a:latin typeface="Work Sans Light"/>
              </a:rPr>
              <a:t>Finansiell</a:t>
            </a:r>
          </a:p>
          <a:p>
            <a:pPr algn="l" marL="488634" indent="-244317" lvl="1">
              <a:lnSpc>
                <a:spcPts val="3240"/>
              </a:lnSpc>
              <a:buFont typeface="Arial"/>
              <a:buChar char="•"/>
            </a:pPr>
            <a:r>
              <a:rPr lang="en-US" sz="2700">
                <a:solidFill>
                  <a:srgbClr val="490A06"/>
                </a:solidFill>
                <a:latin typeface="Work Sans Light"/>
              </a:rPr>
              <a:t>Investering/ Risiko</a:t>
            </a:r>
          </a:p>
          <a:p>
            <a:pPr algn="l" marL="488634" indent="-244317" lvl="1">
              <a:lnSpc>
                <a:spcPts val="3240"/>
              </a:lnSpc>
              <a:buFont typeface="Arial"/>
              <a:buChar char="•"/>
            </a:pPr>
            <a:r>
              <a:rPr lang="en-US" sz="2700">
                <a:solidFill>
                  <a:srgbClr val="490A06"/>
                </a:solidFill>
                <a:latin typeface="Work Sans Light"/>
              </a:rPr>
              <a:t>Tech- digitalisering</a:t>
            </a:r>
          </a:p>
          <a:p>
            <a:pPr algn="l" marL="488634" indent="-244317" lvl="1">
              <a:lnSpc>
                <a:spcPts val="3240"/>
              </a:lnSpc>
              <a:buFont typeface="Arial"/>
              <a:buChar char="•"/>
            </a:pPr>
            <a:r>
              <a:rPr lang="en-US" sz="2700">
                <a:solidFill>
                  <a:srgbClr val="490A06"/>
                </a:solidFill>
                <a:latin typeface="Work Sans Light"/>
              </a:rPr>
              <a:t>ESG</a:t>
            </a:r>
          </a:p>
          <a:p>
            <a:pPr algn="l" marL="488634" indent="-244317" lvl="1">
              <a:lnSpc>
                <a:spcPts val="3240"/>
              </a:lnSpc>
              <a:buFont typeface="Arial"/>
              <a:buChar char="•"/>
            </a:pPr>
            <a:r>
              <a:rPr lang="en-US" sz="2700">
                <a:solidFill>
                  <a:srgbClr val="490A06"/>
                </a:solidFill>
                <a:latin typeface="Work Sans Light"/>
              </a:rPr>
              <a:t>Tilleggskompetanser</a:t>
            </a:r>
          </a:p>
          <a:p>
            <a:pPr algn="l" marL="488634" indent="-244317" lvl="1">
              <a:lnSpc>
                <a:spcPts val="3240"/>
              </a:lnSpc>
            </a:pPr>
          </a:p>
          <a:p>
            <a:pPr algn="l" marL="488634" indent="-244317" lvl="1">
              <a:lnSpc>
                <a:spcPts val="3240"/>
              </a:lnSpc>
            </a:pPr>
          </a:p>
        </p:txBody>
      </p:sp>
      <p:sp>
        <p:nvSpPr>
          <p:cNvPr name="TextBox 13" id="13"/>
          <p:cNvSpPr txBox="true"/>
          <p:nvPr/>
        </p:nvSpPr>
        <p:spPr>
          <a:xfrm rot="0">
            <a:off x="6937200" y="7225069"/>
            <a:ext cx="4273111" cy="2466975"/>
          </a:xfrm>
          <a:prstGeom prst="rect">
            <a:avLst/>
          </a:prstGeom>
        </p:spPr>
        <p:txBody>
          <a:bodyPr anchor="t" rtlCol="false" tIns="0" lIns="0" bIns="0" rIns="0">
            <a:spAutoFit/>
          </a:bodyPr>
          <a:lstStyle/>
          <a:p>
            <a:pPr algn="l" marL="488634" indent="-244317" lvl="1">
              <a:lnSpc>
                <a:spcPts val="3240"/>
              </a:lnSpc>
              <a:buFont typeface="Arial"/>
              <a:buChar char="•"/>
            </a:pPr>
            <a:r>
              <a:rPr lang="en-US" sz="2700">
                <a:solidFill>
                  <a:srgbClr val="490A06"/>
                </a:solidFill>
                <a:latin typeface="Work Sans Light"/>
              </a:rPr>
              <a:t>Strategi</a:t>
            </a:r>
          </a:p>
          <a:p>
            <a:pPr algn="l" marL="488634" indent="-244317" lvl="1">
              <a:lnSpc>
                <a:spcPts val="3240"/>
              </a:lnSpc>
              <a:buFont typeface="Arial"/>
              <a:buChar char="•"/>
            </a:pPr>
            <a:r>
              <a:rPr lang="en-US" sz="2700">
                <a:solidFill>
                  <a:srgbClr val="490A06"/>
                </a:solidFill>
                <a:latin typeface="Work Sans Light"/>
              </a:rPr>
              <a:t>Verdiskaping</a:t>
            </a:r>
          </a:p>
          <a:p>
            <a:pPr algn="l" marL="488634" indent="-244317" lvl="1">
              <a:lnSpc>
                <a:spcPts val="3240"/>
              </a:lnSpc>
              <a:buFont typeface="Arial"/>
              <a:buChar char="•"/>
            </a:pPr>
            <a:r>
              <a:rPr lang="en-US" sz="2700">
                <a:solidFill>
                  <a:srgbClr val="490A06"/>
                </a:solidFill>
                <a:latin typeface="Work Sans Light"/>
              </a:rPr>
              <a:t>Forretningsmodeller</a:t>
            </a:r>
          </a:p>
          <a:p>
            <a:pPr algn="l" marL="488634" indent="-244317" lvl="1">
              <a:lnSpc>
                <a:spcPts val="3240"/>
              </a:lnSpc>
              <a:buFont typeface="Arial"/>
              <a:buChar char="•"/>
            </a:pPr>
            <a:r>
              <a:rPr lang="en-US" sz="2700">
                <a:solidFill>
                  <a:srgbClr val="490A06"/>
                </a:solidFill>
                <a:latin typeface="Work Sans Light"/>
              </a:rPr>
              <a:t>Merkevare</a:t>
            </a:r>
          </a:p>
          <a:p>
            <a:pPr algn="l" marL="488634" indent="-244317" lvl="1">
              <a:lnSpc>
                <a:spcPts val="3240"/>
              </a:lnSpc>
              <a:buFont typeface="Arial"/>
              <a:buChar char="•"/>
            </a:pPr>
            <a:r>
              <a:rPr lang="en-US" sz="2700">
                <a:solidFill>
                  <a:srgbClr val="490A06"/>
                </a:solidFill>
                <a:latin typeface="Work Sans Light"/>
              </a:rPr>
              <a:t>Internasjonalisering</a:t>
            </a:r>
          </a:p>
          <a:p>
            <a:pPr algn="l" marL="488634" indent="-244317" lvl="1">
              <a:lnSpc>
                <a:spcPts val="3240"/>
              </a:lnSpc>
              <a:buFont typeface="Arial"/>
              <a:buChar char="•"/>
            </a:pPr>
            <a:r>
              <a:rPr lang="en-US" sz="2700">
                <a:solidFill>
                  <a:srgbClr val="490A06"/>
                </a:solidFill>
                <a:latin typeface="Work Sans Light"/>
              </a:rPr>
              <a:t>Endring/omstilling</a:t>
            </a:r>
          </a:p>
        </p:txBody>
      </p:sp>
      <p:sp>
        <p:nvSpPr>
          <p:cNvPr name="TextBox 14" id="14"/>
          <p:cNvSpPr txBox="true"/>
          <p:nvPr/>
        </p:nvSpPr>
        <p:spPr>
          <a:xfrm rot="0">
            <a:off x="11627505" y="7225069"/>
            <a:ext cx="5039193" cy="3286125"/>
          </a:xfrm>
          <a:prstGeom prst="rect">
            <a:avLst/>
          </a:prstGeom>
        </p:spPr>
        <p:txBody>
          <a:bodyPr anchor="t" rtlCol="false" tIns="0" lIns="0" bIns="0" rIns="0">
            <a:spAutoFit/>
          </a:bodyPr>
          <a:lstStyle/>
          <a:p>
            <a:pPr algn="l" marL="488634" indent="-244317" lvl="1">
              <a:lnSpc>
                <a:spcPts val="3240"/>
              </a:lnSpc>
              <a:buFont typeface="Arial"/>
              <a:buChar char="•"/>
            </a:pPr>
            <a:r>
              <a:rPr lang="en-US" sz="2700">
                <a:solidFill>
                  <a:srgbClr val="490A06"/>
                </a:solidFill>
                <a:latin typeface="Work Sans Light"/>
              </a:rPr>
              <a:t>Relasjonell</a:t>
            </a:r>
          </a:p>
          <a:p>
            <a:pPr algn="l" marL="488634" indent="-244317" lvl="1">
              <a:lnSpc>
                <a:spcPts val="3240"/>
              </a:lnSpc>
              <a:buFont typeface="Arial"/>
              <a:buChar char="•"/>
            </a:pPr>
            <a:r>
              <a:rPr lang="en-US" sz="2700">
                <a:solidFill>
                  <a:srgbClr val="490A06"/>
                </a:solidFill>
                <a:latin typeface="Work Sans Light"/>
              </a:rPr>
              <a:t>Rolle- og virksomhetsforståelse</a:t>
            </a:r>
          </a:p>
          <a:p>
            <a:pPr algn="l" marL="488634" indent="-244317" lvl="1">
              <a:lnSpc>
                <a:spcPts val="3240"/>
              </a:lnSpc>
              <a:buFont typeface="Arial"/>
              <a:buChar char="•"/>
            </a:pPr>
            <a:r>
              <a:rPr lang="en-US" sz="2700">
                <a:solidFill>
                  <a:srgbClr val="490A06"/>
                </a:solidFill>
                <a:latin typeface="Work Sans Light"/>
              </a:rPr>
              <a:t>Kulturell</a:t>
            </a:r>
          </a:p>
          <a:p>
            <a:pPr algn="l" marL="488634" indent="-244317" lvl="1">
              <a:lnSpc>
                <a:spcPts val="3240"/>
              </a:lnSpc>
            </a:pPr>
          </a:p>
          <a:p>
            <a:pPr algn="l" marL="488634" indent="-244317" lvl="1">
              <a:lnSpc>
                <a:spcPts val="3240"/>
              </a:lnSpc>
            </a:pPr>
          </a:p>
          <a:p>
            <a:pPr algn="l" marL="488634" indent="-244317" lvl="1">
              <a:lnSpc>
                <a:spcPts val="3240"/>
              </a:lnSpc>
            </a:pPr>
          </a:p>
          <a:p>
            <a:pPr algn="l" marL="488634" indent="-244317" lvl="1">
              <a:lnSpc>
                <a:spcPts val="3240"/>
              </a:lnSpc>
            </a:pPr>
          </a:p>
        </p:txBody>
      </p:sp>
      <p:sp>
        <p:nvSpPr>
          <p:cNvPr name="Freeform 15" id="15"/>
          <p:cNvSpPr/>
          <p:nvPr/>
        </p:nvSpPr>
        <p:spPr>
          <a:xfrm flipH="false" flipV="false" rot="0">
            <a:off x="16434601" y="9766066"/>
            <a:ext cx="1575155" cy="271578"/>
          </a:xfrm>
          <a:custGeom>
            <a:avLst/>
            <a:gdLst/>
            <a:ahLst/>
            <a:cxnLst/>
            <a:rect r="r" b="b" t="t" l="l"/>
            <a:pathLst>
              <a:path h="271578" w="1575155">
                <a:moveTo>
                  <a:pt x="0" y="0"/>
                </a:moveTo>
                <a:lnTo>
                  <a:pt x="1575155" y="0"/>
                </a:lnTo>
                <a:lnTo>
                  <a:pt x="1575155" y="271579"/>
                </a:lnTo>
                <a:lnTo>
                  <a:pt x="0" y="271579"/>
                </a:lnTo>
                <a:lnTo>
                  <a:pt x="0" y="0"/>
                </a:lnTo>
                <a:close/>
              </a:path>
            </a:pathLst>
          </a:custGeom>
          <a:blipFill>
            <a:blip r:embed="rId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DAGDZ6CKmvU</dc:identifier>
  <dcterms:modified xsi:type="dcterms:W3CDTF">2011-08-01T06:04:30Z</dcterms:modified>
  <cp:revision>1</cp:revision>
  <dc:title>3.mai Frokostmøte Bergen Næringsråd </dc:title>
</cp:coreProperties>
</file>