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Raleway"/>
      <p:regular r:id="rId23"/>
      <p:bold r:id="rId24"/>
      <p:italic r:id="rId25"/>
      <p:boldItalic r:id="rId26"/>
    </p:embeddedFont>
    <p:embeddedFont>
      <p:font typeface="Caveat"/>
      <p:regular r:id="rId27"/>
      <p:bold r:id="rId28"/>
    </p:embeddedFont>
    <p:embeddedFont>
      <p:font typeface="Lato"/>
      <p:regular r:id="rId29"/>
      <p:bold r:id="rId30"/>
      <p:italic r:id="rId31"/>
      <p:boldItalic r:id="rId32"/>
    </p:embeddedFont>
    <p:embeddedFont>
      <p:font typeface="Raleway Light"/>
      <p:regular r:id="rId33"/>
      <p:bold r:id="rId34"/>
      <p:italic r:id="rId35"/>
      <p:boldItalic r:id="rId36"/>
    </p:embeddedFont>
    <p:embeddedFont>
      <p:font typeface="Lato Black"/>
      <p:bold r:id="rId37"/>
      <p:boldItalic r:id="rId38"/>
    </p:embeddedFont>
    <p:embeddedFont>
      <p:font typeface="Spectral"/>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794">
          <p15:clr>
            <a:srgbClr val="747775"/>
          </p15:clr>
        </p15:guide>
        <p15:guide id="2" pos="510">
          <p15:clr>
            <a:srgbClr val="747775"/>
          </p15:clr>
        </p15:guide>
        <p15:guide id="3" pos="1191">
          <p15:clr>
            <a:srgbClr val="747775"/>
          </p15:clr>
        </p15:guide>
        <p15:guide id="4" pos="4639">
          <p15:clr>
            <a:srgbClr val="747775"/>
          </p15:clr>
        </p15:guide>
        <p15:guide id="5" pos="525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794" orient="horz"/>
        <p:guide pos="510"/>
        <p:guide pos="1191"/>
        <p:guide pos="4639"/>
        <p:guide pos="525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Raleway-boldItalic.fntdata"/><Relationship Id="rId13" Type="http://schemas.openxmlformats.org/officeDocument/2006/relationships/slide" Target="slides/slide8.xml"/><Relationship Id="rId39" Type="http://schemas.openxmlformats.org/officeDocument/2006/relationships/font" Target="fonts/Spectral-regular.fntdata"/><Relationship Id="rId18" Type="http://schemas.openxmlformats.org/officeDocument/2006/relationships/slide" Target="slides/slide13.xml"/><Relationship Id="rId42" Type="http://schemas.openxmlformats.org/officeDocument/2006/relationships/font" Target="fonts/Spectral-boldItalic.fntdata"/><Relationship Id="rId21" Type="http://schemas.openxmlformats.org/officeDocument/2006/relationships/slide" Target="slides/slide16.xml"/><Relationship Id="rId34" Type="http://schemas.openxmlformats.org/officeDocument/2006/relationships/font" Target="fonts/RalewayLight-bold.fntdata"/><Relationship Id="rId7" Type="http://schemas.openxmlformats.org/officeDocument/2006/relationships/slide" Target="slides/slide2.xml"/><Relationship Id="rId20" Type="http://schemas.openxmlformats.org/officeDocument/2006/relationships/slide" Target="slides/slide15.xml"/><Relationship Id="rId41" Type="http://schemas.openxmlformats.org/officeDocument/2006/relationships/font" Target="fonts/Spectral-italic.fntdata"/><Relationship Id="rId2" Type="http://schemas.openxmlformats.org/officeDocument/2006/relationships/viewProps" Target="viewProps.xml"/><Relationship Id="rId29" Type="http://schemas.openxmlformats.org/officeDocument/2006/relationships/font" Target="fonts/Lato-regular.fntdata"/><Relationship Id="rId16" Type="http://schemas.openxmlformats.org/officeDocument/2006/relationships/slide" Target="slides/slide11.xml"/><Relationship Id="rId40" Type="http://schemas.openxmlformats.org/officeDocument/2006/relationships/font" Target="fonts/Spectral-bold.fntdata"/><Relationship Id="rId24" Type="http://schemas.openxmlformats.org/officeDocument/2006/relationships/font" Target="fonts/Raleway-bold.fntdata"/><Relationship Id="rId1"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font" Target="fonts/Lato-boldItalic.fntdata"/><Relationship Id="rId37" Type="http://schemas.openxmlformats.org/officeDocument/2006/relationships/font" Target="fonts/LatoBlack-bold.fntdata"/><Relationship Id="rId23" Type="http://schemas.openxmlformats.org/officeDocument/2006/relationships/font" Target="fonts/Raleway-regular.fntdata"/><Relationship Id="rId28" Type="http://schemas.openxmlformats.org/officeDocument/2006/relationships/font" Target="fonts/Caveat-bold.fntdata"/><Relationship Id="rId5"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font" Target="fonts/RalewayLight-boldItalic.fntdata"/><Relationship Id="rId31" Type="http://schemas.openxmlformats.org/officeDocument/2006/relationships/font" Target="fonts/Lato-italic.fntdata"/><Relationship Id="rId10" Type="http://schemas.openxmlformats.org/officeDocument/2006/relationships/slide" Target="slides/slide5.xml"/><Relationship Id="rId19" Type="http://schemas.openxmlformats.org/officeDocument/2006/relationships/slide" Target="slides/slide14.xml"/><Relationship Id="rId44" Type="http://schemas.openxmlformats.org/officeDocument/2006/relationships/customXml" Target="../customXml/item2.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font" Target="fonts/Caveat-regular.fntdata"/><Relationship Id="rId30" Type="http://schemas.openxmlformats.org/officeDocument/2006/relationships/font" Target="fonts/Lato-bold.fntdata"/><Relationship Id="rId35" Type="http://schemas.openxmlformats.org/officeDocument/2006/relationships/font" Target="fonts/RalewayLight-italic.fntdata"/><Relationship Id="rId14" Type="http://schemas.openxmlformats.org/officeDocument/2006/relationships/slide" Target="slides/slide9.xml"/><Relationship Id="rId43" Type="http://schemas.openxmlformats.org/officeDocument/2006/relationships/customXml" Target="../customXml/item1.xml"/><Relationship Id="rId8" Type="http://schemas.openxmlformats.org/officeDocument/2006/relationships/slide" Target="slides/slide3.xml"/><Relationship Id="rId3" Type="http://schemas.openxmlformats.org/officeDocument/2006/relationships/presProps" Target="presProps.xml"/><Relationship Id="rId25" Type="http://schemas.openxmlformats.org/officeDocument/2006/relationships/font" Target="fonts/Raleway-italic.fntdata"/><Relationship Id="rId33" Type="http://schemas.openxmlformats.org/officeDocument/2006/relationships/font" Target="fonts/RalewayLight-regular.fntdata"/><Relationship Id="rId12" Type="http://schemas.openxmlformats.org/officeDocument/2006/relationships/slide" Target="slides/slide7.xml"/><Relationship Id="rId17" Type="http://schemas.openxmlformats.org/officeDocument/2006/relationships/slide" Target="slides/slide12.xml"/><Relationship Id="rId38" Type="http://schemas.openxmlformats.org/officeDocument/2006/relationships/font" Target="fonts/LatoBlack-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9fbd4f8254_0_6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9fbd4f8254_0_6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9fbd4f8254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9fbd4f8254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Ytterligere informasjon om selskapet, her er det viktig at nøkkeltallene oppdateres før presentasjonen med siste tall.</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Solcellespesialisten har siden 2005 vokst kraftig. Selskapet fikk i 2023 ny majoritetseier i FSN Capital, med formål å investere i Solcellespesialisten og ekspandere videre. I 2023 alene ansatte vi over 130 nye kollegaer.</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Utover hovedkontoret i Fredrikstad har vi i dag kontorer følgende steder:</a:t>
            </a:r>
            <a:endParaRPr/>
          </a:p>
          <a:p>
            <a:pPr indent="-298450" lvl="0" marL="457200" rtl="0" algn="l">
              <a:spcBef>
                <a:spcPts val="0"/>
              </a:spcBef>
              <a:spcAft>
                <a:spcPts val="0"/>
              </a:spcAft>
              <a:buSzPts val="1100"/>
              <a:buChar char="-"/>
            </a:pPr>
            <a:r>
              <a:rPr lang="no"/>
              <a:t>Oslo</a:t>
            </a:r>
            <a:endParaRPr/>
          </a:p>
          <a:p>
            <a:pPr indent="-298450" lvl="0" marL="457200" rtl="0" algn="l">
              <a:spcBef>
                <a:spcPts val="0"/>
              </a:spcBef>
              <a:spcAft>
                <a:spcPts val="0"/>
              </a:spcAft>
              <a:buSzPts val="1100"/>
              <a:buChar char="-"/>
            </a:pPr>
            <a:r>
              <a:rPr lang="no"/>
              <a:t>Bergen</a:t>
            </a:r>
            <a:endParaRPr/>
          </a:p>
          <a:p>
            <a:pPr indent="-298450" lvl="0" marL="457200" rtl="0" algn="l">
              <a:spcBef>
                <a:spcPts val="0"/>
              </a:spcBef>
              <a:spcAft>
                <a:spcPts val="0"/>
              </a:spcAft>
              <a:buSzPts val="1100"/>
              <a:buChar char="-"/>
            </a:pPr>
            <a:r>
              <a:rPr lang="no"/>
              <a:t>Drammen</a:t>
            </a:r>
            <a:endParaRPr/>
          </a:p>
          <a:p>
            <a:pPr indent="-298450" lvl="0" marL="457200" rtl="0" algn="l">
              <a:spcBef>
                <a:spcPts val="0"/>
              </a:spcBef>
              <a:spcAft>
                <a:spcPts val="0"/>
              </a:spcAft>
              <a:buSzPts val="1100"/>
              <a:buChar char="-"/>
            </a:pPr>
            <a:r>
              <a:rPr lang="no"/>
              <a:t>Trondheim</a:t>
            </a:r>
            <a:endParaRPr/>
          </a:p>
          <a:p>
            <a:pPr indent="0" lvl="0" marL="0" rtl="0" algn="l">
              <a:spcBef>
                <a:spcPts val="0"/>
              </a:spcBef>
              <a:spcAft>
                <a:spcPts val="0"/>
              </a:spcAft>
              <a:buNone/>
            </a:pPr>
            <a:r>
              <a:rPr lang="no"/>
              <a:t>I tillegg åpnes det nå kontorer i følgende byer:</a:t>
            </a:r>
            <a:endParaRPr/>
          </a:p>
          <a:p>
            <a:pPr indent="-298450" lvl="0" marL="457200" rtl="0" algn="l">
              <a:spcBef>
                <a:spcPts val="0"/>
              </a:spcBef>
              <a:spcAft>
                <a:spcPts val="0"/>
              </a:spcAft>
              <a:buSzPts val="1100"/>
              <a:buChar char="-"/>
            </a:pPr>
            <a:r>
              <a:rPr lang="no"/>
              <a:t>Kristiansand</a:t>
            </a:r>
            <a:endParaRPr/>
          </a:p>
          <a:p>
            <a:pPr indent="-298450" lvl="0" marL="457200" rtl="0" algn="l">
              <a:spcBef>
                <a:spcPts val="0"/>
              </a:spcBef>
              <a:spcAft>
                <a:spcPts val="0"/>
              </a:spcAft>
              <a:buSzPts val="1100"/>
              <a:buChar char="-"/>
            </a:pPr>
            <a:r>
              <a:rPr lang="no"/>
              <a:t>Porsgrunn</a:t>
            </a:r>
            <a:endParaRPr/>
          </a:p>
          <a:p>
            <a:pPr indent="-298450" lvl="0" marL="457200" rtl="0" algn="l">
              <a:spcBef>
                <a:spcPts val="0"/>
              </a:spcBef>
              <a:spcAft>
                <a:spcPts val="0"/>
              </a:spcAft>
              <a:buSzPts val="1100"/>
              <a:buChar char="-"/>
            </a:pPr>
            <a:r>
              <a:rPr lang="no"/>
              <a:t>Hamar</a:t>
            </a:r>
            <a:endParaRPr/>
          </a:p>
          <a:p>
            <a:pPr indent="-298450" lvl="0" marL="457200" rtl="0" algn="l">
              <a:spcBef>
                <a:spcPts val="0"/>
              </a:spcBef>
              <a:spcAft>
                <a:spcPts val="0"/>
              </a:spcAft>
              <a:buSzPts val="1100"/>
              <a:buChar char="-"/>
            </a:pPr>
            <a:r>
              <a:rPr lang="no"/>
              <a:t>Ålesund</a:t>
            </a:r>
            <a:endParaRPr/>
          </a:p>
          <a:p>
            <a:pPr indent="-298450" lvl="0" marL="457200" rtl="0" algn="l">
              <a:spcBef>
                <a:spcPts val="0"/>
              </a:spcBef>
              <a:spcAft>
                <a:spcPts val="0"/>
              </a:spcAft>
              <a:buSzPts val="1100"/>
              <a:buChar char="-"/>
            </a:pPr>
            <a:r>
              <a:rPr lang="no"/>
              <a:t>Haugesund</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I tillegg opprettet vi datterselskapet Solisnor i Spania på sørkysten i 2023. Dette er vår første internasjonale ekspansjon.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ab78d56f3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ab78d56f3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Dersom det er ønskelig med en historisk gjennomgang.</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Solcellespesialisten har røtter tilbake til 2005, da grunnlegger og adm.dir. Carl Christian Strømberg startet dette som et hobbyprosjekt. Solceller ble da sett på som en nisjeløsning for hytter og urealistisk i stor skala i Norge.</a:t>
            </a:r>
            <a:endParaRPr/>
          </a:p>
          <a:p>
            <a:pPr indent="0" lvl="0" marL="0" rtl="0" algn="l">
              <a:spcBef>
                <a:spcPts val="0"/>
              </a:spcBef>
              <a:spcAft>
                <a:spcPts val="0"/>
              </a:spcAft>
              <a:buNone/>
            </a:pPr>
            <a:r>
              <a:rPr lang="no"/>
              <a:t>Carl så derimot en mulighet, da solforholdene i Norge er gode mange steder, og solcellepaneler fungerer best når det er kaldt. Han inngikk et veddemål om å installere 100 anlegg i Hvaler kommune, som er Norges mest solrike kommune. I 2015 fikk selskapet sin første heltidsansatte. Deretter overbeviste Carl næringsdrivende og viktige kommuner som Oslo å satse på sol på nærings- og offentlige bygg. Og resten er i grunn historie.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I dag har selskapet installert langt over 4000 anlegg, fra små hytteanlegg på ett solcellepanel til Norges første solkraftverk og svære lagerbygg.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I 2021 vedtok vi en strategisk satsning på bærekraft. Vi tror nerven til fornybar energi og solceller ligger i at det vi bygger det grønne skiftet med er rettferdig og mest mulig miljøvennlig. Derfor har Solcellespesialisten en grundig kontroll av våre leverandører og produktene vi kjøper inn, at de som lager komponenter har anstendige arbeidsvilkår og at vi selskapene vi samarbeid driver i god forretningsetisk praksis.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a1fc0c2cf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a1fc0c2cf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For B2B-markedet</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Solcellespesialisten har i dag oppgrag og/eller samarbeidsavtaler med en rekke av landets største eiendomsselskaper og næringsaktører. Dette er bare noen eksempler i forskjellige markedskategorier.</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Vi gjør det vi er gode på: Installere gode, kvalitetstunge og ofte spektakulære solcelleanlegg til en fornuftig pris. Derfor kommer disse kundene til oss igjen og igjen.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Innenfor utvalgte næringsbygg har vi i dag en markedsandel på nærmere 70%.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a1fc0c2cf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a1fc0c2cf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Bærekraft og relevante medlemskap / sertifiseringer:</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Vår strategiske satsing på bærekraft og ESG handler om å ha strenge etiske krav og standarder som ligger til grunn for forretningsdriften vår, samarbeidet med leverandører og kunder og basis for kontraktene våre. For oss er bærekraft en sentral drift av selskapet. Vi søker partnere og dialogmotparter basert på ønsket og behov for å bedre egne standarder og standarder i bransjen. Og vi jobber systematisk med å forbedre situasjonen i de risikoområdene vi identifiserer. Dette gjelder særlig verdikjedene våre, hvor anstendige arbeidsvilkår (null tvangsarbeid) og gode miljøstandarder er viktig. Det gjelder også generelle aktsomhetsvurderinger i driften, for å sikre at det kunden får på taket sitt er trygt, sikkert og rent.</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Solcellespesialisten er en viktig medlem i mange bransjeforeninger, og var med på å starte Solenergiklyngen i 2013. Gjennom 2024 vil vi forhandle med den europeiske bransjeforeningen SolarPower Europe om medlemskap. Vi var initiativtaker til bransjestandarden for gode verdikjeder Solar Stewardship Inititative.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I 2021 ble vi sertifisert miljøfyrtårn, som sikrer oversikt, regnskap og rutiner for en mest mulig miljøvennlig drift. I 2024 har vi igangsatt arbeidet med Science Based Targets, med mål om nullutslipp innen 2030.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ed2a04b238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ed2a04b238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Om målgruppe og markedssegmenter</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Solcellespesialisten er den største leverandøren og installatøren av solceller i Norge. Mange prosjekter leveres gjennom partnere (Fjordkraft, Sunday Power, Enny etc.) slik at vår markedsandel ikke alltid synes fysisk.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Langsiktige partnerskap med kraftselskaper, eiendomsutviklere og kraftleverandører har sikret oss den markedsposisjonen vi har i dag.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Utover partnerskap B2B er Solcellespesialisten en stadig sterkere merkevare for kunder av solceller, både privatkunder og bedriftskunder. Vår kundeundersøkelse fra sommeren 2023 bekrefter høy tiltro og høy kundetilfredshet. Særlig selskapets kompetanse på kvalitet og bærekraft trekkes frem.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Og vi skal bli bedre. Kunden skal enda mer i fokus. Og vi skal være Nordens ledende solcelleselskap på bærekraft/ESG.</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d9da76208d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d9da76208d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Om målgruppe og markedssegmenter</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Solcellespesialisten er den største leverandøren og installatøren av solceller i Norge. Mange prosjekter leveres gjennom partnere (Fjordkraft, Sunday Power, Enny etc.) slik at vår markedsandel ikke alltid synes fysisk.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Langsiktige partnerskap med kraftselskaper, eiendomsutviklere og kraftleverandører har sikret oss den markedsposisjonen vi har i dag.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Utover partnerskap B2B er Solcellespesialisten en stadig sterkere merkevare for kunder av solceller, både privatkunder og bedriftskunder. Vår kundeundersøkelse fra sommeren 2023 bekrefter høy tiltro og høy kundetilfredshet. Særlig selskapets kompetanse på kvalitet og bærekraft trekkes frem.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Og vi skal bli bedre. Kunden skal enda mer i fokus. Og vi skal være Nordens ledende solcelleselskap på bærekraft/ESG.</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d9da76208d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d9da76208d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Om målgruppe og markedssegmenter</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Solcellespesialisten er den største leverandøren og installatøren av solceller i Norge. Mange prosjekter leveres gjennom partnere (Fjordkraft, Sunday Power, Enny etc.) slik at vår markedsandel ikke alltid synes fysisk.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Langsiktige partnerskap med kraftselskaper, eiendomsutviklere og kraftleverandører har sikret oss den markedsposisjonen vi har i dag.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Utover partnerskap B2B er Solcellespesialisten en stadig sterkere merkevare for kunder av solceller, både privatkunder og bedriftskunder. Vår kundeundersøkelse fra sommeren 2023 bekrefter høy tiltro og høy kundetilfredshet. Særlig selskapets kompetanse på kvalitet og bærekraft trekkes frem.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Og vi skal bli bedre. Kunden skal enda mer i fokus. Og vi skal være Nordens ledende solcelleselskap på bærekraft/ESG.</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d9da76208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d9da76208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d9da76208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d9da76208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d9da76208d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d9da76208d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9fbd4f8254_1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9fbd4f8254_1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Vår visjon og vårt samfunnsoppdrag</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Vår visjon: </a:t>
            </a:r>
            <a:r>
              <a:rPr lang="no"/>
              <a:t>Bli en ledende bidragsyter til en verden der alt energiforbruk er basert på fornybar energi.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Vårt oppdrag: Levere kostnadsbesparende fornybare energiløsninger til samfunnet og folk flest.</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Målet er å levere fremtidsrettede energiløsninger med kvalitet og integritet.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d9da76208d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d9da76208d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d9da76208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d9da76208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d9da76208d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d9da76208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d9da76208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d9da76208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9fbd4f8254_1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9fbd4f8254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Avsluttende plansje - husk å endre navn, bilde og kontaktinfo på slide etter behov!</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Oppsummert er Solcellespesialisten en naturlig partner av følgende grunner:</a:t>
            </a:r>
            <a:endParaRPr/>
          </a:p>
          <a:p>
            <a:pPr indent="-298450" lvl="0" marL="457200" rtl="0" algn="l">
              <a:spcBef>
                <a:spcPts val="0"/>
              </a:spcBef>
              <a:spcAft>
                <a:spcPts val="0"/>
              </a:spcAft>
              <a:buSzPts val="1100"/>
              <a:buChar char="-"/>
            </a:pPr>
            <a:r>
              <a:rPr lang="no"/>
              <a:t>Vi tenker kvalitet i alle ledd. Svikter dette skal vi rette det opp umiddelbart. Vi leverer ikke fra oss noe halvferdig.</a:t>
            </a:r>
            <a:endParaRPr/>
          </a:p>
          <a:p>
            <a:pPr indent="-298450" lvl="0" marL="457200" rtl="0" algn="l">
              <a:spcBef>
                <a:spcPts val="0"/>
              </a:spcBef>
              <a:spcAft>
                <a:spcPts val="0"/>
              </a:spcAft>
              <a:buSzPts val="1100"/>
              <a:buChar char="-"/>
            </a:pPr>
            <a:r>
              <a:rPr lang="no"/>
              <a:t>Vi har lang erfaring tilbake til 2005. Vi har gjort feil og lært av dette, vi har vært med på utviklingen i markedet og de standardene som foreligger (NEK-komitearbeid). Vi kjenner forholdet mellom solceller og norske forhold godt.</a:t>
            </a:r>
            <a:endParaRPr/>
          </a:p>
          <a:p>
            <a:pPr indent="-298450" lvl="0" marL="457200" rtl="0" algn="l">
              <a:spcBef>
                <a:spcPts val="0"/>
              </a:spcBef>
              <a:spcAft>
                <a:spcPts val="0"/>
              </a:spcAft>
              <a:buSzPts val="1100"/>
              <a:buChar char="-"/>
            </a:pPr>
            <a:r>
              <a:rPr lang="no"/>
              <a:t>Vi er god på pris, men prioriterer kvalitet fremfor lavest mulig pris. Dette fordi vi vet det vil tjene kunden på sikt. </a:t>
            </a:r>
            <a:endParaRPr/>
          </a:p>
          <a:p>
            <a:pPr indent="-298450" lvl="0" marL="457200" rtl="0" algn="l">
              <a:spcBef>
                <a:spcPts val="0"/>
              </a:spcBef>
              <a:spcAft>
                <a:spcPts val="0"/>
              </a:spcAft>
              <a:buSzPts val="1100"/>
              <a:buChar char="-"/>
            </a:pPr>
            <a:r>
              <a:rPr lang="no"/>
              <a:t>Trygg installasjon er et løfte. Solceller er i rivende utvikling, men vi leverer kun fra oss anlegg som er trygge, sikre og holder i mange år. </a:t>
            </a:r>
            <a:endParaRPr/>
          </a:p>
          <a:p>
            <a:pPr indent="-298450" lvl="0" marL="457200" rtl="0" algn="l">
              <a:spcBef>
                <a:spcPts val="0"/>
              </a:spcBef>
              <a:spcAft>
                <a:spcPts val="0"/>
              </a:spcAft>
              <a:buSzPts val="1100"/>
              <a:buChar char="-"/>
            </a:pPr>
            <a:r>
              <a:rPr lang="no"/>
              <a:t>Vi er bransjeledende på bærekraft og ESG. Dette er vi lidenskapelig opptatt av, og forstår at dette er viktig for mange kunder. </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Mange av disse påstandene vet vi også er kundenes oppfatning, ref. kundeundersøkelse gjennomført tidlig sommer 2023.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3F3F3F"/>
              </a:buClr>
              <a:buSzPts val="5200"/>
              <a:buNone/>
              <a:defRPr sz="5200">
                <a:solidFill>
                  <a:srgbClr val="3F3F3F"/>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775560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1735050" y="1743150"/>
            <a:ext cx="5673900" cy="2375100"/>
          </a:xfrm>
          <a:prstGeom prst="rect">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rgbClr val="3F3F3F"/>
              </a:highlight>
              <a:latin typeface="Lato"/>
              <a:ea typeface="Lato"/>
              <a:cs typeface="Lato"/>
              <a:sym typeface="Lato"/>
            </a:endParaRPr>
          </a:p>
        </p:txBody>
      </p:sp>
      <p:sp>
        <p:nvSpPr>
          <p:cNvPr id="16" name="Google Shape;16;p3"/>
          <p:cNvSpPr txBox="1"/>
          <p:nvPr>
            <p:ph type="title"/>
          </p:nvPr>
        </p:nvSpPr>
        <p:spPr>
          <a:xfrm>
            <a:off x="2431650" y="2150850"/>
            <a:ext cx="4280700" cy="15597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3F3F3F"/>
              </a:buClr>
              <a:buSzPts val="3600"/>
              <a:buNone/>
              <a:defRPr sz="3600">
                <a:solidFill>
                  <a:srgbClr val="3F3F3F"/>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idx="12" type="sldNum"/>
          </p:nvPr>
        </p:nvSpPr>
        <p:spPr>
          <a:xfrm>
            <a:off x="775560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1609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601825"/>
            <a:ext cx="8520600" cy="2967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 name="Google Shape;21;p4"/>
          <p:cNvSpPr txBox="1"/>
          <p:nvPr>
            <p:ph idx="12" type="sldNum"/>
          </p:nvPr>
        </p:nvSpPr>
        <p:spPr>
          <a:xfrm>
            <a:off x="775560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12" type="sldNum"/>
          </p:nvPr>
        </p:nvSpPr>
        <p:spPr>
          <a:xfrm>
            <a:off x="775560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cxnSp>
        <p:nvCxnSpPr>
          <p:cNvPr id="27" name="Google Shape;27;p5"/>
          <p:cNvCxnSpPr/>
          <p:nvPr/>
        </p:nvCxnSpPr>
        <p:spPr>
          <a:xfrm>
            <a:off x="-388475" y="4534125"/>
            <a:ext cx="57153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775560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cxnSp>
        <p:nvCxnSpPr>
          <p:cNvPr id="31" name="Google Shape;31;p6"/>
          <p:cNvCxnSpPr/>
          <p:nvPr/>
        </p:nvCxnSpPr>
        <p:spPr>
          <a:xfrm>
            <a:off x="3428700" y="1161450"/>
            <a:ext cx="57153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40896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40896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775560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
        <p:nvSpPr>
          <p:cNvPr id="36" name="Google Shape;36;p7"/>
          <p:cNvSpPr/>
          <p:nvPr/>
        </p:nvSpPr>
        <p:spPr>
          <a:xfrm>
            <a:off x="7826200" y="4418825"/>
            <a:ext cx="1266900" cy="755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Light"/>
              <a:ea typeface="Raleway Light"/>
              <a:cs typeface="Raleway Light"/>
              <a:sym typeface="Raleway Light"/>
            </a:endParaRPr>
          </a:p>
        </p:txBody>
      </p:sp>
      <p:grpSp>
        <p:nvGrpSpPr>
          <p:cNvPr id="37" name="Google Shape;37;p7"/>
          <p:cNvGrpSpPr/>
          <p:nvPr/>
        </p:nvGrpSpPr>
        <p:grpSpPr>
          <a:xfrm>
            <a:off x="5394320" y="-96875"/>
            <a:ext cx="8146005" cy="5337250"/>
            <a:chOff x="4659245" y="-96875"/>
            <a:chExt cx="8146005" cy="5337250"/>
          </a:xfrm>
        </p:grpSpPr>
        <p:pic>
          <p:nvPicPr>
            <p:cNvPr id="38" name="Google Shape;38;p7"/>
            <p:cNvPicPr preferRelativeResize="0"/>
            <p:nvPr/>
          </p:nvPicPr>
          <p:blipFill rotWithShape="1">
            <a:blip r:embed="rId2">
              <a:alphaModFix/>
            </a:blip>
            <a:srcRect b="0" l="11320" r="-11320" t="0"/>
            <a:stretch/>
          </p:blipFill>
          <p:spPr>
            <a:xfrm>
              <a:off x="5947250" y="0"/>
              <a:ext cx="6858000" cy="5143500"/>
            </a:xfrm>
            <a:prstGeom prst="flowChartDecision">
              <a:avLst/>
            </a:prstGeom>
            <a:noFill/>
            <a:ln>
              <a:noFill/>
            </a:ln>
          </p:spPr>
        </p:pic>
        <p:sp>
          <p:nvSpPr>
            <p:cNvPr id="39" name="Google Shape;39;p7"/>
            <p:cNvSpPr/>
            <p:nvPr/>
          </p:nvSpPr>
          <p:spPr>
            <a:xfrm>
              <a:off x="4659250" y="-96875"/>
              <a:ext cx="5534400" cy="3768300"/>
            </a:xfrm>
            <a:prstGeom prst="diagStripe">
              <a:avLst>
                <a:gd fmla="val 44602" name="adj"/>
              </a:avLst>
            </a:prstGeom>
            <a:solidFill>
              <a:srgbClr val="5E5A5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 name="Google Shape;40;p7"/>
            <p:cNvSpPr/>
            <p:nvPr/>
          </p:nvSpPr>
          <p:spPr>
            <a:xfrm flipH="1" rot="10800000">
              <a:off x="4659245" y="1609175"/>
              <a:ext cx="4848600" cy="3631200"/>
            </a:xfrm>
            <a:prstGeom prst="diagStripe">
              <a:avLst>
                <a:gd fmla="val 43015" name="adj"/>
              </a:avLst>
            </a:prstGeom>
            <a:solidFill>
              <a:srgbClr val="F9D37D">
                <a:alpha val="6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1" name="Shape 41"/>
        <p:cNvGrpSpPr/>
        <p:nvPr/>
      </p:nvGrpSpPr>
      <p:grpSpPr>
        <a:xfrm>
          <a:off x="0" y="0"/>
          <a:ext cx="0" cy="0"/>
          <a:chOff x="0" y="0"/>
          <a:chExt cx="0" cy="0"/>
        </a:xfrm>
      </p:grpSpPr>
      <p:pic>
        <p:nvPicPr>
          <p:cNvPr id="42" name="Google Shape;42;p8"/>
          <p:cNvPicPr preferRelativeResize="0"/>
          <p:nvPr/>
        </p:nvPicPr>
        <p:blipFill rotWithShape="1">
          <a:blip r:embed="rId2">
            <a:alphaModFix/>
          </a:blip>
          <a:srcRect b="5365" l="24097" r="47078" t="0"/>
          <a:stretch/>
        </p:blipFill>
        <p:spPr>
          <a:xfrm>
            <a:off x="6358902" y="0"/>
            <a:ext cx="2785101" cy="5143501"/>
          </a:xfrm>
          <a:prstGeom prst="rect">
            <a:avLst/>
          </a:prstGeom>
          <a:noFill/>
          <a:ln>
            <a:noFill/>
          </a:ln>
        </p:spPr>
      </p:pic>
      <p:sp>
        <p:nvSpPr>
          <p:cNvPr id="43" name="Google Shape;43;p8"/>
          <p:cNvSpPr/>
          <p:nvPr/>
        </p:nvSpPr>
        <p:spPr>
          <a:xfrm rot="1235444">
            <a:off x="5363406" y="-1109102"/>
            <a:ext cx="1740168" cy="6601543"/>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Light"/>
              <a:ea typeface="Raleway Light"/>
              <a:cs typeface="Raleway Light"/>
              <a:sym typeface="Raleway Light"/>
            </a:endParaRPr>
          </a:p>
        </p:txBody>
      </p:sp>
      <p:sp>
        <p:nvSpPr>
          <p:cNvPr id="44" name="Google Shape;44;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5" name="Google Shape;45;p8"/>
          <p:cNvSpPr txBox="1"/>
          <p:nvPr>
            <p:ph idx="12" type="sldNum"/>
          </p:nvPr>
        </p:nvSpPr>
        <p:spPr>
          <a:xfrm>
            <a:off x="775560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
        <p:nvSpPr>
          <p:cNvPr id="46" name="Google Shape;46;p8"/>
          <p:cNvSpPr/>
          <p:nvPr/>
        </p:nvSpPr>
        <p:spPr>
          <a:xfrm rot="1213322">
            <a:off x="7002293" y="-771685"/>
            <a:ext cx="301164" cy="6605170"/>
          </a:xfrm>
          <a:prstGeom prst="rect">
            <a:avLst/>
          </a:prstGeom>
          <a:solidFill>
            <a:srgbClr val="5E5A5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Light"/>
              <a:ea typeface="Raleway Light"/>
              <a:cs typeface="Raleway Light"/>
              <a:sym typeface="Raleway Ligh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7" name="Shape 47"/>
        <p:cNvGrpSpPr/>
        <p:nvPr/>
      </p:nvGrpSpPr>
      <p:grpSpPr>
        <a:xfrm>
          <a:off x="0" y="0"/>
          <a:ext cx="0" cy="0"/>
          <a:chOff x="0" y="0"/>
          <a:chExt cx="0" cy="0"/>
        </a:xfrm>
      </p:grpSpPr>
      <p:sp>
        <p:nvSpPr>
          <p:cNvPr id="48" name="Google Shape;48;p9"/>
          <p:cNvSpPr/>
          <p:nvPr/>
        </p:nvSpPr>
        <p:spPr>
          <a:xfrm>
            <a:off x="4572000" y="-125"/>
            <a:ext cx="4572000" cy="5143500"/>
          </a:xfrm>
          <a:prstGeom prst="rect">
            <a:avLst/>
          </a:prstGeom>
          <a:solidFill>
            <a:srgbClr val="7FA4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Font typeface="Raleway Light"/>
              <a:buNone/>
              <a:defRPr sz="4200">
                <a:latin typeface="Raleway Light"/>
                <a:ea typeface="Raleway Light"/>
                <a:cs typeface="Raleway Light"/>
                <a:sym typeface="Raleway Light"/>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0" name="Google Shape;50;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Raleway Light"/>
              <a:buNone/>
              <a:defRPr sz="2100">
                <a:latin typeface="Raleway Light"/>
                <a:ea typeface="Raleway Light"/>
                <a:cs typeface="Raleway Light"/>
                <a:sym typeface="Raleway Light"/>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1" name="Google Shape;51;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Font typeface="Raleway Light"/>
              <a:buChar char="●"/>
              <a:defRPr>
                <a:latin typeface="Raleway Light"/>
                <a:ea typeface="Raleway Light"/>
                <a:cs typeface="Raleway Light"/>
                <a:sym typeface="Raleway Light"/>
              </a:defRPr>
            </a:lvl1pPr>
            <a:lvl2pPr indent="-317500" lvl="1" marL="914400">
              <a:spcBef>
                <a:spcPts val="0"/>
              </a:spcBef>
              <a:spcAft>
                <a:spcPts val="0"/>
              </a:spcAft>
              <a:buSzPts val="1400"/>
              <a:buFont typeface="Raleway"/>
              <a:buChar char="○"/>
              <a:defRPr>
                <a:latin typeface="Raleway"/>
                <a:ea typeface="Raleway"/>
                <a:cs typeface="Raleway"/>
                <a:sym typeface="Raleway"/>
              </a:defRPr>
            </a:lvl2pPr>
            <a:lvl3pPr indent="-317500" lvl="2" marL="1371600">
              <a:spcBef>
                <a:spcPts val="0"/>
              </a:spcBef>
              <a:spcAft>
                <a:spcPts val="0"/>
              </a:spcAft>
              <a:buSzPts val="1400"/>
              <a:buFont typeface="Raleway"/>
              <a:buChar char="■"/>
              <a:defRPr>
                <a:latin typeface="Raleway"/>
                <a:ea typeface="Raleway"/>
                <a:cs typeface="Raleway"/>
                <a:sym typeface="Raleway"/>
              </a:defRPr>
            </a:lvl3pPr>
            <a:lvl4pPr indent="-317500" lvl="3" marL="1828800">
              <a:spcBef>
                <a:spcPts val="0"/>
              </a:spcBef>
              <a:spcAft>
                <a:spcPts val="0"/>
              </a:spcAft>
              <a:buSzPts val="1400"/>
              <a:buFont typeface="Raleway"/>
              <a:buChar char="●"/>
              <a:defRPr>
                <a:latin typeface="Raleway"/>
                <a:ea typeface="Raleway"/>
                <a:cs typeface="Raleway"/>
                <a:sym typeface="Raleway"/>
              </a:defRPr>
            </a:lvl4pPr>
            <a:lvl5pPr indent="-317500" lvl="4" marL="2286000">
              <a:spcBef>
                <a:spcPts val="0"/>
              </a:spcBef>
              <a:spcAft>
                <a:spcPts val="0"/>
              </a:spcAft>
              <a:buSzPts val="1400"/>
              <a:buFont typeface="Raleway"/>
              <a:buChar char="○"/>
              <a:defRPr>
                <a:latin typeface="Raleway"/>
                <a:ea typeface="Raleway"/>
                <a:cs typeface="Raleway"/>
                <a:sym typeface="Raleway"/>
              </a:defRPr>
            </a:lvl5pPr>
            <a:lvl6pPr indent="-317500" lvl="5" marL="2743200">
              <a:spcBef>
                <a:spcPts val="0"/>
              </a:spcBef>
              <a:spcAft>
                <a:spcPts val="0"/>
              </a:spcAft>
              <a:buSzPts val="1400"/>
              <a:buFont typeface="Raleway"/>
              <a:buChar char="■"/>
              <a:defRPr>
                <a:latin typeface="Raleway"/>
                <a:ea typeface="Raleway"/>
                <a:cs typeface="Raleway"/>
                <a:sym typeface="Raleway"/>
              </a:defRPr>
            </a:lvl6pPr>
            <a:lvl7pPr indent="-317500" lvl="6" marL="3200400">
              <a:spcBef>
                <a:spcPts val="0"/>
              </a:spcBef>
              <a:spcAft>
                <a:spcPts val="0"/>
              </a:spcAft>
              <a:buSzPts val="1400"/>
              <a:buFont typeface="Raleway"/>
              <a:buChar char="●"/>
              <a:defRPr>
                <a:latin typeface="Raleway"/>
                <a:ea typeface="Raleway"/>
                <a:cs typeface="Raleway"/>
                <a:sym typeface="Raleway"/>
              </a:defRPr>
            </a:lvl7pPr>
            <a:lvl8pPr indent="-317500" lvl="7" marL="3657600">
              <a:spcBef>
                <a:spcPts val="0"/>
              </a:spcBef>
              <a:spcAft>
                <a:spcPts val="0"/>
              </a:spcAft>
              <a:buSzPts val="1400"/>
              <a:buFont typeface="Raleway"/>
              <a:buChar char="○"/>
              <a:defRPr>
                <a:latin typeface="Raleway"/>
                <a:ea typeface="Raleway"/>
                <a:cs typeface="Raleway"/>
                <a:sym typeface="Raleway"/>
              </a:defRPr>
            </a:lvl8pPr>
            <a:lvl9pPr indent="-317500" lvl="8" marL="4114800">
              <a:spcBef>
                <a:spcPts val="0"/>
              </a:spcBef>
              <a:spcAft>
                <a:spcPts val="0"/>
              </a:spcAft>
              <a:buSzPts val="1400"/>
              <a:buFont typeface="Raleway"/>
              <a:buChar char="■"/>
              <a:defRPr>
                <a:latin typeface="Raleway"/>
                <a:ea typeface="Raleway"/>
                <a:cs typeface="Raleway"/>
                <a:sym typeface="Raleway"/>
              </a:defRPr>
            </a:lvl9pPr>
          </a:lstStyle>
          <a:p/>
        </p:txBody>
      </p:sp>
      <p:sp>
        <p:nvSpPr>
          <p:cNvPr id="52" name="Google Shape;52;p9"/>
          <p:cNvSpPr txBox="1"/>
          <p:nvPr>
            <p:ph idx="12" type="sldNum"/>
          </p:nvPr>
        </p:nvSpPr>
        <p:spPr>
          <a:xfrm>
            <a:off x="775560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 name="Shape 53"/>
        <p:cNvGrpSpPr/>
        <p:nvPr/>
      </p:nvGrpSpPr>
      <p:grpSpPr>
        <a:xfrm>
          <a:off x="0" y="0"/>
          <a:ext cx="0" cy="0"/>
          <a:chOff x="0" y="0"/>
          <a:chExt cx="0" cy="0"/>
        </a:xfrm>
      </p:grpSpPr>
      <p:sp>
        <p:nvSpPr>
          <p:cNvPr id="54" name="Google Shape;54;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5" name="Google Shape;55;p10"/>
          <p:cNvSpPr txBox="1"/>
          <p:nvPr>
            <p:ph idx="12" type="sldNum"/>
          </p:nvPr>
        </p:nvSpPr>
        <p:spPr>
          <a:xfrm>
            <a:off x="775560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6" name="Shape 56"/>
        <p:cNvGrpSpPr/>
        <p:nvPr/>
      </p:nvGrpSpPr>
      <p:grpSpPr>
        <a:xfrm>
          <a:off x="0" y="0"/>
          <a:ext cx="0" cy="0"/>
          <a:chOff x="0" y="0"/>
          <a:chExt cx="0" cy="0"/>
        </a:xfrm>
      </p:grpSpPr>
      <p:sp>
        <p:nvSpPr>
          <p:cNvPr id="57" name="Google Shape;5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8" name="Google Shape;58;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775560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cxnSp>
        <p:nvCxnSpPr>
          <p:cNvPr id="60" name="Google Shape;60;p11"/>
          <p:cNvCxnSpPr/>
          <p:nvPr/>
        </p:nvCxnSpPr>
        <p:spPr>
          <a:xfrm>
            <a:off x="-378650" y="3069625"/>
            <a:ext cx="5715300" cy="0"/>
          </a:xfrm>
          <a:prstGeom prst="straightConnector1">
            <a:avLst/>
          </a:prstGeom>
          <a:noFill/>
          <a:ln cap="flat" cmpd="sng" w="9525">
            <a:solidFill>
              <a:schemeClr val="dk2"/>
            </a:solidFill>
            <a:prstDash val="solid"/>
            <a:round/>
            <a:headEnd len="med" w="med" type="none"/>
            <a:tailEnd len="med" w="med" type="none"/>
          </a:ln>
        </p:spPr>
      </p:cxnSp>
      <p:cxnSp>
        <p:nvCxnSpPr>
          <p:cNvPr id="61" name="Google Shape;61;p11"/>
          <p:cNvCxnSpPr/>
          <p:nvPr/>
        </p:nvCxnSpPr>
        <p:spPr>
          <a:xfrm>
            <a:off x="4055100" y="1023525"/>
            <a:ext cx="57153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2"/>
          <p:cNvSpPr txBox="1"/>
          <p:nvPr>
            <p:ph idx="12" type="sldNum"/>
          </p:nvPr>
        </p:nvSpPr>
        <p:spPr>
          <a:xfrm>
            <a:off x="775560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64" name="Shape 6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Raleway Light"/>
              <a:buNone/>
              <a:defRPr sz="2800">
                <a:solidFill>
                  <a:schemeClr val="dk1"/>
                </a:solidFill>
                <a:latin typeface="Raleway Light"/>
                <a:ea typeface="Raleway Light"/>
                <a:cs typeface="Raleway Light"/>
                <a:sym typeface="Raleway Ligh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aleway Light"/>
              <a:buChar char="●"/>
              <a:defRPr sz="1800">
                <a:solidFill>
                  <a:schemeClr val="dk2"/>
                </a:solidFill>
                <a:latin typeface="Raleway Light"/>
                <a:ea typeface="Raleway Light"/>
                <a:cs typeface="Raleway Light"/>
                <a:sym typeface="Raleway Light"/>
              </a:defRPr>
            </a:lvl1pPr>
            <a:lvl2pPr indent="-317500" lvl="1" marL="914400">
              <a:lnSpc>
                <a:spcPct val="115000"/>
              </a:lnSpc>
              <a:spcBef>
                <a:spcPts val="0"/>
              </a:spcBef>
              <a:spcAft>
                <a:spcPts val="0"/>
              </a:spcAft>
              <a:buClr>
                <a:schemeClr val="dk2"/>
              </a:buClr>
              <a:buSzPts val="1400"/>
              <a:buFont typeface="Raleway"/>
              <a:buChar char="○"/>
              <a:defRPr>
                <a:solidFill>
                  <a:schemeClr val="dk2"/>
                </a:solidFill>
                <a:latin typeface="Raleway"/>
                <a:ea typeface="Raleway"/>
                <a:cs typeface="Raleway"/>
                <a:sym typeface="Raleway"/>
              </a:defRPr>
            </a:lvl2pPr>
            <a:lvl3pPr indent="-317500" lvl="2" marL="1371600">
              <a:lnSpc>
                <a:spcPct val="115000"/>
              </a:lnSpc>
              <a:spcBef>
                <a:spcPts val="0"/>
              </a:spcBef>
              <a:spcAft>
                <a:spcPts val="0"/>
              </a:spcAft>
              <a:buClr>
                <a:schemeClr val="dk2"/>
              </a:buClr>
              <a:buSzPts val="1400"/>
              <a:buFont typeface="Raleway"/>
              <a:buChar char="■"/>
              <a:defRPr>
                <a:solidFill>
                  <a:schemeClr val="dk2"/>
                </a:solidFill>
                <a:latin typeface="Raleway"/>
                <a:ea typeface="Raleway"/>
                <a:cs typeface="Raleway"/>
                <a:sym typeface="Raleway"/>
              </a:defRPr>
            </a:lvl3pPr>
            <a:lvl4pPr indent="-317500" lvl="3" marL="1828800">
              <a:lnSpc>
                <a:spcPct val="115000"/>
              </a:lnSpc>
              <a:spcBef>
                <a:spcPts val="0"/>
              </a:spcBef>
              <a:spcAft>
                <a:spcPts val="0"/>
              </a:spcAft>
              <a:buClr>
                <a:schemeClr val="dk2"/>
              </a:buClr>
              <a:buSzPts val="1400"/>
              <a:buFont typeface="Raleway"/>
              <a:buChar char="●"/>
              <a:defRPr>
                <a:solidFill>
                  <a:schemeClr val="dk2"/>
                </a:solidFill>
                <a:latin typeface="Raleway"/>
                <a:ea typeface="Raleway"/>
                <a:cs typeface="Raleway"/>
                <a:sym typeface="Raleway"/>
              </a:defRPr>
            </a:lvl4pPr>
            <a:lvl5pPr indent="-317500" lvl="4" marL="2286000">
              <a:lnSpc>
                <a:spcPct val="115000"/>
              </a:lnSpc>
              <a:spcBef>
                <a:spcPts val="0"/>
              </a:spcBef>
              <a:spcAft>
                <a:spcPts val="0"/>
              </a:spcAft>
              <a:buClr>
                <a:schemeClr val="dk2"/>
              </a:buClr>
              <a:buSzPts val="1400"/>
              <a:buFont typeface="Raleway"/>
              <a:buChar char="○"/>
              <a:defRPr>
                <a:solidFill>
                  <a:schemeClr val="dk2"/>
                </a:solidFill>
                <a:latin typeface="Raleway"/>
                <a:ea typeface="Raleway"/>
                <a:cs typeface="Raleway"/>
                <a:sym typeface="Raleway"/>
              </a:defRPr>
            </a:lvl5pPr>
            <a:lvl6pPr indent="-317500" lvl="5" marL="2743200">
              <a:lnSpc>
                <a:spcPct val="115000"/>
              </a:lnSpc>
              <a:spcBef>
                <a:spcPts val="0"/>
              </a:spcBef>
              <a:spcAft>
                <a:spcPts val="0"/>
              </a:spcAft>
              <a:buClr>
                <a:schemeClr val="dk2"/>
              </a:buClr>
              <a:buSzPts val="1400"/>
              <a:buFont typeface="Raleway"/>
              <a:buChar char="■"/>
              <a:defRPr>
                <a:solidFill>
                  <a:schemeClr val="dk2"/>
                </a:solidFill>
                <a:latin typeface="Raleway"/>
                <a:ea typeface="Raleway"/>
                <a:cs typeface="Raleway"/>
                <a:sym typeface="Raleway"/>
              </a:defRPr>
            </a:lvl6pPr>
            <a:lvl7pPr indent="-317500" lvl="6" marL="3200400">
              <a:lnSpc>
                <a:spcPct val="115000"/>
              </a:lnSpc>
              <a:spcBef>
                <a:spcPts val="0"/>
              </a:spcBef>
              <a:spcAft>
                <a:spcPts val="0"/>
              </a:spcAft>
              <a:buClr>
                <a:schemeClr val="dk2"/>
              </a:buClr>
              <a:buSzPts val="1400"/>
              <a:buFont typeface="Raleway"/>
              <a:buChar char="●"/>
              <a:defRPr>
                <a:solidFill>
                  <a:schemeClr val="dk2"/>
                </a:solidFill>
                <a:latin typeface="Raleway"/>
                <a:ea typeface="Raleway"/>
                <a:cs typeface="Raleway"/>
                <a:sym typeface="Raleway"/>
              </a:defRPr>
            </a:lvl7pPr>
            <a:lvl8pPr indent="-317500" lvl="7" marL="3657600">
              <a:lnSpc>
                <a:spcPct val="115000"/>
              </a:lnSpc>
              <a:spcBef>
                <a:spcPts val="0"/>
              </a:spcBef>
              <a:spcAft>
                <a:spcPts val="0"/>
              </a:spcAft>
              <a:buClr>
                <a:schemeClr val="dk2"/>
              </a:buClr>
              <a:buSzPts val="1400"/>
              <a:buFont typeface="Raleway"/>
              <a:buChar char="○"/>
              <a:defRPr>
                <a:solidFill>
                  <a:schemeClr val="dk2"/>
                </a:solidFill>
                <a:latin typeface="Raleway"/>
                <a:ea typeface="Raleway"/>
                <a:cs typeface="Raleway"/>
                <a:sym typeface="Raleway"/>
              </a:defRPr>
            </a:lvl8pPr>
            <a:lvl9pPr indent="-317500" lvl="8" marL="4114800">
              <a:lnSpc>
                <a:spcPct val="115000"/>
              </a:lnSpc>
              <a:spcBef>
                <a:spcPts val="0"/>
              </a:spcBef>
              <a:spcAft>
                <a:spcPts val="0"/>
              </a:spcAft>
              <a:buClr>
                <a:schemeClr val="dk2"/>
              </a:buClr>
              <a:buSzPts val="1400"/>
              <a:buFont typeface="Raleway"/>
              <a:buChar char="■"/>
              <a:defRPr>
                <a:solidFill>
                  <a:schemeClr val="dk2"/>
                </a:solidFill>
                <a:latin typeface="Raleway"/>
                <a:ea typeface="Raleway"/>
                <a:cs typeface="Raleway"/>
                <a:sym typeface="Raleway"/>
              </a:defRPr>
            </a:lvl9pPr>
          </a:lstStyle>
          <a:p/>
        </p:txBody>
      </p:sp>
      <p:sp>
        <p:nvSpPr>
          <p:cNvPr id="8" name="Google Shape;8;p1"/>
          <p:cNvSpPr txBox="1"/>
          <p:nvPr>
            <p:ph idx="12" type="sldNum"/>
          </p:nvPr>
        </p:nvSpPr>
        <p:spPr>
          <a:xfrm>
            <a:off x="775560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o"/>
              <a:t>‹#›</a:t>
            </a:fld>
            <a:endParaRPr/>
          </a:p>
        </p:txBody>
      </p:sp>
      <p:pic>
        <p:nvPicPr>
          <p:cNvPr id="9" name="Google Shape;9;p1"/>
          <p:cNvPicPr preferRelativeResize="0"/>
          <p:nvPr/>
        </p:nvPicPr>
        <p:blipFill rotWithShape="1">
          <a:blip r:embed="rId1">
            <a:alphaModFix/>
          </a:blip>
          <a:srcRect b="0" l="0" r="85180" t="0"/>
          <a:stretch/>
        </p:blipFill>
        <p:spPr>
          <a:xfrm>
            <a:off x="8447457" y="4484125"/>
            <a:ext cx="573694" cy="5727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3.jpg"/><Relationship Id="rId4" Type="http://schemas.openxmlformats.org/officeDocument/2006/relationships/image" Target="../media/image4.jpg"/><Relationship Id="rId5" Type="http://schemas.openxmlformats.org/officeDocument/2006/relationships/image" Target="../media/image22.jpg"/><Relationship Id="rId6" Type="http://schemas.openxmlformats.org/officeDocument/2006/relationships/image" Target="../media/image27.jpg"/><Relationship Id="rId7" Type="http://schemas.openxmlformats.org/officeDocument/2006/relationships/image" Target="../media/image34.jpg"/><Relationship Id="rId8" Type="http://schemas.openxmlformats.org/officeDocument/2006/relationships/image" Target="../media/image32.jpg"/></Relationships>
</file>

<file path=ppt/slides/_rels/slide4.xml.rels><?xml version="1.0" encoding="UTF-8" standalone="yes"?><Relationships xmlns="http://schemas.openxmlformats.org/package/2006/relationships"><Relationship Id="rId11" Type="http://schemas.openxmlformats.org/officeDocument/2006/relationships/image" Target="../media/image19.png"/><Relationship Id="rId10" Type="http://schemas.openxmlformats.org/officeDocument/2006/relationships/image" Target="../media/image2.png"/><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5.jpg"/><Relationship Id="rId4" Type="http://schemas.openxmlformats.org/officeDocument/2006/relationships/image" Target="../media/image6.png"/><Relationship Id="rId9"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3.png"/><Relationship Id="rId7" Type="http://schemas.openxmlformats.org/officeDocument/2006/relationships/image" Target="../media/image14.png"/><Relationship Id="rId8"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8.jpg"/><Relationship Id="rId4" Type="http://schemas.openxmlformats.org/officeDocument/2006/relationships/image" Target="../media/image11.png"/><Relationship Id="rId5" Type="http://schemas.openxmlformats.org/officeDocument/2006/relationships/image" Target="../media/image15.png"/><Relationship Id="rId6"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3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0.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7.jpg"/><Relationship Id="rId4" Type="http://schemas.openxmlformats.org/officeDocument/2006/relationships/image" Target="../media/image3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23.jpg"/><Relationship Id="rId4" Type="http://schemas.openxmlformats.org/officeDocument/2006/relationships/image" Target="../media/image21.jpg"/><Relationship Id="rId5" Type="http://schemas.openxmlformats.org/officeDocument/2006/relationships/hyperlink" Target="mailto:carl@solcellespesialisten.no" TargetMode="External"/><Relationship Id="rId6" Type="http://schemas.openxmlformats.org/officeDocument/2006/relationships/image" Target="../media/image3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14"/>
          <p:cNvPicPr preferRelativeResize="0"/>
          <p:nvPr/>
        </p:nvPicPr>
        <p:blipFill>
          <a:blip r:embed="rId3">
            <a:alphaModFix/>
          </a:blip>
          <a:stretch>
            <a:fillRect/>
          </a:stretch>
        </p:blipFill>
        <p:spPr>
          <a:xfrm>
            <a:off x="0" y="14125"/>
            <a:ext cx="9144001" cy="5129373"/>
          </a:xfrm>
          <a:prstGeom prst="rect">
            <a:avLst/>
          </a:prstGeom>
          <a:noFill/>
          <a:ln>
            <a:noFill/>
          </a:ln>
        </p:spPr>
      </p:pic>
      <p:sp>
        <p:nvSpPr>
          <p:cNvPr id="70" name="Google Shape;70;p14"/>
          <p:cNvSpPr/>
          <p:nvPr/>
        </p:nvSpPr>
        <p:spPr>
          <a:xfrm>
            <a:off x="1735050" y="1384200"/>
            <a:ext cx="5673900" cy="2375100"/>
          </a:xfrm>
          <a:prstGeom prst="rect">
            <a:avLst/>
          </a:prstGeom>
          <a:solidFill>
            <a:srgbClr val="2B2B2B">
              <a:alpha val="24680"/>
            </a:srgbClr>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71" name="Google Shape;71;p14"/>
          <p:cNvPicPr preferRelativeResize="0"/>
          <p:nvPr/>
        </p:nvPicPr>
        <p:blipFill>
          <a:blip r:embed="rId4">
            <a:alphaModFix/>
          </a:blip>
          <a:stretch>
            <a:fillRect/>
          </a:stretch>
        </p:blipFill>
        <p:spPr>
          <a:xfrm>
            <a:off x="2182736" y="1716475"/>
            <a:ext cx="4778527" cy="740875"/>
          </a:xfrm>
          <a:prstGeom prst="rect">
            <a:avLst/>
          </a:prstGeom>
          <a:noFill/>
          <a:ln>
            <a:noFill/>
          </a:ln>
        </p:spPr>
      </p:pic>
      <p:sp>
        <p:nvSpPr>
          <p:cNvPr id="72" name="Google Shape;72;p14"/>
          <p:cNvSpPr txBox="1"/>
          <p:nvPr/>
        </p:nvSpPr>
        <p:spPr>
          <a:xfrm>
            <a:off x="1985100" y="2457350"/>
            <a:ext cx="5173800" cy="119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no" sz="2800">
                <a:solidFill>
                  <a:srgbClr val="FFFFFF"/>
                </a:solidFill>
                <a:latin typeface="Raleway Light"/>
                <a:ea typeface="Raleway Light"/>
                <a:cs typeface="Raleway Light"/>
                <a:sym typeface="Raleway Light"/>
              </a:rPr>
              <a:t>Norges største leverandør av solcelleanlegg</a:t>
            </a:r>
            <a:endParaRPr sz="2800">
              <a:solidFill>
                <a:srgbClr val="FFFFFF"/>
              </a:solidFill>
              <a:latin typeface="Raleway Light"/>
              <a:ea typeface="Raleway Light"/>
              <a:cs typeface="Raleway Light"/>
              <a:sym typeface="Raleway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76" name="Shape 76"/>
        <p:cNvGrpSpPr/>
        <p:nvPr/>
      </p:nvGrpSpPr>
      <p:grpSpPr>
        <a:xfrm>
          <a:off x="0" y="0"/>
          <a:ext cx="0" cy="0"/>
          <a:chOff x="0" y="0"/>
          <a:chExt cx="0" cy="0"/>
        </a:xfrm>
      </p:grpSpPr>
      <p:sp>
        <p:nvSpPr>
          <p:cNvPr id="77" name="Google Shape;77;p15"/>
          <p:cNvSpPr/>
          <p:nvPr/>
        </p:nvSpPr>
        <p:spPr>
          <a:xfrm>
            <a:off x="8415375" y="4389350"/>
            <a:ext cx="667800" cy="738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Light"/>
              <a:ea typeface="Raleway Light"/>
              <a:cs typeface="Raleway Light"/>
              <a:sym typeface="Raleway Light"/>
            </a:endParaRPr>
          </a:p>
        </p:txBody>
      </p:sp>
      <p:pic>
        <p:nvPicPr>
          <p:cNvPr id="78" name="Google Shape;78;p15"/>
          <p:cNvPicPr preferRelativeResize="0"/>
          <p:nvPr/>
        </p:nvPicPr>
        <p:blipFill>
          <a:blip r:embed="rId3">
            <a:alphaModFix amt="85000"/>
          </a:blip>
          <a:stretch>
            <a:fillRect/>
          </a:stretch>
        </p:blipFill>
        <p:spPr>
          <a:xfrm>
            <a:off x="0" y="-3808"/>
            <a:ext cx="9159941" cy="5143499"/>
          </a:xfrm>
          <a:prstGeom prst="rect">
            <a:avLst/>
          </a:prstGeom>
          <a:noFill/>
          <a:ln>
            <a:noFill/>
          </a:ln>
        </p:spPr>
      </p:pic>
      <p:sp>
        <p:nvSpPr>
          <p:cNvPr id="79" name="Google Shape;79;p15"/>
          <p:cNvSpPr/>
          <p:nvPr/>
        </p:nvSpPr>
        <p:spPr>
          <a:xfrm>
            <a:off x="6220250" y="-99200"/>
            <a:ext cx="2505000" cy="37698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5"/>
          <p:cNvSpPr txBox="1"/>
          <p:nvPr/>
        </p:nvSpPr>
        <p:spPr>
          <a:xfrm>
            <a:off x="6329750" y="489325"/>
            <a:ext cx="276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no" sz="1800">
                <a:solidFill>
                  <a:schemeClr val="dk2"/>
                </a:solidFill>
                <a:latin typeface="Raleway"/>
                <a:ea typeface="Raleway"/>
                <a:cs typeface="Raleway"/>
                <a:sym typeface="Raleway"/>
              </a:rPr>
              <a:t>Nøkkelinformasjon</a:t>
            </a:r>
            <a:endParaRPr i="1" sz="1800">
              <a:solidFill>
                <a:schemeClr val="dk2"/>
              </a:solidFill>
              <a:latin typeface="Raleway"/>
              <a:ea typeface="Raleway"/>
              <a:cs typeface="Raleway"/>
              <a:sym typeface="Raleway"/>
            </a:endParaRPr>
          </a:p>
        </p:txBody>
      </p:sp>
      <p:sp>
        <p:nvSpPr>
          <p:cNvPr id="81" name="Google Shape;81;p15"/>
          <p:cNvSpPr txBox="1"/>
          <p:nvPr/>
        </p:nvSpPr>
        <p:spPr>
          <a:xfrm>
            <a:off x="6329750" y="988525"/>
            <a:ext cx="2163900" cy="24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o" sz="1200">
                <a:solidFill>
                  <a:schemeClr val="dk1"/>
                </a:solidFill>
                <a:latin typeface="Raleway"/>
                <a:ea typeface="Raleway"/>
                <a:cs typeface="Raleway"/>
                <a:sym typeface="Raleway"/>
              </a:rPr>
              <a:t>280 </a:t>
            </a:r>
            <a:r>
              <a:rPr lang="no" sz="1200">
                <a:solidFill>
                  <a:schemeClr val="dk1"/>
                </a:solidFill>
                <a:latin typeface="Raleway"/>
                <a:ea typeface="Raleway"/>
                <a:cs typeface="Raleway"/>
                <a:sym typeface="Raleway"/>
              </a:rPr>
              <a:t>ansatte </a:t>
            </a:r>
            <a:endParaRPr sz="1200">
              <a:solidFill>
                <a:schemeClr val="dk1"/>
              </a:solidFill>
              <a:latin typeface="Raleway"/>
              <a:ea typeface="Raleway"/>
              <a:cs typeface="Raleway"/>
              <a:sym typeface="Raleway"/>
            </a:endParaRPr>
          </a:p>
          <a:p>
            <a:pPr indent="0" lvl="0" marL="0" rtl="0" algn="l">
              <a:spcBef>
                <a:spcPts val="0"/>
              </a:spcBef>
              <a:spcAft>
                <a:spcPts val="0"/>
              </a:spcAft>
              <a:buNone/>
            </a:pPr>
            <a:r>
              <a:t/>
            </a:r>
            <a:endParaRPr sz="1200">
              <a:solidFill>
                <a:schemeClr val="dk1"/>
              </a:solidFill>
              <a:latin typeface="Raleway"/>
              <a:ea typeface="Raleway"/>
              <a:cs typeface="Raleway"/>
              <a:sym typeface="Raleway"/>
            </a:endParaRPr>
          </a:p>
          <a:p>
            <a:pPr indent="0" lvl="0" marL="0" rtl="0" algn="l">
              <a:spcBef>
                <a:spcPts val="0"/>
              </a:spcBef>
              <a:spcAft>
                <a:spcPts val="0"/>
              </a:spcAft>
              <a:buNone/>
            </a:pPr>
            <a:r>
              <a:rPr b="1" lang="no" sz="1200">
                <a:solidFill>
                  <a:schemeClr val="dk1"/>
                </a:solidFill>
                <a:latin typeface="Raleway"/>
                <a:ea typeface="Raleway"/>
                <a:cs typeface="Raleway"/>
                <a:sym typeface="Raleway"/>
              </a:rPr>
              <a:t>600 </a:t>
            </a:r>
            <a:r>
              <a:rPr lang="no" sz="1200">
                <a:solidFill>
                  <a:schemeClr val="dk1"/>
                </a:solidFill>
                <a:latin typeface="Raleway"/>
                <a:ea typeface="Raleway"/>
                <a:cs typeface="Raleway"/>
                <a:sym typeface="Raleway"/>
              </a:rPr>
              <a:t>millioner omsetning </a:t>
            </a:r>
            <a:br>
              <a:rPr lang="no" sz="1200">
                <a:solidFill>
                  <a:schemeClr val="dk1"/>
                </a:solidFill>
                <a:latin typeface="Raleway"/>
                <a:ea typeface="Raleway"/>
                <a:cs typeface="Raleway"/>
                <a:sym typeface="Raleway"/>
              </a:rPr>
            </a:br>
            <a:r>
              <a:rPr lang="no" sz="1200">
                <a:solidFill>
                  <a:schemeClr val="dk1"/>
                </a:solidFill>
                <a:latin typeface="Raleway"/>
                <a:ea typeface="Raleway"/>
                <a:cs typeface="Raleway"/>
                <a:sym typeface="Raleway"/>
              </a:rPr>
              <a:t>(2023)</a:t>
            </a:r>
            <a:endParaRPr sz="1200">
              <a:solidFill>
                <a:schemeClr val="dk1"/>
              </a:solidFill>
              <a:latin typeface="Raleway"/>
              <a:ea typeface="Raleway"/>
              <a:cs typeface="Raleway"/>
              <a:sym typeface="Raleway"/>
            </a:endParaRPr>
          </a:p>
          <a:p>
            <a:pPr indent="0" lvl="0" marL="0" rtl="0" algn="l">
              <a:spcBef>
                <a:spcPts val="0"/>
              </a:spcBef>
              <a:spcAft>
                <a:spcPts val="0"/>
              </a:spcAft>
              <a:buNone/>
            </a:pPr>
            <a:r>
              <a:t/>
            </a:r>
            <a:endParaRPr sz="1200">
              <a:solidFill>
                <a:schemeClr val="dk1"/>
              </a:solidFill>
              <a:latin typeface="Raleway"/>
              <a:ea typeface="Raleway"/>
              <a:cs typeface="Raleway"/>
              <a:sym typeface="Raleway"/>
            </a:endParaRPr>
          </a:p>
          <a:p>
            <a:pPr indent="0" lvl="0" marL="0" rtl="0" algn="l">
              <a:spcBef>
                <a:spcPts val="0"/>
              </a:spcBef>
              <a:spcAft>
                <a:spcPts val="0"/>
              </a:spcAft>
              <a:buNone/>
            </a:pPr>
            <a:r>
              <a:rPr b="1" lang="no" sz="1200">
                <a:solidFill>
                  <a:schemeClr val="dk1"/>
                </a:solidFill>
                <a:latin typeface="Raleway"/>
                <a:ea typeface="Raleway"/>
                <a:cs typeface="Raleway"/>
                <a:sym typeface="Raleway"/>
              </a:rPr>
              <a:t>Lokale avdelinger over </a:t>
            </a:r>
            <a:br>
              <a:rPr b="1" lang="no" sz="1200">
                <a:solidFill>
                  <a:schemeClr val="dk1"/>
                </a:solidFill>
                <a:latin typeface="Raleway"/>
                <a:ea typeface="Raleway"/>
                <a:cs typeface="Raleway"/>
                <a:sym typeface="Raleway"/>
              </a:rPr>
            </a:br>
            <a:r>
              <a:rPr b="1" lang="no" sz="1200">
                <a:solidFill>
                  <a:schemeClr val="dk1"/>
                </a:solidFill>
                <a:latin typeface="Raleway"/>
                <a:ea typeface="Raleway"/>
                <a:cs typeface="Raleway"/>
                <a:sym typeface="Raleway"/>
              </a:rPr>
              <a:t>hele landet. </a:t>
            </a:r>
            <a:r>
              <a:rPr lang="no" sz="1200">
                <a:solidFill>
                  <a:schemeClr val="dk1"/>
                </a:solidFill>
                <a:latin typeface="Raleway"/>
                <a:ea typeface="Raleway"/>
                <a:cs typeface="Raleway"/>
                <a:sym typeface="Raleway"/>
              </a:rPr>
              <a:t>Hovedkontor i Fredrikstad. </a:t>
            </a:r>
            <a:endParaRPr sz="1200">
              <a:solidFill>
                <a:schemeClr val="dk1"/>
              </a:solidFill>
              <a:latin typeface="Raleway"/>
              <a:ea typeface="Raleway"/>
              <a:cs typeface="Raleway"/>
              <a:sym typeface="Raleway"/>
            </a:endParaRPr>
          </a:p>
          <a:p>
            <a:pPr indent="0" lvl="0" marL="0" rtl="0" algn="l">
              <a:spcBef>
                <a:spcPts val="0"/>
              </a:spcBef>
              <a:spcAft>
                <a:spcPts val="0"/>
              </a:spcAft>
              <a:buNone/>
            </a:pPr>
            <a:r>
              <a:t/>
            </a:r>
            <a:endParaRPr sz="1200">
              <a:solidFill>
                <a:schemeClr val="dk1"/>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rPr lang="no" sz="1200">
                <a:solidFill>
                  <a:schemeClr val="dk1"/>
                </a:solidFill>
                <a:latin typeface="Raleway"/>
                <a:ea typeface="Raleway"/>
                <a:cs typeface="Raleway"/>
                <a:sym typeface="Raleway"/>
              </a:rPr>
              <a:t>Datterselskap i Spania, </a:t>
            </a:r>
            <a:r>
              <a:rPr b="1" lang="no" sz="1200">
                <a:solidFill>
                  <a:schemeClr val="dk1"/>
                </a:solidFill>
                <a:latin typeface="Raleway"/>
                <a:ea typeface="Raleway"/>
                <a:cs typeface="Raleway"/>
                <a:sym typeface="Raleway"/>
              </a:rPr>
              <a:t>Solisnor</a:t>
            </a:r>
            <a:r>
              <a:rPr lang="no" sz="1200">
                <a:solidFill>
                  <a:schemeClr val="dk1"/>
                </a:solidFill>
                <a:latin typeface="Raleway"/>
                <a:ea typeface="Raleway"/>
                <a:cs typeface="Raleway"/>
                <a:sym typeface="Raleway"/>
              </a:rPr>
              <a:t>.</a:t>
            </a:r>
            <a:endParaRPr sz="1500">
              <a:solidFill>
                <a:schemeClr val="dk1"/>
              </a:solidFill>
              <a:latin typeface="Raleway"/>
              <a:ea typeface="Raleway"/>
              <a:cs typeface="Raleway"/>
              <a:sym typeface="Raleway"/>
            </a:endParaRPr>
          </a:p>
        </p:txBody>
      </p:sp>
      <p:sp>
        <p:nvSpPr>
          <p:cNvPr id="82" name="Google Shape;82;p15"/>
          <p:cNvSpPr/>
          <p:nvPr/>
        </p:nvSpPr>
        <p:spPr>
          <a:xfrm>
            <a:off x="2268725" y="188125"/>
            <a:ext cx="3620400" cy="981000"/>
          </a:xfrm>
          <a:prstGeom prst="wedgeRectCallout">
            <a:avLst>
              <a:gd fmla="val -20833" name="adj1"/>
              <a:gd fmla="val 6250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 name="Google Shape;83;p15"/>
          <p:cNvSpPr txBox="1"/>
          <p:nvPr/>
        </p:nvSpPr>
        <p:spPr>
          <a:xfrm>
            <a:off x="2416350" y="300925"/>
            <a:ext cx="2066100" cy="755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no" sz="1200">
                <a:latin typeface="Raleway"/>
                <a:ea typeface="Raleway"/>
                <a:cs typeface="Raleway"/>
                <a:sym typeface="Raleway"/>
              </a:rPr>
              <a:t>Powerhouse Porsgrunn</a:t>
            </a:r>
            <a:endParaRPr b="1" sz="12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Eier: Recreate </a:t>
            </a:r>
            <a:endParaRPr sz="10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Produksjon: 239 000 kWh / året</a:t>
            </a:r>
            <a:endParaRPr sz="1000">
              <a:latin typeface="Raleway"/>
              <a:ea typeface="Raleway"/>
              <a:cs typeface="Raleway"/>
              <a:sym typeface="Raleway"/>
            </a:endParaRPr>
          </a:p>
        </p:txBody>
      </p:sp>
      <p:sp>
        <p:nvSpPr>
          <p:cNvPr id="84" name="Google Shape;84;p15"/>
          <p:cNvSpPr txBox="1"/>
          <p:nvPr/>
        </p:nvSpPr>
        <p:spPr>
          <a:xfrm>
            <a:off x="4508200" y="286000"/>
            <a:ext cx="1380900" cy="800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no" sz="1000">
                <a:latin typeface="Raleway"/>
                <a:ea typeface="Raleway"/>
                <a:cs typeface="Raleway"/>
                <a:sym typeface="Raleway"/>
              </a:rPr>
              <a:t>Snøhetta</a:t>
            </a:r>
            <a:endParaRPr sz="10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Skanska</a:t>
            </a:r>
            <a:endParaRPr sz="10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Solcellespesialisten</a:t>
            </a:r>
            <a:endParaRPr sz="1000">
              <a:latin typeface="Raleway"/>
              <a:ea typeface="Raleway"/>
              <a:cs typeface="Raleway"/>
              <a:sym typeface="Raleway"/>
            </a:endParaRPr>
          </a:p>
        </p:txBody>
      </p:sp>
      <p:cxnSp>
        <p:nvCxnSpPr>
          <p:cNvPr id="85" name="Google Shape;85;p15"/>
          <p:cNvCxnSpPr/>
          <p:nvPr/>
        </p:nvCxnSpPr>
        <p:spPr>
          <a:xfrm>
            <a:off x="4508200" y="384025"/>
            <a:ext cx="0" cy="672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sp>
        <p:nvSpPr>
          <p:cNvPr id="90" name="Google Shape;90;p16"/>
          <p:cNvSpPr/>
          <p:nvPr/>
        </p:nvSpPr>
        <p:spPr>
          <a:xfrm>
            <a:off x="351775" y="838673"/>
            <a:ext cx="606000" cy="502200"/>
          </a:xfrm>
          <a:prstGeom prst="rect">
            <a:avLst/>
          </a:prstGeom>
          <a:noFill/>
          <a:ln cap="flat" cmpd="sng" w="19050">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o" sz="1200">
                <a:solidFill>
                  <a:srgbClr val="3F3F3F"/>
                </a:solidFill>
                <a:latin typeface="Raleway Light"/>
                <a:ea typeface="Raleway Light"/>
                <a:cs typeface="Raleway Light"/>
                <a:sym typeface="Raleway Light"/>
              </a:rPr>
              <a:t>2005</a:t>
            </a:r>
            <a:endParaRPr sz="1200">
              <a:solidFill>
                <a:srgbClr val="3F3F3F"/>
              </a:solidFill>
              <a:latin typeface="Raleway Light"/>
              <a:ea typeface="Raleway Light"/>
              <a:cs typeface="Raleway Light"/>
              <a:sym typeface="Raleway Light"/>
            </a:endParaRPr>
          </a:p>
        </p:txBody>
      </p:sp>
      <p:sp>
        <p:nvSpPr>
          <p:cNvPr id="91" name="Google Shape;91;p16"/>
          <p:cNvSpPr/>
          <p:nvPr/>
        </p:nvSpPr>
        <p:spPr>
          <a:xfrm>
            <a:off x="1730950" y="838673"/>
            <a:ext cx="606000" cy="502200"/>
          </a:xfrm>
          <a:prstGeom prst="rect">
            <a:avLst/>
          </a:prstGeom>
          <a:noFill/>
          <a:ln cap="flat" cmpd="sng" w="19050">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o" sz="1200">
                <a:solidFill>
                  <a:srgbClr val="3F3F3F"/>
                </a:solidFill>
                <a:latin typeface="Raleway Light"/>
                <a:ea typeface="Raleway Light"/>
                <a:cs typeface="Raleway Light"/>
                <a:sym typeface="Raleway Light"/>
              </a:rPr>
              <a:t>2015</a:t>
            </a:r>
            <a:endParaRPr sz="1200">
              <a:solidFill>
                <a:srgbClr val="3F3F3F"/>
              </a:solidFill>
              <a:latin typeface="Raleway Light"/>
              <a:ea typeface="Raleway Light"/>
              <a:cs typeface="Raleway Light"/>
              <a:sym typeface="Raleway Light"/>
            </a:endParaRPr>
          </a:p>
        </p:txBody>
      </p:sp>
      <p:sp>
        <p:nvSpPr>
          <p:cNvPr id="92" name="Google Shape;92;p16"/>
          <p:cNvSpPr/>
          <p:nvPr/>
        </p:nvSpPr>
        <p:spPr>
          <a:xfrm>
            <a:off x="2410600" y="838673"/>
            <a:ext cx="606000" cy="502200"/>
          </a:xfrm>
          <a:prstGeom prst="rect">
            <a:avLst/>
          </a:prstGeom>
          <a:noFill/>
          <a:ln cap="flat" cmpd="sng" w="19050">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o" sz="1200">
                <a:solidFill>
                  <a:srgbClr val="3F3F3F"/>
                </a:solidFill>
                <a:latin typeface="Raleway Light"/>
                <a:ea typeface="Raleway Light"/>
                <a:cs typeface="Raleway Light"/>
                <a:sym typeface="Raleway Light"/>
              </a:rPr>
              <a:t>2018</a:t>
            </a:r>
            <a:endParaRPr sz="1200">
              <a:solidFill>
                <a:srgbClr val="3F3F3F"/>
              </a:solidFill>
              <a:latin typeface="Raleway Light"/>
              <a:ea typeface="Raleway Light"/>
              <a:cs typeface="Raleway Light"/>
              <a:sym typeface="Raleway Light"/>
            </a:endParaRPr>
          </a:p>
        </p:txBody>
      </p:sp>
      <p:sp>
        <p:nvSpPr>
          <p:cNvPr id="93" name="Google Shape;93;p16"/>
          <p:cNvSpPr/>
          <p:nvPr/>
        </p:nvSpPr>
        <p:spPr>
          <a:xfrm>
            <a:off x="3092900" y="838673"/>
            <a:ext cx="606000" cy="502200"/>
          </a:xfrm>
          <a:prstGeom prst="rect">
            <a:avLst/>
          </a:prstGeom>
          <a:noFill/>
          <a:ln cap="flat" cmpd="sng" w="19050">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o" sz="1200">
                <a:solidFill>
                  <a:srgbClr val="3F3F3F"/>
                </a:solidFill>
                <a:latin typeface="Raleway Light"/>
                <a:ea typeface="Raleway Light"/>
                <a:cs typeface="Raleway Light"/>
                <a:sym typeface="Raleway Light"/>
              </a:rPr>
              <a:t>2021</a:t>
            </a:r>
            <a:endParaRPr sz="1200">
              <a:solidFill>
                <a:srgbClr val="3F3F3F"/>
              </a:solidFill>
              <a:latin typeface="Raleway Light"/>
              <a:ea typeface="Raleway Light"/>
              <a:cs typeface="Raleway Light"/>
              <a:sym typeface="Raleway Light"/>
            </a:endParaRPr>
          </a:p>
        </p:txBody>
      </p:sp>
      <p:sp>
        <p:nvSpPr>
          <p:cNvPr id="94" name="Google Shape;94;p16"/>
          <p:cNvSpPr/>
          <p:nvPr/>
        </p:nvSpPr>
        <p:spPr>
          <a:xfrm>
            <a:off x="3770575" y="838675"/>
            <a:ext cx="606000" cy="502200"/>
          </a:xfrm>
          <a:prstGeom prst="rect">
            <a:avLst/>
          </a:prstGeom>
          <a:noFill/>
          <a:ln cap="flat" cmpd="sng" w="19050">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o" sz="1200">
                <a:solidFill>
                  <a:srgbClr val="3F3F3F"/>
                </a:solidFill>
                <a:latin typeface="Raleway Light"/>
                <a:ea typeface="Raleway Light"/>
                <a:cs typeface="Raleway Light"/>
                <a:sym typeface="Raleway Light"/>
              </a:rPr>
              <a:t>2023</a:t>
            </a:r>
            <a:endParaRPr sz="1200">
              <a:solidFill>
                <a:srgbClr val="3F3F3F"/>
              </a:solidFill>
              <a:latin typeface="Raleway Light"/>
              <a:ea typeface="Raleway Light"/>
              <a:cs typeface="Raleway Light"/>
              <a:sym typeface="Raleway Light"/>
            </a:endParaRPr>
          </a:p>
        </p:txBody>
      </p:sp>
      <p:sp>
        <p:nvSpPr>
          <p:cNvPr id="95" name="Google Shape;95;p16"/>
          <p:cNvSpPr/>
          <p:nvPr/>
        </p:nvSpPr>
        <p:spPr>
          <a:xfrm>
            <a:off x="4869175" y="729325"/>
            <a:ext cx="2643000" cy="720900"/>
          </a:xfrm>
          <a:prstGeom prst="rect">
            <a:avLst/>
          </a:prstGeom>
          <a:solidFill>
            <a:schemeClr val="lt1"/>
          </a:solidFill>
          <a:ln cap="flat" cmpd="sng" w="952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96" name="Google Shape;96;p16"/>
          <p:cNvCxnSpPr>
            <a:stCxn id="90" idx="2"/>
          </p:cNvCxnSpPr>
          <p:nvPr/>
        </p:nvCxnSpPr>
        <p:spPr>
          <a:xfrm>
            <a:off x="654775" y="1340873"/>
            <a:ext cx="0" cy="209100"/>
          </a:xfrm>
          <a:prstGeom prst="straightConnector1">
            <a:avLst/>
          </a:prstGeom>
          <a:noFill/>
          <a:ln cap="flat" cmpd="sng" w="9525">
            <a:solidFill>
              <a:srgbClr val="3F3F3F"/>
            </a:solidFill>
            <a:prstDash val="solid"/>
            <a:round/>
            <a:headEnd len="med" w="med" type="none"/>
            <a:tailEnd len="med" w="med" type="none"/>
          </a:ln>
        </p:spPr>
      </p:cxnSp>
      <p:cxnSp>
        <p:nvCxnSpPr>
          <p:cNvPr id="97" name="Google Shape;97;p16"/>
          <p:cNvCxnSpPr/>
          <p:nvPr/>
        </p:nvCxnSpPr>
        <p:spPr>
          <a:xfrm>
            <a:off x="2033950" y="1340873"/>
            <a:ext cx="0" cy="209100"/>
          </a:xfrm>
          <a:prstGeom prst="straightConnector1">
            <a:avLst/>
          </a:prstGeom>
          <a:noFill/>
          <a:ln cap="flat" cmpd="sng" w="9525">
            <a:solidFill>
              <a:srgbClr val="3F3F3F"/>
            </a:solidFill>
            <a:prstDash val="solid"/>
            <a:round/>
            <a:headEnd len="med" w="med" type="none"/>
            <a:tailEnd len="med" w="med" type="none"/>
          </a:ln>
        </p:spPr>
      </p:cxnSp>
      <p:cxnSp>
        <p:nvCxnSpPr>
          <p:cNvPr id="98" name="Google Shape;98;p16"/>
          <p:cNvCxnSpPr/>
          <p:nvPr/>
        </p:nvCxnSpPr>
        <p:spPr>
          <a:xfrm>
            <a:off x="2713600" y="1340873"/>
            <a:ext cx="0" cy="209100"/>
          </a:xfrm>
          <a:prstGeom prst="straightConnector1">
            <a:avLst/>
          </a:prstGeom>
          <a:noFill/>
          <a:ln cap="flat" cmpd="sng" w="9525">
            <a:solidFill>
              <a:srgbClr val="3F3F3F"/>
            </a:solidFill>
            <a:prstDash val="solid"/>
            <a:round/>
            <a:headEnd len="med" w="med" type="none"/>
            <a:tailEnd len="med" w="med" type="none"/>
          </a:ln>
        </p:spPr>
      </p:cxnSp>
      <p:cxnSp>
        <p:nvCxnSpPr>
          <p:cNvPr id="99" name="Google Shape;99;p16"/>
          <p:cNvCxnSpPr/>
          <p:nvPr/>
        </p:nvCxnSpPr>
        <p:spPr>
          <a:xfrm>
            <a:off x="3395900" y="1340873"/>
            <a:ext cx="0" cy="209100"/>
          </a:xfrm>
          <a:prstGeom prst="straightConnector1">
            <a:avLst/>
          </a:prstGeom>
          <a:noFill/>
          <a:ln cap="flat" cmpd="sng" w="9525">
            <a:solidFill>
              <a:srgbClr val="3F3F3F"/>
            </a:solidFill>
            <a:prstDash val="solid"/>
            <a:round/>
            <a:headEnd len="med" w="med" type="none"/>
            <a:tailEnd len="med" w="med" type="none"/>
          </a:ln>
        </p:spPr>
      </p:cxnSp>
      <p:cxnSp>
        <p:nvCxnSpPr>
          <p:cNvPr id="100" name="Google Shape;100;p16"/>
          <p:cNvCxnSpPr>
            <a:stCxn id="95" idx="1"/>
            <a:endCxn id="94" idx="3"/>
          </p:cNvCxnSpPr>
          <p:nvPr/>
        </p:nvCxnSpPr>
        <p:spPr>
          <a:xfrm rot="10800000">
            <a:off x="4376575" y="1089775"/>
            <a:ext cx="492600" cy="0"/>
          </a:xfrm>
          <a:prstGeom prst="straightConnector1">
            <a:avLst/>
          </a:prstGeom>
          <a:noFill/>
          <a:ln cap="flat" cmpd="sng" w="9525">
            <a:solidFill>
              <a:srgbClr val="3F3F3F"/>
            </a:solidFill>
            <a:prstDash val="solid"/>
            <a:round/>
            <a:headEnd len="med" w="med" type="none"/>
            <a:tailEnd len="med" w="med" type="none"/>
          </a:ln>
        </p:spPr>
      </p:cxnSp>
      <p:sp>
        <p:nvSpPr>
          <p:cNvPr id="101" name="Google Shape;101;p16"/>
          <p:cNvSpPr txBox="1"/>
          <p:nvPr/>
        </p:nvSpPr>
        <p:spPr>
          <a:xfrm>
            <a:off x="334525" y="1549975"/>
            <a:ext cx="606000" cy="594600"/>
          </a:xfrm>
          <a:prstGeom prst="rect">
            <a:avLst/>
          </a:prstGeom>
          <a:noFill/>
          <a:ln cap="flat" cmpd="sng" w="9525">
            <a:solidFill>
              <a:srgbClr val="3F3F3F"/>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no" sz="700">
                <a:solidFill>
                  <a:srgbClr val="3F3F3F"/>
                </a:solidFill>
                <a:latin typeface="Raleway"/>
                <a:ea typeface="Raleway"/>
                <a:cs typeface="Raleway"/>
                <a:sym typeface="Raleway"/>
              </a:rPr>
              <a:t>Etablert</a:t>
            </a:r>
            <a:endParaRPr b="1" sz="700">
              <a:solidFill>
                <a:srgbClr val="3F3F3F"/>
              </a:solidFill>
              <a:latin typeface="Raleway"/>
              <a:ea typeface="Raleway"/>
              <a:cs typeface="Raleway"/>
              <a:sym typeface="Raleway"/>
            </a:endParaRPr>
          </a:p>
        </p:txBody>
      </p:sp>
      <p:sp>
        <p:nvSpPr>
          <p:cNvPr id="102" name="Google Shape;102;p16"/>
          <p:cNvSpPr txBox="1"/>
          <p:nvPr/>
        </p:nvSpPr>
        <p:spPr>
          <a:xfrm>
            <a:off x="1730950" y="1549975"/>
            <a:ext cx="629400" cy="594600"/>
          </a:xfrm>
          <a:prstGeom prst="rect">
            <a:avLst/>
          </a:prstGeom>
          <a:noFill/>
          <a:ln cap="flat" cmpd="sng" w="9525">
            <a:solidFill>
              <a:srgbClr val="3F3F3F"/>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no" sz="700">
                <a:solidFill>
                  <a:srgbClr val="3F3F3F"/>
                </a:solidFill>
                <a:latin typeface="Raleway"/>
                <a:ea typeface="Raleway"/>
                <a:cs typeface="Raleway"/>
                <a:sym typeface="Raleway"/>
              </a:rPr>
              <a:t>100+ anlegg på Hvaler</a:t>
            </a:r>
            <a:endParaRPr b="1" sz="700">
              <a:solidFill>
                <a:srgbClr val="3F3F3F"/>
              </a:solidFill>
              <a:latin typeface="Raleway"/>
              <a:ea typeface="Raleway"/>
              <a:cs typeface="Raleway"/>
              <a:sym typeface="Raleway"/>
            </a:endParaRPr>
          </a:p>
        </p:txBody>
      </p:sp>
      <p:sp>
        <p:nvSpPr>
          <p:cNvPr id="103" name="Google Shape;103;p16"/>
          <p:cNvSpPr txBox="1"/>
          <p:nvPr/>
        </p:nvSpPr>
        <p:spPr>
          <a:xfrm>
            <a:off x="2410600" y="1549973"/>
            <a:ext cx="606000" cy="594600"/>
          </a:xfrm>
          <a:prstGeom prst="rect">
            <a:avLst/>
          </a:prstGeom>
          <a:noFill/>
          <a:ln cap="flat" cmpd="sng" w="9525">
            <a:solidFill>
              <a:srgbClr val="3F3F3F"/>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no" sz="700">
                <a:solidFill>
                  <a:srgbClr val="3F3F3F"/>
                </a:solidFill>
                <a:latin typeface="Raleway"/>
                <a:ea typeface="Raleway"/>
                <a:cs typeface="Raleway"/>
                <a:sym typeface="Raleway"/>
              </a:rPr>
              <a:t>Årets gaselle</a:t>
            </a:r>
            <a:endParaRPr b="1" sz="700">
              <a:solidFill>
                <a:srgbClr val="3F3F3F"/>
              </a:solidFill>
              <a:latin typeface="Raleway"/>
              <a:ea typeface="Raleway"/>
              <a:cs typeface="Raleway"/>
              <a:sym typeface="Raleway"/>
            </a:endParaRPr>
          </a:p>
          <a:p>
            <a:pPr indent="0" lvl="0" marL="0" rtl="0" algn="ctr">
              <a:spcBef>
                <a:spcPts val="0"/>
              </a:spcBef>
              <a:spcAft>
                <a:spcPts val="0"/>
              </a:spcAft>
              <a:buNone/>
            </a:pPr>
            <a:r>
              <a:rPr b="1" lang="no" sz="700">
                <a:solidFill>
                  <a:srgbClr val="3F3F3F"/>
                </a:solidFill>
                <a:latin typeface="Raleway"/>
                <a:ea typeface="Raleway"/>
                <a:cs typeface="Raleway"/>
                <a:sym typeface="Raleway"/>
              </a:rPr>
              <a:t>i DN</a:t>
            </a:r>
            <a:endParaRPr b="1" sz="700">
              <a:solidFill>
                <a:srgbClr val="3F3F3F"/>
              </a:solidFill>
              <a:latin typeface="Raleway"/>
              <a:ea typeface="Raleway"/>
              <a:cs typeface="Raleway"/>
              <a:sym typeface="Raleway"/>
            </a:endParaRPr>
          </a:p>
        </p:txBody>
      </p:sp>
      <p:sp>
        <p:nvSpPr>
          <p:cNvPr id="104" name="Google Shape;104;p16"/>
          <p:cNvSpPr txBox="1"/>
          <p:nvPr/>
        </p:nvSpPr>
        <p:spPr>
          <a:xfrm>
            <a:off x="3092900" y="1549976"/>
            <a:ext cx="606000" cy="594600"/>
          </a:xfrm>
          <a:prstGeom prst="rect">
            <a:avLst/>
          </a:prstGeom>
          <a:noFill/>
          <a:ln cap="flat" cmpd="sng" w="9525">
            <a:solidFill>
              <a:srgbClr val="3F3F3F"/>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no" sz="700">
                <a:solidFill>
                  <a:srgbClr val="3F3F3F"/>
                </a:solidFill>
                <a:latin typeface="Raleway"/>
                <a:ea typeface="Raleway"/>
                <a:cs typeface="Raleway"/>
                <a:sym typeface="Raleway"/>
              </a:rPr>
              <a:t>Satsing på ESG</a:t>
            </a:r>
            <a:endParaRPr b="1" sz="700">
              <a:solidFill>
                <a:srgbClr val="3F3F3F"/>
              </a:solidFill>
              <a:latin typeface="Raleway"/>
              <a:ea typeface="Raleway"/>
              <a:cs typeface="Raleway"/>
              <a:sym typeface="Raleway"/>
            </a:endParaRPr>
          </a:p>
        </p:txBody>
      </p:sp>
      <p:sp>
        <p:nvSpPr>
          <p:cNvPr id="105" name="Google Shape;105;p16"/>
          <p:cNvSpPr txBox="1"/>
          <p:nvPr/>
        </p:nvSpPr>
        <p:spPr>
          <a:xfrm>
            <a:off x="4922350" y="803725"/>
            <a:ext cx="2589600" cy="5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o" sz="900">
                <a:solidFill>
                  <a:schemeClr val="dk2"/>
                </a:solidFill>
                <a:latin typeface="Raleway"/>
                <a:ea typeface="Raleway"/>
                <a:cs typeface="Raleway"/>
                <a:sym typeface="Raleway"/>
              </a:rPr>
              <a:t>FSN Capital inn på eiersiden</a:t>
            </a:r>
            <a:endParaRPr b="1" sz="900">
              <a:solidFill>
                <a:schemeClr val="dk2"/>
              </a:solidFill>
              <a:latin typeface="Raleway"/>
              <a:ea typeface="Raleway"/>
              <a:cs typeface="Raleway"/>
              <a:sym typeface="Raleway"/>
            </a:endParaRPr>
          </a:p>
          <a:p>
            <a:pPr indent="0" lvl="0" marL="0" rtl="0" algn="l">
              <a:spcBef>
                <a:spcPts val="0"/>
              </a:spcBef>
              <a:spcAft>
                <a:spcPts val="0"/>
              </a:spcAft>
              <a:buNone/>
            </a:pPr>
            <a:r>
              <a:rPr b="1" lang="no" sz="900">
                <a:solidFill>
                  <a:schemeClr val="dk2"/>
                </a:solidFill>
                <a:latin typeface="Raleway"/>
                <a:ea typeface="Raleway"/>
                <a:cs typeface="Raleway"/>
                <a:sym typeface="Raleway"/>
              </a:rPr>
              <a:t>Bygger Norges første storskala solkraftverk</a:t>
            </a:r>
            <a:endParaRPr b="1" sz="900">
              <a:solidFill>
                <a:schemeClr val="dk2"/>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rPr b="1" lang="no" sz="900">
                <a:solidFill>
                  <a:schemeClr val="dk2"/>
                </a:solidFill>
                <a:latin typeface="Raleway"/>
                <a:ea typeface="Raleway"/>
                <a:cs typeface="Raleway"/>
                <a:sym typeface="Raleway"/>
              </a:rPr>
              <a:t>Nytt hovedkontor </a:t>
            </a:r>
            <a:endParaRPr b="1" sz="900">
              <a:solidFill>
                <a:schemeClr val="dk2"/>
              </a:solidFill>
              <a:latin typeface="Raleway"/>
              <a:ea typeface="Raleway"/>
              <a:cs typeface="Raleway"/>
              <a:sym typeface="Raleway"/>
            </a:endParaRPr>
          </a:p>
        </p:txBody>
      </p:sp>
      <p:pic>
        <p:nvPicPr>
          <p:cNvPr id="106" name="Google Shape;106;p16"/>
          <p:cNvPicPr preferRelativeResize="0"/>
          <p:nvPr/>
        </p:nvPicPr>
        <p:blipFill>
          <a:blip r:embed="rId3">
            <a:alphaModFix/>
          </a:blip>
          <a:stretch>
            <a:fillRect/>
          </a:stretch>
        </p:blipFill>
        <p:spPr>
          <a:xfrm>
            <a:off x="-540125" y="2412164"/>
            <a:ext cx="3619799" cy="2405537"/>
          </a:xfrm>
          <a:prstGeom prst="rect">
            <a:avLst/>
          </a:prstGeom>
          <a:noFill/>
          <a:ln>
            <a:noFill/>
          </a:ln>
        </p:spPr>
      </p:pic>
      <p:pic>
        <p:nvPicPr>
          <p:cNvPr id="107" name="Google Shape;107;p16"/>
          <p:cNvPicPr preferRelativeResize="0"/>
          <p:nvPr/>
        </p:nvPicPr>
        <p:blipFill rotWithShape="1">
          <a:blip r:embed="rId4">
            <a:alphaModFix/>
          </a:blip>
          <a:srcRect b="0" l="4042" r="4499" t="8800"/>
          <a:stretch/>
        </p:blipFill>
        <p:spPr>
          <a:xfrm>
            <a:off x="3098537" y="2412175"/>
            <a:ext cx="1753539" cy="1162251"/>
          </a:xfrm>
          <a:prstGeom prst="rect">
            <a:avLst/>
          </a:prstGeom>
          <a:noFill/>
          <a:ln>
            <a:noFill/>
          </a:ln>
        </p:spPr>
      </p:pic>
      <p:pic>
        <p:nvPicPr>
          <p:cNvPr id="108" name="Google Shape;108;p16"/>
          <p:cNvPicPr preferRelativeResize="0"/>
          <p:nvPr/>
        </p:nvPicPr>
        <p:blipFill rotWithShape="1">
          <a:blip r:embed="rId5">
            <a:alphaModFix/>
          </a:blip>
          <a:srcRect b="11956" l="6602" r="2579" t="0"/>
          <a:stretch/>
        </p:blipFill>
        <p:spPr>
          <a:xfrm>
            <a:off x="3098525" y="3594375"/>
            <a:ext cx="2332052" cy="1502449"/>
          </a:xfrm>
          <a:prstGeom prst="rect">
            <a:avLst/>
          </a:prstGeom>
          <a:noFill/>
          <a:ln>
            <a:noFill/>
          </a:ln>
        </p:spPr>
      </p:pic>
      <p:sp>
        <p:nvSpPr>
          <p:cNvPr id="109" name="Google Shape;109;p16"/>
          <p:cNvSpPr/>
          <p:nvPr/>
        </p:nvSpPr>
        <p:spPr>
          <a:xfrm>
            <a:off x="1049988" y="838673"/>
            <a:ext cx="606000" cy="502200"/>
          </a:xfrm>
          <a:prstGeom prst="rect">
            <a:avLst/>
          </a:prstGeom>
          <a:noFill/>
          <a:ln cap="flat" cmpd="sng" w="19050">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o" sz="1200">
                <a:solidFill>
                  <a:srgbClr val="3F3F3F"/>
                </a:solidFill>
                <a:latin typeface="Raleway Light"/>
                <a:ea typeface="Raleway Light"/>
                <a:cs typeface="Raleway Light"/>
                <a:sym typeface="Raleway Light"/>
              </a:rPr>
              <a:t>2013</a:t>
            </a:r>
            <a:endParaRPr sz="1200">
              <a:solidFill>
                <a:srgbClr val="3F3F3F"/>
              </a:solidFill>
              <a:latin typeface="Raleway Light"/>
              <a:ea typeface="Raleway Light"/>
              <a:cs typeface="Raleway Light"/>
              <a:sym typeface="Raleway Light"/>
            </a:endParaRPr>
          </a:p>
        </p:txBody>
      </p:sp>
      <p:cxnSp>
        <p:nvCxnSpPr>
          <p:cNvPr id="110" name="Google Shape;110;p16"/>
          <p:cNvCxnSpPr>
            <a:stCxn id="109" idx="2"/>
          </p:cNvCxnSpPr>
          <p:nvPr/>
        </p:nvCxnSpPr>
        <p:spPr>
          <a:xfrm>
            <a:off x="1352988" y="1340873"/>
            <a:ext cx="0" cy="209100"/>
          </a:xfrm>
          <a:prstGeom prst="straightConnector1">
            <a:avLst/>
          </a:prstGeom>
          <a:noFill/>
          <a:ln cap="flat" cmpd="sng" w="9525">
            <a:solidFill>
              <a:srgbClr val="3F3F3F"/>
            </a:solidFill>
            <a:prstDash val="solid"/>
            <a:round/>
            <a:headEnd len="med" w="med" type="none"/>
            <a:tailEnd len="med" w="med" type="none"/>
          </a:ln>
        </p:spPr>
      </p:cxnSp>
      <p:sp>
        <p:nvSpPr>
          <p:cNvPr id="111" name="Google Shape;111;p16"/>
          <p:cNvSpPr/>
          <p:nvPr/>
        </p:nvSpPr>
        <p:spPr>
          <a:xfrm>
            <a:off x="8415375" y="4389350"/>
            <a:ext cx="667800" cy="738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Light"/>
              <a:ea typeface="Raleway Light"/>
              <a:cs typeface="Raleway Light"/>
              <a:sym typeface="Raleway Light"/>
            </a:endParaRPr>
          </a:p>
        </p:txBody>
      </p:sp>
      <p:sp>
        <p:nvSpPr>
          <p:cNvPr id="112" name="Google Shape;112;p16"/>
          <p:cNvSpPr txBox="1"/>
          <p:nvPr/>
        </p:nvSpPr>
        <p:spPr>
          <a:xfrm>
            <a:off x="1005450" y="1549975"/>
            <a:ext cx="667800" cy="594600"/>
          </a:xfrm>
          <a:prstGeom prst="rect">
            <a:avLst/>
          </a:prstGeom>
          <a:noFill/>
          <a:ln cap="flat" cmpd="sng" w="9525">
            <a:solidFill>
              <a:srgbClr val="3F3F3F"/>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no" sz="700">
                <a:solidFill>
                  <a:srgbClr val="3F3F3F"/>
                </a:solidFill>
                <a:latin typeface="Raleway"/>
                <a:ea typeface="Raleway"/>
                <a:cs typeface="Raleway"/>
                <a:sym typeface="Raleway"/>
              </a:rPr>
              <a:t>Etablerte Solenergi-klyngen</a:t>
            </a:r>
            <a:endParaRPr b="1" sz="700">
              <a:solidFill>
                <a:srgbClr val="3F3F3F"/>
              </a:solidFill>
              <a:latin typeface="Raleway"/>
              <a:ea typeface="Raleway"/>
              <a:cs typeface="Raleway"/>
              <a:sym typeface="Raleway"/>
            </a:endParaRPr>
          </a:p>
        </p:txBody>
      </p:sp>
      <p:pic>
        <p:nvPicPr>
          <p:cNvPr id="113" name="Google Shape;113;p16"/>
          <p:cNvPicPr preferRelativeResize="0"/>
          <p:nvPr/>
        </p:nvPicPr>
        <p:blipFill rotWithShape="1">
          <a:blip r:embed="rId6">
            <a:alphaModFix/>
          </a:blip>
          <a:srcRect b="9833" l="8737" r="11172" t="8964"/>
          <a:stretch/>
        </p:blipFill>
        <p:spPr>
          <a:xfrm>
            <a:off x="6329050" y="3594375"/>
            <a:ext cx="2231424" cy="1502450"/>
          </a:xfrm>
          <a:prstGeom prst="rect">
            <a:avLst/>
          </a:prstGeom>
          <a:noFill/>
          <a:ln>
            <a:noFill/>
          </a:ln>
        </p:spPr>
      </p:pic>
      <p:pic>
        <p:nvPicPr>
          <p:cNvPr id="114" name="Google Shape;114;p16"/>
          <p:cNvPicPr preferRelativeResize="0"/>
          <p:nvPr/>
        </p:nvPicPr>
        <p:blipFill rotWithShape="1">
          <a:blip r:embed="rId7">
            <a:alphaModFix/>
          </a:blip>
          <a:srcRect b="0" l="0" r="0" t="12579"/>
          <a:stretch/>
        </p:blipFill>
        <p:spPr>
          <a:xfrm>
            <a:off x="4870925" y="1755776"/>
            <a:ext cx="1663876" cy="1818650"/>
          </a:xfrm>
          <a:prstGeom prst="rect">
            <a:avLst/>
          </a:prstGeom>
          <a:noFill/>
          <a:ln>
            <a:noFill/>
          </a:ln>
        </p:spPr>
      </p:pic>
      <p:pic>
        <p:nvPicPr>
          <p:cNvPr id="115" name="Google Shape;115;p16"/>
          <p:cNvPicPr preferRelativeResize="0"/>
          <p:nvPr/>
        </p:nvPicPr>
        <p:blipFill rotWithShape="1">
          <a:blip r:embed="rId8">
            <a:alphaModFix/>
          </a:blip>
          <a:srcRect b="13715" l="0" r="0" t="18317"/>
          <a:stretch/>
        </p:blipFill>
        <p:spPr>
          <a:xfrm>
            <a:off x="6553650" y="1755775"/>
            <a:ext cx="2006826" cy="1818650"/>
          </a:xfrm>
          <a:prstGeom prst="rect">
            <a:avLst/>
          </a:prstGeom>
          <a:noFill/>
          <a:ln>
            <a:noFill/>
          </a:ln>
        </p:spPr>
      </p:pic>
      <p:sp>
        <p:nvSpPr>
          <p:cNvPr id="116" name="Google Shape;116;p16"/>
          <p:cNvSpPr/>
          <p:nvPr/>
        </p:nvSpPr>
        <p:spPr>
          <a:xfrm>
            <a:off x="7842875" y="803718"/>
            <a:ext cx="717600" cy="594600"/>
          </a:xfrm>
          <a:prstGeom prst="rect">
            <a:avLst/>
          </a:prstGeom>
          <a:noFill/>
          <a:ln cap="flat" cmpd="sng" w="19050">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i="1" lang="no" sz="1600">
                <a:solidFill>
                  <a:srgbClr val="3F3F3F"/>
                </a:solidFill>
                <a:latin typeface="Raleway"/>
                <a:ea typeface="Raleway"/>
                <a:cs typeface="Raleway"/>
                <a:sym typeface="Raleway"/>
              </a:rPr>
              <a:t>2024</a:t>
            </a:r>
            <a:endParaRPr b="1" i="1" sz="1600">
              <a:solidFill>
                <a:srgbClr val="3F3F3F"/>
              </a:solidFill>
              <a:latin typeface="Raleway"/>
              <a:ea typeface="Raleway"/>
              <a:cs typeface="Raleway"/>
              <a:sym typeface="Raleway"/>
            </a:endParaRPr>
          </a:p>
        </p:txBody>
      </p:sp>
      <p:cxnSp>
        <p:nvCxnSpPr>
          <p:cNvPr id="117" name="Google Shape;117;p16"/>
          <p:cNvCxnSpPr>
            <a:stCxn id="105" idx="3"/>
            <a:endCxn id="116" idx="1"/>
          </p:cNvCxnSpPr>
          <p:nvPr/>
        </p:nvCxnSpPr>
        <p:spPr>
          <a:xfrm>
            <a:off x="7511950" y="1101025"/>
            <a:ext cx="330900" cy="0"/>
          </a:xfrm>
          <a:prstGeom prst="straightConnector1">
            <a:avLst/>
          </a:prstGeom>
          <a:noFill/>
          <a:ln cap="flat" cmpd="sng" w="9525">
            <a:solidFill>
              <a:schemeClr val="dk2"/>
            </a:solidFill>
            <a:prstDash val="solid"/>
            <a:round/>
            <a:headEnd len="med" w="med" type="none"/>
            <a:tailEnd len="med" w="med" type="none"/>
          </a:ln>
        </p:spPr>
      </p:cxnSp>
      <p:cxnSp>
        <p:nvCxnSpPr>
          <p:cNvPr id="118" name="Google Shape;118;p16"/>
          <p:cNvCxnSpPr>
            <a:stCxn id="116" idx="3"/>
          </p:cNvCxnSpPr>
          <p:nvPr/>
        </p:nvCxnSpPr>
        <p:spPr>
          <a:xfrm>
            <a:off x="8560475" y="1101018"/>
            <a:ext cx="407700" cy="0"/>
          </a:xfrm>
          <a:prstGeom prst="straightConnector1">
            <a:avLst/>
          </a:prstGeom>
          <a:noFill/>
          <a:ln cap="flat" cmpd="sng" w="9525">
            <a:solidFill>
              <a:schemeClr val="dk2"/>
            </a:solidFill>
            <a:prstDash val="solid"/>
            <a:round/>
            <a:headEnd len="med" w="med" type="none"/>
            <a:tailEnd len="med" w="med" type="triangle"/>
          </a:ln>
        </p:spPr>
      </p:cxnSp>
      <p:sp>
        <p:nvSpPr>
          <p:cNvPr id="119" name="Google Shape;119;p16"/>
          <p:cNvSpPr txBox="1"/>
          <p:nvPr/>
        </p:nvSpPr>
        <p:spPr>
          <a:xfrm>
            <a:off x="351775" y="201075"/>
            <a:ext cx="7054500" cy="5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no" sz="1800">
                <a:solidFill>
                  <a:srgbClr val="3F3F3F"/>
                </a:solidFill>
                <a:latin typeface="Raleway Light"/>
                <a:ea typeface="Raleway Light"/>
                <a:cs typeface="Raleway Light"/>
                <a:sym typeface="Raleway Light"/>
              </a:rPr>
              <a:t>Vår reise og historie</a:t>
            </a:r>
            <a:endParaRPr i="1" sz="1800">
              <a:solidFill>
                <a:srgbClr val="3F3F3F"/>
              </a:solidFill>
              <a:latin typeface="Raleway Light"/>
              <a:ea typeface="Raleway Light"/>
              <a:cs typeface="Raleway Light"/>
              <a:sym typeface="Raleway Light"/>
            </a:endParaRPr>
          </a:p>
        </p:txBody>
      </p:sp>
      <p:cxnSp>
        <p:nvCxnSpPr>
          <p:cNvPr id="120" name="Google Shape;120;p16"/>
          <p:cNvCxnSpPr/>
          <p:nvPr/>
        </p:nvCxnSpPr>
        <p:spPr>
          <a:xfrm>
            <a:off x="-4417704" y="648838"/>
            <a:ext cx="7434300" cy="0"/>
          </a:xfrm>
          <a:prstGeom prst="straightConnector1">
            <a:avLst/>
          </a:prstGeom>
          <a:noFill/>
          <a:ln cap="flat" cmpd="sng" w="9525">
            <a:solidFill>
              <a:srgbClr val="3F3F3F"/>
            </a:solidFill>
            <a:prstDash val="solid"/>
            <a:round/>
            <a:headEnd len="med" w="med" type="none"/>
            <a:tailEnd len="med" w="med" type="none"/>
          </a:ln>
        </p:spPr>
      </p:cxnSp>
      <p:sp>
        <p:nvSpPr>
          <p:cNvPr id="121" name="Google Shape;121;p16"/>
          <p:cNvSpPr txBox="1"/>
          <p:nvPr/>
        </p:nvSpPr>
        <p:spPr>
          <a:xfrm>
            <a:off x="3743050" y="1549975"/>
            <a:ext cx="717600" cy="594600"/>
          </a:xfrm>
          <a:prstGeom prst="rect">
            <a:avLst/>
          </a:prstGeom>
          <a:noFill/>
          <a:ln cap="flat" cmpd="sng" w="9525">
            <a:solidFill>
              <a:srgbClr val="3F3F3F"/>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no" sz="700">
                <a:solidFill>
                  <a:srgbClr val="3F3F3F"/>
                </a:solidFill>
                <a:latin typeface="Raleway"/>
                <a:ea typeface="Raleway"/>
                <a:cs typeface="Raleway"/>
                <a:sym typeface="Raleway"/>
              </a:rPr>
              <a:t>1500+ anlegg installert på 1. år</a:t>
            </a:r>
            <a:endParaRPr b="1" sz="700">
              <a:solidFill>
                <a:srgbClr val="3F3F3F"/>
              </a:solidFill>
              <a:latin typeface="Raleway"/>
              <a:ea typeface="Raleway"/>
              <a:cs typeface="Raleway"/>
              <a:sym typeface="Raleway"/>
            </a:endParaRPr>
          </a:p>
        </p:txBody>
      </p:sp>
      <p:cxnSp>
        <p:nvCxnSpPr>
          <p:cNvPr id="122" name="Google Shape;122;p16"/>
          <p:cNvCxnSpPr/>
          <p:nvPr/>
        </p:nvCxnSpPr>
        <p:spPr>
          <a:xfrm>
            <a:off x="4078200" y="1340873"/>
            <a:ext cx="0" cy="209100"/>
          </a:xfrm>
          <a:prstGeom prst="straightConnector1">
            <a:avLst/>
          </a:prstGeom>
          <a:noFill/>
          <a:ln cap="flat" cmpd="sng" w="9525">
            <a:solidFill>
              <a:srgbClr val="3F3F3F"/>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17"/>
          <p:cNvPicPr preferRelativeResize="0"/>
          <p:nvPr/>
        </p:nvPicPr>
        <p:blipFill rotWithShape="1">
          <a:blip r:embed="rId3">
            <a:alphaModFix/>
          </a:blip>
          <a:srcRect b="1807" l="0" r="0" t="15656"/>
          <a:stretch/>
        </p:blipFill>
        <p:spPr>
          <a:xfrm>
            <a:off x="0" y="1"/>
            <a:ext cx="9144003" cy="4245224"/>
          </a:xfrm>
          <a:prstGeom prst="rect">
            <a:avLst/>
          </a:prstGeom>
          <a:noFill/>
          <a:ln>
            <a:noFill/>
          </a:ln>
        </p:spPr>
      </p:pic>
      <p:sp>
        <p:nvSpPr>
          <p:cNvPr id="128" name="Google Shape;128;p17"/>
          <p:cNvSpPr/>
          <p:nvPr/>
        </p:nvSpPr>
        <p:spPr>
          <a:xfrm flipH="1" rot="10800000">
            <a:off x="3504100" y="334350"/>
            <a:ext cx="3829800" cy="771300"/>
          </a:xfrm>
          <a:prstGeom prst="wedgeRectCallout">
            <a:avLst>
              <a:gd fmla="val -21219" name="adj1"/>
              <a:gd fmla="val -84403"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7"/>
          <p:cNvSpPr txBox="1"/>
          <p:nvPr/>
        </p:nvSpPr>
        <p:spPr>
          <a:xfrm>
            <a:off x="3579075" y="334725"/>
            <a:ext cx="2124600" cy="755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no" sz="1200">
                <a:latin typeface="Raleway"/>
                <a:ea typeface="Raleway"/>
                <a:cs typeface="Raleway"/>
                <a:sym typeface="Raleway"/>
              </a:rPr>
              <a:t>Borg Havn, Fredrikstad</a:t>
            </a:r>
            <a:endParaRPr b="1" sz="12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Eier: Borg Havn IKS</a:t>
            </a:r>
            <a:endParaRPr sz="10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Produksjon: </a:t>
            </a:r>
            <a:r>
              <a:rPr lang="no" sz="1000">
                <a:latin typeface="Raleway"/>
                <a:ea typeface="Raleway"/>
                <a:cs typeface="Raleway"/>
                <a:sym typeface="Raleway"/>
              </a:rPr>
              <a:t>860 000 kWh</a:t>
            </a:r>
            <a:r>
              <a:rPr lang="no" sz="1000">
                <a:latin typeface="Raleway"/>
                <a:ea typeface="Raleway"/>
                <a:cs typeface="Raleway"/>
                <a:sym typeface="Raleway"/>
              </a:rPr>
              <a:t> / året</a:t>
            </a:r>
            <a:endParaRPr sz="1000">
              <a:latin typeface="Raleway"/>
              <a:ea typeface="Raleway"/>
              <a:cs typeface="Raleway"/>
              <a:sym typeface="Raleway"/>
            </a:endParaRPr>
          </a:p>
        </p:txBody>
      </p:sp>
      <p:sp>
        <p:nvSpPr>
          <p:cNvPr id="130" name="Google Shape;130;p17"/>
          <p:cNvSpPr txBox="1"/>
          <p:nvPr/>
        </p:nvSpPr>
        <p:spPr>
          <a:xfrm>
            <a:off x="5729288" y="319800"/>
            <a:ext cx="1380900" cy="800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no" sz="1000">
                <a:latin typeface="Raleway"/>
                <a:ea typeface="Raleway"/>
                <a:cs typeface="Raleway"/>
                <a:sym typeface="Raleway"/>
              </a:rPr>
              <a:t>Solcellespesialisten</a:t>
            </a:r>
            <a:endParaRPr sz="1000">
              <a:latin typeface="Raleway"/>
              <a:ea typeface="Raleway"/>
              <a:cs typeface="Raleway"/>
              <a:sym typeface="Raleway"/>
            </a:endParaRPr>
          </a:p>
        </p:txBody>
      </p:sp>
      <p:cxnSp>
        <p:nvCxnSpPr>
          <p:cNvPr id="131" name="Google Shape;131;p17"/>
          <p:cNvCxnSpPr/>
          <p:nvPr/>
        </p:nvCxnSpPr>
        <p:spPr>
          <a:xfrm>
            <a:off x="5729288" y="467575"/>
            <a:ext cx="0" cy="555300"/>
          </a:xfrm>
          <a:prstGeom prst="straightConnector1">
            <a:avLst/>
          </a:prstGeom>
          <a:noFill/>
          <a:ln cap="flat" cmpd="sng" w="9525">
            <a:solidFill>
              <a:schemeClr val="dk2"/>
            </a:solidFill>
            <a:prstDash val="solid"/>
            <a:round/>
            <a:headEnd len="med" w="med" type="none"/>
            <a:tailEnd len="med" w="med" type="none"/>
          </a:ln>
        </p:spPr>
      </p:cxnSp>
      <p:sp>
        <p:nvSpPr>
          <p:cNvPr id="132" name="Google Shape;132;p17"/>
          <p:cNvSpPr/>
          <p:nvPr/>
        </p:nvSpPr>
        <p:spPr>
          <a:xfrm>
            <a:off x="-123900" y="3755800"/>
            <a:ext cx="9563700" cy="13875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33" name="Google Shape;133;p17"/>
          <p:cNvSpPr txBox="1"/>
          <p:nvPr/>
        </p:nvSpPr>
        <p:spPr>
          <a:xfrm>
            <a:off x="4572000" y="3837701"/>
            <a:ext cx="4164000" cy="69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no" sz="1000">
                <a:latin typeface="Raleway"/>
                <a:ea typeface="Raleway"/>
                <a:cs typeface="Raleway"/>
                <a:sym typeface="Raleway"/>
              </a:rPr>
              <a:t>“In our opinion, Solcellespesialisten holds excellent control over their full value chain, which is important for us in terms of ESG matters” - CTO in Aneo. </a:t>
            </a:r>
            <a:endParaRPr b="1" i="1" sz="1000">
              <a:latin typeface="Raleway"/>
              <a:ea typeface="Raleway"/>
              <a:cs typeface="Raleway"/>
              <a:sym typeface="Raleway"/>
            </a:endParaRPr>
          </a:p>
        </p:txBody>
      </p:sp>
      <p:pic>
        <p:nvPicPr>
          <p:cNvPr id="134" name="Google Shape;134;p17"/>
          <p:cNvPicPr preferRelativeResize="0"/>
          <p:nvPr/>
        </p:nvPicPr>
        <p:blipFill>
          <a:blip r:embed="rId4">
            <a:alphaModFix/>
          </a:blip>
          <a:stretch>
            <a:fillRect/>
          </a:stretch>
        </p:blipFill>
        <p:spPr>
          <a:xfrm>
            <a:off x="7854100" y="4287005"/>
            <a:ext cx="802900" cy="690100"/>
          </a:xfrm>
          <a:prstGeom prst="rect">
            <a:avLst/>
          </a:prstGeom>
          <a:noFill/>
          <a:ln>
            <a:noFill/>
          </a:ln>
        </p:spPr>
      </p:pic>
      <p:pic>
        <p:nvPicPr>
          <p:cNvPr id="135" name="Google Shape;135;p17"/>
          <p:cNvPicPr preferRelativeResize="0"/>
          <p:nvPr/>
        </p:nvPicPr>
        <p:blipFill rotWithShape="1">
          <a:blip r:embed="rId5">
            <a:alphaModFix/>
          </a:blip>
          <a:srcRect b="16706" l="0" r="0" t="16706"/>
          <a:stretch/>
        </p:blipFill>
        <p:spPr>
          <a:xfrm>
            <a:off x="3063700" y="4503767"/>
            <a:ext cx="1508300" cy="441425"/>
          </a:xfrm>
          <a:prstGeom prst="rect">
            <a:avLst/>
          </a:prstGeom>
          <a:noFill/>
          <a:ln>
            <a:noFill/>
          </a:ln>
        </p:spPr>
      </p:pic>
      <p:pic>
        <p:nvPicPr>
          <p:cNvPr id="136" name="Google Shape;136;p17"/>
          <p:cNvPicPr preferRelativeResize="0"/>
          <p:nvPr/>
        </p:nvPicPr>
        <p:blipFill rotWithShape="1">
          <a:blip r:embed="rId6">
            <a:alphaModFix/>
          </a:blip>
          <a:srcRect b="29158" l="0" r="0" t="29162"/>
          <a:stretch/>
        </p:blipFill>
        <p:spPr>
          <a:xfrm>
            <a:off x="3151650" y="3915130"/>
            <a:ext cx="1204200" cy="501900"/>
          </a:xfrm>
          <a:prstGeom prst="rect">
            <a:avLst/>
          </a:prstGeom>
          <a:noFill/>
          <a:ln>
            <a:noFill/>
          </a:ln>
        </p:spPr>
      </p:pic>
      <p:pic>
        <p:nvPicPr>
          <p:cNvPr id="137" name="Google Shape;137;p17"/>
          <p:cNvPicPr preferRelativeResize="0"/>
          <p:nvPr/>
        </p:nvPicPr>
        <p:blipFill rotWithShape="1">
          <a:blip r:embed="rId7">
            <a:alphaModFix/>
          </a:blip>
          <a:srcRect b="0" l="0" r="0" t="9420"/>
          <a:stretch/>
        </p:blipFill>
        <p:spPr>
          <a:xfrm>
            <a:off x="2003900" y="4473529"/>
            <a:ext cx="802901" cy="501900"/>
          </a:xfrm>
          <a:prstGeom prst="rect">
            <a:avLst/>
          </a:prstGeom>
          <a:noFill/>
          <a:ln>
            <a:noFill/>
          </a:ln>
        </p:spPr>
      </p:pic>
      <p:pic>
        <p:nvPicPr>
          <p:cNvPr id="138" name="Google Shape;138;p17"/>
          <p:cNvPicPr preferRelativeResize="0"/>
          <p:nvPr/>
        </p:nvPicPr>
        <p:blipFill>
          <a:blip r:embed="rId8">
            <a:alphaModFix/>
          </a:blip>
          <a:stretch>
            <a:fillRect/>
          </a:stretch>
        </p:blipFill>
        <p:spPr>
          <a:xfrm>
            <a:off x="434100" y="3915130"/>
            <a:ext cx="2501400" cy="371875"/>
          </a:xfrm>
          <a:prstGeom prst="rect">
            <a:avLst/>
          </a:prstGeom>
          <a:noFill/>
          <a:ln>
            <a:noFill/>
          </a:ln>
        </p:spPr>
      </p:pic>
      <p:pic>
        <p:nvPicPr>
          <p:cNvPr id="139" name="Google Shape;139;p17"/>
          <p:cNvPicPr preferRelativeResize="0"/>
          <p:nvPr/>
        </p:nvPicPr>
        <p:blipFill>
          <a:blip r:embed="rId9">
            <a:alphaModFix/>
          </a:blip>
          <a:stretch>
            <a:fillRect/>
          </a:stretch>
        </p:blipFill>
        <p:spPr>
          <a:xfrm>
            <a:off x="490327" y="4586105"/>
            <a:ext cx="1256675" cy="276750"/>
          </a:xfrm>
          <a:prstGeom prst="rect">
            <a:avLst/>
          </a:prstGeom>
          <a:noFill/>
          <a:ln>
            <a:noFill/>
          </a:ln>
        </p:spPr>
      </p:pic>
      <p:pic>
        <p:nvPicPr>
          <p:cNvPr id="140" name="Google Shape;140;p17"/>
          <p:cNvPicPr preferRelativeResize="0"/>
          <p:nvPr/>
        </p:nvPicPr>
        <p:blipFill>
          <a:blip r:embed="rId10">
            <a:alphaModFix/>
          </a:blip>
          <a:stretch>
            <a:fillRect/>
          </a:stretch>
        </p:blipFill>
        <p:spPr>
          <a:xfrm>
            <a:off x="4782000" y="4586103"/>
            <a:ext cx="1685821" cy="324300"/>
          </a:xfrm>
          <a:prstGeom prst="rect">
            <a:avLst/>
          </a:prstGeom>
          <a:noFill/>
          <a:ln>
            <a:noFill/>
          </a:ln>
        </p:spPr>
      </p:pic>
      <p:pic>
        <p:nvPicPr>
          <p:cNvPr id="141" name="Google Shape;141;p17"/>
          <p:cNvPicPr preferRelativeResize="0"/>
          <p:nvPr/>
        </p:nvPicPr>
        <p:blipFill>
          <a:blip r:embed="rId11">
            <a:alphaModFix/>
          </a:blip>
          <a:stretch>
            <a:fillRect/>
          </a:stretch>
        </p:blipFill>
        <p:spPr>
          <a:xfrm>
            <a:off x="6677820" y="4417030"/>
            <a:ext cx="958006" cy="554100"/>
          </a:xfrm>
          <a:prstGeom prst="rect">
            <a:avLst/>
          </a:prstGeom>
          <a:noFill/>
          <a:ln>
            <a:noFill/>
          </a:ln>
        </p:spPr>
      </p:pic>
      <p:sp>
        <p:nvSpPr>
          <p:cNvPr id="142" name="Google Shape;142;p17"/>
          <p:cNvSpPr/>
          <p:nvPr/>
        </p:nvSpPr>
        <p:spPr>
          <a:xfrm>
            <a:off x="433650" y="588525"/>
            <a:ext cx="1783500" cy="27369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3" name="Google Shape;143;p17"/>
          <p:cNvSpPr txBox="1"/>
          <p:nvPr/>
        </p:nvSpPr>
        <p:spPr>
          <a:xfrm>
            <a:off x="431250" y="588525"/>
            <a:ext cx="1783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no" sz="1800">
                <a:solidFill>
                  <a:srgbClr val="3F3F3F"/>
                </a:solidFill>
                <a:latin typeface="Raleway"/>
                <a:ea typeface="Raleway"/>
                <a:cs typeface="Raleway"/>
                <a:sym typeface="Raleway"/>
              </a:rPr>
              <a:t>Partnere og kunder</a:t>
            </a:r>
            <a:endParaRPr i="1" sz="1800">
              <a:solidFill>
                <a:srgbClr val="3F3F3F"/>
              </a:solidFill>
              <a:latin typeface="Raleway"/>
              <a:ea typeface="Raleway"/>
              <a:cs typeface="Raleway"/>
              <a:sym typeface="Raleway"/>
            </a:endParaRPr>
          </a:p>
        </p:txBody>
      </p:sp>
      <p:sp>
        <p:nvSpPr>
          <p:cNvPr id="144" name="Google Shape;144;p17"/>
          <p:cNvSpPr txBox="1"/>
          <p:nvPr/>
        </p:nvSpPr>
        <p:spPr>
          <a:xfrm>
            <a:off x="568800" y="1405125"/>
            <a:ext cx="1508400" cy="178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latin typeface="Raleway"/>
                <a:ea typeface="Raleway"/>
                <a:cs typeface="Raleway"/>
                <a:sym typeface="Raleway"/>
              </a:rPr>
              <a:t>Langsiktige partnerskap med flere av landets største eiendomsutviklere og kommersielle selskaper.</a:t>
            </a:r>
            <a:endParaRPr sz="1200">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 name="Shape 148"/>
        <p:cNvGrpSpPr/>
        <p:nvPr/>
      </p:nvGrpSpPr>
      <p:grpSpPr>
        <a:xfrm>
          <a:off x="0" y="0"/>
          <a:ext cx="0" cy="0"/>
          <a:chOff x="0" y="0"/>
          <a:chExt cx="0" cy="0"/>
        </a:xfrm>
      </p:grpSpPr>
      <p:sp>
        <p:nvSpPr>
          <p:cNvPr id="149" name="Google Shape;149;p18"/>
          <p:cNvSpPr/>
          <p:nvPr/>
        </p:nvSpPr>
        <p:spPr>
          <a:xfrm>
            <a:off x="1033350" y="331000"/>
            <a:ext cx="3529800" cy="961800"/>
          </a:xfrm>
          <a:prstGeom prst="wedgeRectCallout">
            <a:avLst>
              <a:gd fmla="val -20833" name="adj1"/>
              <a:gd fmla="val 6250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 name="Google Shape;150;p18"/>
          <p:cNvSpPr/>
          <p:nvPr/>
        </p:nvSpPr>
        <p:spPr>
          <a:xfrm>
            <a:off x="0" y="4119950"/>
            <a:ext cx="9803700" cy="800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 name="Google Shape;151;p18"/>
          <p:cNvSpPr/>
          <p:nvPr/>
        </p:nvSpPr>
        <p:spPr>
          <a:xfrm>
            <a:off x="6053900" y="331000"/>
            <a:ext cx="2826900" cy="3468300"/>
          </a:xfrm>
          <a:prstGeom prst="rect">
            <a:avLst/>
          </a:prstGeom>
          <a:solidFill>
            <a:schemeClr val="lt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 name="Google Shape;152;p18"/>
          <p:cNvSpPr txBox="1"/>
          <p:nvPr/>
        </p:nvSpPr>
        <p:spPr>
          <a:xfrm>
            <a:off x="6211250" y="921950"/>
            <a:ext cx="2669700" cy="2223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o" sz="1200">
                <a:solidFill>
                  <a:schemeClr val="dk1"/>
                </a:solidFill>
                <a:latin typeface="Raleway"/>
                <a:ea typeface="Raleway"/>
                <a:cs typeface="Raleway"/>
                <a:sym typeface="Raleway"/>
              </a:rPr>
              <a:t>Strategisk satsing på beste standard innen bærekraft og ESG.</a:t>
            </a:r>
            <a:endParaRPr sz="1200">
              <a:solidFill>
                <a:schemeClr val="dk1"/>
              </a:solidFill>
              <a:latin typeface="Raleway"/>
              <a:ea typeface="Raleway"/>
              <a:cs typeface="Raleway"/>
              <a:sym typeface="Raleway"/>
            </a:endParaRPr>
          </a:p>
          <a:p>
            <a:pPr indent="0" lvl="0" marL="0" rtl="0" algn="l">
              <a:lnSpc>
                <a:spcPct val="100000"/>
              </a:lnSpc>
              <a:spcBef>
                <a:spcPts val="400"/>
              </a:spcBef>
              <a:spcAft>
                <a:spcPts val="0"/>
              </a:spcAft>
              <a:buNone/>
            </a:pPr>
            <a:br>
              <a:rPr lang="no" sz="1000">
                <a:solidFill>
                  <a:schemeClr val="dk1"/>
                </a:solidFill>
                <a:latin typeface="Raleway"/>
                <a:ea typeface="Raleway"/>
                <a:cs typeface="Raleway"/>
                <a:sym typeface="Raleway"/>
              </a:rPr>
            </a:br>
            <a:r>
              <a:rPr lang="no" sz="1000">
                <a:solidFill>
                  <a:schemeClr val="dk1"/>
                </a:solidFill>
                <a:latin typeface="Raleway"/>
                <a:ea typeface="Raleway"/>
                <a:cs typeface="Raleway"/>
                <a:sym typeface="Raleway"/>
              </a:rPr>
              <a:t>Strenge </a:t>
            </a:r>
            <a:r>
              <a:rPr b="1" lang="no" sz="1000">
                <a:solidFill>
                  <a:schemeClr val="dk1"/>
                </a:solidFill>
                <a:latin typeface="Raleway"/>
                <a:ea typeface="Raleway"/>
                <a:cs typeface="Raleway"/>
                <a:sym typeface="Raleway"/>
              </a:rPr>
              <a:t>etiske </a:t>
            </a:r>
            <a:r>
              <a:rPr lang="no" sz="1000">
                <a:solidFill>
                  <a:schemeClr val="dk1"/>
                </a:solidFill>
                <a:latin typeface="Raleway"/>
                <a:ea typeface="Raleway"/>
                <a:cs typeface="Raleway"/>
                <a:sym typeface="Raleway"/>
              </a:rPr>
              <a:t>vurderinger og kontraktskrav.</a:t>
            </a:r>
            <a:endParaRPr sz="1000">
              <a:solidFill>
                <a:schemeClr val="dk1"/>
              </a:solidFill>
              <a:latin typeface="Raleway"/>
              <a:ea typeface="Raleway"/>
              <a:cs typeface="Raleway"/>
              <a:sym typeface="Raleway"/>
            </a:endParaRPr>
          </a:p>
          <a:p>
            <a:pPr indent="0" lvl="0" marL="0" rtl="0" algn="l">
              <a:lnSpc>
                <a:spcPct val="100000"/>
              </a:lnSpc>
              <a:spcBef>
                <a:spcPts val="800"/>
              </a:spcBef>
              <a:spcAft>
                <a:spcPts val="0"/>
              </a:spcAft>
              <a:buNone/>
            </a:pPr>
            <a:r>
              <a:rPr lang="no" sz="1000">
                <a:solidFill>
                  <a:schemeClr val="dk1"/>
                </a:solidFill>
                <a:latin typeface="Raleway"/>
                <a:ea typeface="Raleway"/>
                <a:cs typeface="Raleway"/>
                <a:sym typeface="Raleway"/>
              </a:rPr>
              <a:t>Full kontroll på </a:t>
            </a:r>
            <a:r>
              <a:rPr b="1" lang="no" sz="1000">
                <a:solidFill>
                  <a:schemeClr val="dk1"/>
                </a:solidFill>
                <a:latin typeface="Raleway"/>
                <a:ea typeface="Raleway"/>
                <a:cs typeface="Raleway"/>
                <a:sym typeface="Raleway"/>
              </a:rPr>
              <a:t>verdikjeden</a:t>
            </a:r>
            <a:r>
              <a:rPr lang="no" sz="1000">
                <a:solidFill>
                  <a:schemeClr val="dk1"/>
                </a:solidFill>
                <a:latin typeface="Raleway"/>
                <a:ea typeface="Raleway"/>
                <a:cs typeface="Raleway"/>
                <a:sym typeface="Raleway"/>
              </a:rPr>
              <a:t> - sertifiseringer og aktsomhetsvurderinger </a:t>
            </a:r>
            <a:br>
              <a:rPr lang="no" sz="1000">
                <a:solidFill>
                  <a:schemeClr val="dk1"/>
                </a:solidFill>
                <a:latin typeface="Raleway"/>
                <a:ea typeface="Raleway"/>
                <a:cs typeface="Raleway"/>
                <a:sym typeface="Raleway"/>
              </a:rPr>
            </a:br>
            <a:r>
              <a:rPr lang="no" sz="1000">
                <a:solidFill>
                  <a:schemeClr val="dk1"/>
                </a:solidFill>
                <a:latin typeface="Raleway"/>
                <a:ea typeface="Raleway"/>
                <a:cs typeface="Raleway"/>
                <a:sym typeface="Raleway"/>
              </a:rPr>
              <a:t>i alle ledd</a:t>
            </a:r>
            <a:endParaRPr sz="1000">
              <a:solidFill>
                <a:schemeClr val="dk1"/>
              </a:solidFill>
              <a:latin typeface="Raleway"/>
              <a:ea typeface="Raleway"/>
              <a:cs typeface="Raleway"/>
              <a:sym typeface="Raleway"/>
            </a:endParaRPr>
          </a:p>
          <a:p>
            <a:pPr indent="0" lvl="0" marL="0" rtl="0" algn="l">
              <a:lnSpc>
                <a:spcPct val="100000"/>
              </a:lnSpc>
              <a:spcBef>
                <a:spcPts val="800"/>
              </a:spcBef>
              <a:spcAft>
                <a:spcPts val="0"/>
              </a:spcAft>
              <a:buNone/>
            </a:pPr>
            <a:r>
              <a:rPr lang="no" sz="1000">
                <a:solidFill>
                  <a:schemeClr val="dk1"/>
                </a:solidFill>
                <a:latin typeface="Raleway"/>
                <a:ea typeface="Raleway"/>
                <a:cs typeface="Raleway"/>
                <a:sym typeface="Raleway"/>
              </a:rPr>
              <a:t>Plan for </a:t>
            </a:r>
            <a:r>
              <a:rPr b="1" lang="no" sz="1000">
                <a:solidFill>
                  <a:schemeClr val="dk1"/>
                </a:solidFill>
                <a:latin typeface="Raleway"/>
                <a:ea typeface="Raleway"/>
                <a:cs typeface="Raleway"/>
                <a:sym typeface="Raleway"/>
              </a:rPr>
              <a:t>nullutslipp </a:t>
            </a:r>
            <a:r>
              <a:rPr lang="no" sz="1000">
                <a:solidFill>
                  <a:schemeClr val="dk1"/>
                </a:solidFill>
                <a:latin typeface="Raleway"/>
                <a:ea typeface="Raleway"/>
                <a:cs typeface="Raleway"/>
                <a:sym typeface="Raleway"/>
              </a:rPr>
              <a:t>innen 2030 - Miljøfyrtårn-sertifisert siden 2021</a:t>
            </a:r>
            <a:endParaRPr sz="1000">
              <a:solidFill>
                <a:schemeClr val="dk1"/>
              </a:solidFill>
              <a:latin typeface="Raleway"/>
              <a:ea typeface="Raleway"/>
              <a:cs typeface="Raleway"/>
              <a:sym typeface="Raleway"/>
            </a:endParaRPr>
          </a:p>
          <a:p>
            <a:pPr indent="0" lvl="0" marL="0" rtl="0" algn="l">
              <a:lnSpc>
                <a:spcPct val="100000"/>
              </a:lnSpc>
              <a:spcBef>
                <a:spcPts val="800"/>
              </a:spcBef>
              <a:spcAft>
                <a:spcPts val="800"/>
              </a:spcAft>
              <a:buNone/>
            </a:pPr>
            <a:r>
              <a:rPr b="1" lang="no" sz="1000">
                <a:solidFill>
                  <a:schemeClr val="dk1"/>
                </a:solidFill>
                <a:latin typeface="Raleway"/>
                <a:ea typeface="Raleway"/>
                <a:cs typeface="Raleway"/>
                <a:sym typeface="Raleway"/>
              </a:rPr>
              <a:t>Leder bransjearbeid</a:t>
            </a:r>
            <a:r>
              <a:rPr lang="no" sz="1000">
                <a:solidFill>
                  <a:schemeClr val="dk1"/>
                </a:solidFill>
                <a:latin typeface="Raleway"/>
                <a:ea typeface="Raleway"/>
                <a:cs typeface="Raleway"/>
                <a:sym typeface="Raleway"/>
              </a:rPr>
              <a:t> på ESG i Solenergiklyngen</a:t>
            </a:r>
            <a:endParaRPr sz="1000">
              <a:solidFill>
                <a:schemeClr val="dk1"/>
              </a:solidFill>
              <a:latin typeface="Raleway"/>
              <a:ea typeface="Raleway"/>
              <a:cs typeface="Raleway"/>
              <a:sym typeface="Raleway"/>
            </a:endParaRPr>
          </a:p>
        </p:txBody>
      </p:sp>
      <p:sp>
        <p:nvSpPr>
          <p:cNvPr id="153" name="Google Shape;153;p18"/>
          <p:cNvSpPr txBox="1"/>
          <p:nvPr/>
        </p:nvSpPr>
        <p:spPr>
          <a:xfrm>
            <a:off x="1119975" y="426625"/>
            <a:ext cx="2036400" cy="755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no" sz="1200">
                <a:latin typeface="Raleway"/>
                <a:ea typeface="Raleway"/>
                <a:cs typeface="Raleway"/>
                <a:sym typeface="Raleway"/>
              </a:rPr>
              <a:t>Bøverstad gård, Stange</a:t>
            </a:r>
            <a:endParaRPr b="1" sz="12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Eier: Sverre Lang Ree</a:t>
            </a:r>
            <a:endParaRPr sz="10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Produksjon: 32 000 kWh / året</a:t>
            </a:r>
            <a:endParaRPr sz="1000">
              <a:latin typeface="Raleway"/>
              <a:ea typeface="Raleway"/>
              <a:cs typeface="Raleway"/>
              <a:sym typeface="Raleway"/>
            </a:endParaRPr>
          </a:p>
        </p:txBody>
      </p:sp>
      <p:sp>
        <p:nvSpPr>
          <p:cNvPr id="154" name="Google Shape;154;p18"/>
          <p:cNvSpPr txBox="1"/>
          <p:nvPr/>
        </p:nvSpPr>
        <p:spPr>
          <a:xfrm>
            <a:off x="3182075" y="411700"/>
            <a:ext cx="1380900" cy="800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no" sz="1000">
                <a:latin typeface="Raleway"/>
                <a:ea typeface="Raleway"/>
                <a:cs typeface="Raleway"/>
                <a:sym typeface="Raleway"/>
              </a:rPr>
              <a:t>Eidsiva</a:t>
            </a:r>
            <a:endParaRPr sz="10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Solcellespesialisten</a:t>
            </a:r>
            <a:endParaRPr sz="1000">
              <a:latin typeface="Raleway"/>
              <a:ea typeface="Raleway"/>
              <a:cs typeface="Raleway"/>
              <a:sym typeface="Raleway"/>
            </a:endParaRPr>
          </a:p>
        </p:txBody>
      </p:sp>
      <p:cxnSp>
        <p:nvCxnSpPr>
          <p:cNvPr id="155" name="Google Shape;155;p18"/>
          <p:cNvCxnSpPr/>
          <p:nvPr/>
        </p:nvCxnSpPr>
        <p:spPr>
          <a:xfrm>
            <a:off x="3182075" y="509725"/>
            <a:ext cx="0" cy="672300"/>
          </a:xfrm>
          <a:prstGeom prst="straightConnector1">
            <a:avLst/>
          </a:prstGeom>
          <a:noFill/>
          <a:ln cap="flat" cmpd="sng" w="9525">
            <a:solidFill>
              <a:schemeClr val="dk2"/>
            </a:solidFill>
            <a:prstDash val="solid"/>
            <a:round/>
            <a:headEnd len="med" w="med" type="none"/>
            <a:tailEnd len="med" w="med" type="none"/>
          </a:ln>
        </p:spPr>
      </p:cxnSp>
      <p:sp>
        <p:nvSpPr>
          <p:cNvPr id="156" name="Google Shape;156;p18"/>
          <p:cNvSpPr txBox="1"/>
          <p:nvPr/>
        </p:nvSpPr>
        <p:spPr>
          <a:xfrm>
            <a:off x="6211250" y="417475"/>
            <a:ext cx="3150300" cy="4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no" sz="1800">
                <a:solidFill>
                  <a:schemeClr val="dk2"/>
                </a:solidFill>
                <a:latin typeface="Raleway Light"/>
                <a:ea typeface="Raleway Light"/>
                <a:cs typeface="Raleway Light"/>
                <a:sym typeface="Raleway Light"/>
              </a:rPr>
              <a:t>ESG og bærekraft</a:t>
            </a:r>
            <a:endParaRPr i="1" sz="1800"/>
          </a:p>
        </p:txBody>
      </p:sp>
      <p:pic>
        <p:nvPicPr>
          <p:cNvPr id="157" name="Google Shape;157;p18"/>
          <p:cNvPicPr preferRelativeResize="0"/>
          <p:nvPr/>
        </p:nvPicPr>
        <p:blipFill rotWithShape="1">
          <a:blip r:embed="rId4">
            <a:alphaModFix/>
          </a:blip>
          <a:srcRect b="8737" l="0" r="0" t="8992"/>
          <a:stretch/>
        </p:blipFill>
        <p:spPr>
          <a:xfrm>
            <a:off x="2636600" y="4263525"/>
            <a:ext cx="672300" cy="553074"/>
          </a:xfrm>
          <a:prstGeom prst="rect">
            <a:avLst/>
          </a:prstGeom>
          <a:noFill/>
          <a:ln>
            <a:noFill/>
          </a:ln>
        </p:spPr>
      </p:pic>
      <p:pic>
        <p:nvPicPr>
          <p:cNvPr id="158" name="Google Shape;158;p18"/>
          <p:cNvPicPr preferRelativeResize="0"/>
          <p:nvPr/>
        </p:nvPicPr>
        <p:blipFill rotWithShape="1">
          <a:blip r:embed="rId5">
            <a:alphaModFix/>
          </a:blip>
          <a:srcRect b="0" l="0" r="0" t="0"/>
          <a:stretch/>
        </p:blipFill>
        <p:spPr>
          <a:xfrm>
            <a:off x="4322501" y="4294726"/>
            <a:ext cx="1672202" cy="450824"/>
          </a:xfrm>
          <a:prstGeom prst="rect">
            <a:avLst/>
          </a:prstGeom>
          <a:noFill/>
          <a:ln>
            <a:noFill/>
          </a:ln>
        </p:spPr>
      </p:pic>
      <p:pic>
        <p:nvPicPr>
          <p:cNvPr id="159" name="Google Shape;159;p18"/>
          <p:cNvPicPr preferRelativeResize="0"/>
          <p:nvPr/>
        </p:nvPicPr>
        <p:blipFill>
          <a:blip r:embed="rId6">
            <a:alphaModFix/>
          </a:blip>
          <a:stretch>
            <a:fillRect/>
          </a:stretch>
        </p:blipFill>
        <p:spPr>
          <a:xfrm>
            <a:off x="6680862" y="4164950"/>
            <a:ext cx="1730488" cy="755401"/>
          </a:xfrm>
          <a:prstGeom prst="rect">
            <a:avLst/>
          </a:prstGeom>
          <a:noFill/>
          <a:ln>
            <a:noFill/>
          </a:ln>
        </p:spPr>
      </p:pic>
      <p:sp>
        <p:nvSpPr>
          <p:cNvPr id="160" name="Google Shape;160;p18"/>
          <p:cNvSpPr txBox="1"/>
          <p:nvPr/>
        </p:nvSpPr>
        <p:spPr>
          <a:xfrm>
            <a:off x="334525" y="4191750"/>
            <a:ext cx="1436100" cy="755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no" sz="1200">
                <a:solidFill>
                  <a:srgbClr val="3F3F3F"/>
                </a:solidFill>
                <a:latin typeface="Raleway"/>
                <a:ea typeface="Raleway"/>
                <a:cs typeface="Raleway"/>
                <a:sym typeface="Raleway"/>
              </a:rPr>
              <a:t>Medlemskap og</a:t>
            </a:r>
            <a:endParaRPr b="1" sz="1200">
              <a:solidFill>
                <a:srgbClr val="3F3F3F"/>
              </a:solidFill>
              <a:latin typeface="Raleway"/>
              <a:ea typeface="Raleway"/>
              <a:cs typeface="Raleway"/>
              <a:sym typeface="Raleway"/>
            </a:endParaRPr>
          </a:p>
          <a:p>
            <a:pPr indent="0" lvl="0" marL="0" rtl="0" algn="l">
              <a:lnSpc>
                <a:spcPct val="115000"/>
              </a:lnSpc>
              <a:spcBef>
                <a:spcPts val="0"/>
              </a:spcBef>
              <a:spcAft>
                <a:spcPts val="0"/>
              </a:spcAft>
              <a:buNone/>
            </a:pPr>
            <a:r>
              <a:rPr b="1" lang="no" sz="1200">
                <a:solidFill>
                  <a:srgbClr val="3F3F3F"/>
                </a:solidFill>
                <a:latin typeface="Raleway"/>
                <a:ea typeface="Raleway"/>
                <a:cs typeface="Raleway"/>
                <a:sym typeface="Raleway"/>
              </a:rPr>
              <a:t>sertifiseringer</a:t>
            </a:r>
            <a:endParaRPr b="1" sz="1200">
              <a:solidFill>
                <a:srgbClr val="3F3F3F"/>
              </a:solidFill>
              <a:latin typeface="Raleway"/>
              <a:ea typeface="Raleway"/>
              <a:cs typeface="Raleway"/>
              <a:sym typeface="Raleway"/>
            </a:endParaRPr>
          </a:p>
        </p:txBody>
      </p:sp>
      <p:cxnSp>
        <p:nvCxnSpPr>
          <p:cNvPr id="161" name="Google Shape;161;p18"/>
          <p:cNvCxnSpPr/>
          <p:nvPr/>
        </p:nvCxnSpPr>
        <p:spPr>
          <a:xfrm>
            <a:off x="1799988" y="4324588"/>
            <a:ext cx="0" cy="4920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 name="Shape 165"/>
        <p:cNvGrpSpPr/>
        <p:nvPr/>
      </p:nvGrpSpPr>
      <p:grpSpPr>
        <a:xfrm>
          <a:off x="0" y="0"/>
          <a:ext cx="0" cy="0"/>
          <a:chOff x="0" y="0"/>
          <a:chExt cx="0" cy="0"/>
        </a:xfrm>
      </p:grpSpPr>
      <p:cxnSp>
        <p:nvCxnSpPr>
          <p:cNvPr id="166" name="Google Shape;166;p19"/>
          <p:cNvCxnSpPr/>
          <p:nvPr/>
        </p:nvCxnSpPr>
        <p:spPr>
          <a:xfrm>
            <a:off x="1875796" y="981913"/>
            <a:ext cx="7434300" cy="0"/>
          </a:xfrm>
          <a:prstGeom prst="straightConnector1">
            <a:avLst/>
          </a:prstGeom>
          <a:noFill/>
          <a:ln cap="flat" cmpd="sng" w="9525">
            <a:solidFill>
              <a:srgbClr val="3F3F3F"/>
            </a:solidFill>
            <a:prstDash val="solid"/>
            <a:round/>
            <a:headEnd len="med" w="med" type="none"/>
            <a:tailEnd len="med" w="med" type="none"/>
          </a:ln>
        </p:spPr>
      </p:cxnSp>
      <p:sp>
        <p:nvSpPr>
          <p:cNvPr id="167" name="Google Shape;167;p19"/>
          <p:cNvSpPr txBox="1"/>
          <p:nvPr/>
        </p:nvSpPr>
        <p:spPr>
          <a:xfrm>
            <a:off x="334525" y="981925"/>
            <a:ext cx="8430600" cy="358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no" sz="5200">
                <a:solidFill>
                  <a:schemeClr val="dk1"/>
                </a:solidFill>
                <a:latin typeface="Lato Black"/>
                <a:ea typeface="Lato Black"/>
                <a:cs typeface="Lato Black"/>
                <a:sym typeface="Lato Black"/>
              </a:rPr>
              <a:t>Hvorfor ikke installere solceller i Bergen?</a:t>
            </a:r>
            <a:endParaRPr sz="5200">
              <a:solidFill>
                <a:schemeClr val="dk1"/>
              </a:solidFill>
              <a:latin typeface="Lato Black"/>
              <a:ea typeface="Lato Black"/>
              <a:cs typeface="Lato Black"/>
              <a:sym typeface="Lato Black"/>
            </a:endParaRPr>
          </a:p>
          <a:p>
            <a:pPr indent="0" lvl="0" marL="0" rtl="0" algn="ctr">
              <a:lnSpc>
                <a:spcPct val="150000"/>
              </a:lnSpc>
              <a:spcBef>
                <a:spcPts val="0"/>
              </a:spcBef>
              <a:spcAft>
                <a:spcPts val="0"/>
              </a:spcAft>
              <a:buClr>
                <a:schemeClr val="dk1"/>
              </a:buClr>
              <a:buSzPts val="1100"/>
              <a:buFont typeface="Arial"/>
              <a:buNone/>
            </a:pPr>
            <a:r>
              <a:t/>
            </a:r>
            <a:endParaRPr sz="1200">
              <a:solidFill>
                <a:schemeClr val="lt1"/>
              </a:solidFill>
              <a:latin typeface="Raleway"/>
              <a:ea typeface="Raleway"/>
              <a:cs typeface="Raleway"/>
              <a:sym typeface="Raleway"/>
            </a:endParaRPr>
          </a:p>
        </p:txBody>
      </p:sp>
      <p:cxnSp>
        <p:nvCxnSpPr>
          <p:cNvPr id="168" name="Google Shape;168;p19"/>
          <p:cNvCxnSpPr/>
          <p:nvPr/>
        </p:nvCxnSpPr>
        <p:spPr>
          <a:xfrm>
            <a:off x="-579975" y="4567525"/>
            <a:ext cx="5197800" cy="0"/>
          </a:xfrm>
          <a:prstGeom prst="straightConnector1">
            <a:avLst/>
          </a:prstGeom>
          <a:noFill/>
          <a:ln cap="flat" cmpd="sng" w="9525">
            <a:solidFill>
              <a:schemeClr val="dk2"/>
            </a:solidFill>
            <a:prstDash val="solid"/>
            <a:round/>
            <a:headEnd len="med" w="med" type="none"/>
            <a:tailEnd len="med" w="med" type="none"/>
          </a:ln>
        </p:spPr>
      </p:cxnSp>
      <p:sp>
        <p:nvSpPr>
          <p:cNvPr id="169" name="Google Shape;169;p19"/>
          <p:cNvSpPr/>
          <p:nvPr/>
        </p:nvSpPr>
        <p:spPr>
          <a:xfrm>
            <a:off x="8415375" y="4389350"/>
            <a:ext cx="667800" cy="738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Light"/>
              <a:ea typeface="Raleway Light"/>
              <a:cs typeface="Raleway Light"/>
              <a:sym typeface="Raleway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3" name="Shape 173"/>
        <p:cNvGrpSpPr/>
        <p:nvPr/>
      </p:nvGrpSpPr>
      <p:grpSpPr>
        <a:xfrm>
          <a:off x="0" y="0"/>
          <a:ext cx="0" cy="0"/>
          <a:chOff x="0" y="0"/>
          <a:chExt cx="0" cy="0"/>
        </a:xfrm>
      </p:grpSpPr>
      <p:cxnSp>
        <p:nvCxnSpPr>
          <p:cNvPr id="174" name="Google Shape;174;p20"/>
          <p:cNvCxnSpPr/>
          <p:nvPr/>
        </p:nvCxnSpPr>
        <p:spPr>
          <a:xfrm>
            <a:off x="1875796" y="981913"/>
            <a:ext cx="7434300" cy="0"/>
          </a:xfrm>
          <a:prstGeom prst="straightConnector1">
            <a:avLst/>
          </a:prstGeom>
          <a:noFill/>
          <a:ln cap="flat" cmpd="sng" w="9525">
            <a:solidFill>
              <a:srgbClr val="3F3F3F"/>
            </a:solidFill>
            <a:prstDash val="solid"/>
            <a:round/>
            <a:headEnd len="med" w="med" type="none"/>
            <a:tailEnd len="med" w="med" type="none"/>
          </a:ln>
        </p:spPr>
      </p:cxnSp>
      <p:sp>
        <p:nvSpPr>
          <p:cNvPr id="175" name="Google Shape;175;p20"/>
          <p:cNvSpPr txBox="1"/>
          <p:nvPr/>
        </p:nvSpPr>
        <p:spPr>
          <a:xfrm>
            <a:off x="334525" y="981925"/>
            <a:ext cx="8430600" cy="358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no" sz="5200">
                <a:solidFill>
                  <a:schemeClr val="dk1"/>
                </a:solidFill>
                <a:latin typeface="Lato Black"/>
                <a:ea typeface="Lato Black"/>
                <a:cs typeface="Lato Black"/>
                <a:sym typeface="Lato Black"/>
              </a:rPr>
              <a:t>Det er bare regn i Bergen!</a:t>
            </a:r>
            <a:endParaRPr sz="1200">
              <a:solidFill>
                <a:schemeClr val="dk1"/>
              </a:solidFill>
              <a:latin typeface="Raleway"/>
              <a:ea typeface="Raleway"/>
              <a:cs typeface="Raleway"/>
              <a:sym typeface="Raleway"/>
            </a:endParaRPr>
          </a:p>
        </p:txBody>
      </p:sp>
      <p:cxnSp>
        <p:nvCxnSpPr>
          <p:cNvPr id="176" name="Google Shape;176;p20"/>
          <p:cNvCxnSpPr/>
          <p:nvPr/>
        </p:nvCxnSpPr>
        <p:spPr>
          <a:xfrm>
            <a:off x="-579975" y="4567525"/>
            <a:ext cx="5197800" cy="0"/>
          </a:xfrm>
          <a:prstGeom prst="straightConnector1">
            <a:avLst/>
          </a:prstGeom>
          <a:noFill/>
          <a:ln cap="flat" cmpd="sng" w="9525">
            <a:solidFill>
              <a:schemeClr val="dk2"/>
            </a:solidFill>
            <a:prstDash val="solid"/>
            <a:round/>
            <a:headEnd len="med" w="med" type="none"/>
            <a:tailEnd len="med" w="med" type="none"/>
          </a:ln>
        </p:spPr>
      </p:cxnSp>
      <p:sp>
        <p:nvSpPr>
          <p:cNvPr id="177" name="Google Shape;177;p20"/>
          <p:cNvSpPr/>
          <p:nvPr/>
        </p:nvSpPr>
        <p:spPr>
          <a:xfrm>
            <a:off x="8415375" y="4389350"/>
            <a:ext cx="667800" cy="738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Light"/>
              <a:ea typeface="Raleway Light"/>
              <a:cs typeface="Raleway Light"/>
              <a:sym typeface="Raleway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 name="Shape 181"/>
        <p:cNvGrpSpPr/>
        <p:nvPr/>
      </p:nvGrpSpPr>
      <p:grpSpPr>
        <a:xfrm>
          <a:off x="0" y="0"/>
          <a:ext cx="0" cy="0"/>
          <a:chOff x="0" y="0"/>
          <a:chExt cx="0" cy="0"/>
        </a:xfrm>
      </p:grpSpPr>
      <p:cxnSp>
        <p:nvCxnSpPr>
          <p:cNvPr id="182" name="Google Shape;182;p21"/>
          <p:cNvCxnSpPr/>
          <p:nvPr/>
        </p:nvCxnSpPr>
        <p:spPr>
          <a:xfrm>
            <a:off x="1875796" y="981913"/>
            <a:ext cx="7434300" cy="0"/>
          </a:xfrm>
          <a:prstGeom prst="straightConnector1">
            <a:avLst/>
          </a:prstGeom>
          <a:noFill/>
          <a:ln cap="flat" cmpd="sng" w="9525">
            <a:solidFill>
              <a:srgbClr val="3F3F3F"/>
            </a:solidFill>
            <a:prstDash val="solid"/>
            <a:round/>
            <a:headEnd len="med" w="med" type="none"/>
            <a:tailEnd len="med" w="med" type="none"/>
          </a:ln>
        </p:spPr>
      </p:cxnSp>
      <p:sp>
        <p:nvSpPr>
          <p:cNvPr id="183" name="Google Shape;183;p21"/>
          <p:cNvSpPr txBox="1"/>
          <p:nvPr/>
        </p:nvSpPr>
        <p:spPr>
          <a:xfrm>
            <a:off x="334525" y="981925"/>
            <a:ext cx="8430600" cy="358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no" sz="5200">
                <a:solidFill>
                  <a:schemeClr val="dk1"/>
                </a:solidFill>
                <a:latin typeface="Lato Black"/>
                <a:ea typeface="Lato Black"/>
                <a:cs typeface="Lato Black"/>
                <a:sym typeface="Lato Black"/>
              </a:rPr>
              <a:t>Men er det så mye mindre enn Trondheim?...</a:t>
            </a:r>
            <a:endParaRPr sz="1200">
              <a:solidFill>
                <a:schemeClr val="dk1"/>
              </a:solidFill>
              <a:latin typeface="Raleway"/>
              <a:ea typeface="Raleway"/>
              <a:cs typeface="Raleway"/>
              <a:sym typeface="Raleway"/>
            </a:endParaRPr>
          </a:p>
        </p:txBody>
      </p:sp>
      <p:cxnSp>
        <p:nvCxnSpPr>
          <p:cNvPr id="184" name="Google Shape;184;p21"/>
          <p:cNvCxnSpPr/>
          <p:nvPr/>
        </p:nvCxnSpPr>
        <p:spPr>
          <a:xfrm>
            <a:off x="-579975" y="4567525"/>
            <a:ext cx="5197800" cy="0"/>
          </a:xfrm>
          <a:prstGeom prst="straightConnector1">
            <a:avLst/>
          </a:prstGeom>
          <a:noFill/>
          <a:ln cap="flat" cmpd="sng" w="9525">
            <a:solidFill>
              <a:schemeClr val="dk2"/>
            </a:solidFill>
            <a:prstDash val="solid"/>
            <a:round/>
            <a:headEnd len="med" w="med" type="none"/>
            <a:tailEnd len="med" w="med" type="none"/>
          </a:ln>
        </p:spPr>
      </p:cxnSp>
      <p:sp>
        <p:nvSpPr>
          <p:cNvPr id="185" name="Google Shape;185;p21"/>
          <p:cNvSpPr/>
          <p:nvPr/>
        </p:nvSpPr>
        <p:spPr>
          <a:xfrm>
            <a:off x="8415375" y="4389350"/>
            <a:ext cx="667800" cy="738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Light"/>
              <a:ea typeface="Raleway Light"/>
              <a:cs typeface="Raleway Light"/>
              <a:sym typeface="Raleway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2"/>
          <p:cNvSpPr txBox="1"/>
          <p:nvPr>
            <p:ph type="title"/>
          </p:nvPr>
        </p:nvSpPr>
        <p:spPr>
          <a:xfrm>
            <a:off x="311700" y="445025"/>
            <a:ext cx="81609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Powerhouse Brattørkaia</a:t>
            </a:r>
            <a:endParaRPr/>
          </a:p>
        </p:txBody>
      </p:sp>
      <p:sp>
        <p:nvSpPr>
          <p:cNvPr id="191" name="Google Shape;191;p22"/>
          <p:cNvSpPr txBox="1"/>
          <p:nvPr>
            <p:ph idx="1" type="body"/>
          </p:nvPr>
        </p:nvSpPr>
        <p:spPr>
          <a:xfrm>
            <a:off x="155250" y="1670475"/>
            <a:ext cx="3282000" cy="3333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solidFill>
                  <a:srgbClr val="000000"/>
                </a:solidFill>
              </a:rPr>
              <a:t>578 kWp  installert effekt</a:t>
            </a:r>
            <a:br>
              <a:rPr lang="no"/>
            </a:br>
            <a:endParaRPr/>
          </a:p>
          <a:p>
            <a:pPr indent="-323850" lvl="0" marL="457200" rtl="0" algn="l">
              <a:lnSpc>
                <a:spcPct val="115000"/>
              </a:lnSpc>
              <a:spcBef>
                <a:spcPts val="0"/>
              </a:spcBef>
              <a:spcAft>
                <a:spcPts val="0"/>
              </a:spcAft>
              <a:buSzPts val="1500"/>
              <a:buChar char="●"/>
            </a:pPr>
            <a:r>
              <a:rPr lang="no">
                <a:solidFill>
                  <a:srgbClr val="000000"/>
                </a:solidFill>
              </a:rPr>
              <a:t>BIPV-anlegg både på tak og fasade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no">
                <a:solidFill>
                  <a:srgbClr val="000000"/>
                </a:solidFill>
              </a:rPr>
              <a:t>Fokus på klimaregnskap</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no">
                <a:solidFill>
                  <a:srgbClr val="000000"/>
                </a:solidFill>
              </a:rPr>
              <a:t>Fasadepaneler fra ISSOL</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no">
                <a:solidFill>
                  <a:srgbClr val="000000"/>
                </a:solidFill>
              </a:rPr>
              <a:t>Paneler på tak fra Sunpower</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no">
                <a:solidFill>
                  <a:srgbClr val="000000"/>
                </a:solidFill>
              </a:rPr>
              <a:t>Festesystem fra Baywa og SFS</a:t>
            </a:r>
            <a:endParaRPr>
              <a:solidFill>
                <a:srgbClr val="000000"/>
              </a:solidFill>
            </a:endParaRPr>
          </a:p>
        </p:txBody>
      </p:sp>
      <p:pic>
        <p:nvPicPr>
          <p:cNvPr id="192" name="Google Shape;192;p22"/>
          <p:cNvPicPr preferRelativeResize="0"/>
          <p:nvPr/>
        </p:nvPicPr>
        <p:blipFill>
          <a:blip r:embed="rId3">
            <a:alphaModFix/>
          </a:blip>
          <a:stretch>
            <a:fillRect/>
          </a:stretch>
        </p:blipFill>
        <p:spPr>
          <a:xfrm>
            <a:off x="3846100" y="1670475"/>
            <a:ext cx="4788325" cy="23271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3"/>
          <p:cNvSpPr txBox="1"/>
          <p:nvPr>
            <p:ph type="title"/>
          </p:nvPr>
        </p:nvSpPr>
        <p:spPr>
          <a:xfrm>
            <a:off x="311700" y="445025"/>
            <a:ext cx="81609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ZEB Flexible Lab Trondheim</a:t>
            </a:r>
            <a:endParaRPr/>
          </a:p>
        </p:txBody>
      </p:sp>
      <p:sp>
        <p:nvSpPr>
          <p:cNvPr id="198" name="Google Shape;198;p23"/>
          <p:cNvSpPr txBox="1"/>
          <p:nvPr>
            <p:ph idx="1" type="body"/>
          </p:nvPr>
        </p:nvSpPr>
        <p:spPr>
          <a:xfrm>
            <a:off x="161775" y="1546775"/>
            <a:ext cx="3282000" cy="3333300"/>
          </a:xfrm>
          <a:prstGeom prst="rect">
            <a:avLst/>
          </a:prstGeom>
        </p:spPr>
        <p:txBody>
          <a:bodyPr anchorCtr="0" anchor="t" bIns="91425" lIns="91425" spcFirstLastPara="1" rIns="91425" wrap="square" tIns="91425">
            <a:normAutofit fontScale="85000" lnSpcReduction="10000"/>
          </a:bodyPr>
          <a:lstStyle/>
          <a:p>
            <a:pPr indent="-325755" lvl="0" marL="457200" rtl="0" algn="l">
              <a:spcBef>
                <a:spcPts val="0"/>
              </a:spcBef>
              <a:spcAft>
                <a:spcPts val="0"/>
              </a:spcAft>
              <a:buSzPct val="100000"/>
              <a:buChar char="●"/>
            </a:pPr>
            <a:r>
              <a:rPr lang="no">
                <a:solidFill>
                  <a:srgbClr val="000000"/>
                </a:solidFill>
              </a:rPr>
              <a:t>181,15 kWp installert effekt</a:t>
            </a:r>
            <a:br>
              <a:rPr lang="no"/>
            </a:br>
            <a:endParaRPr/>
          </a:p>
          <a:p>
            <a:pPr indent="-309562" lvl="0" marL="457200" rtl="0" algn="l">
              <a:lnSpc>
                <a:spcPct val="115000"/>
              </a:lnSpc>
              <a:spcBef>
                <a:spcPts val="0"/>
              </a:spcBef>
              <a:spcAft>
                <a:spcPts val="0"/>
              </a:spcAft>
              <a:buSzPct val="83333"/>
              <a:buChar char="●"/>
            </a:pPr>
            <a:r>
              <a:rPr lang="no">
                <a:solidFill>
                  <a:srgbClr val="000000"/>
                </a:solidFill>
              </a:rPr>
              <a:t>BIPV-anlegg både på tak med høyeffektive paneler og fasade (nord, sør, øst og vest)</a:t>
            </a:r>
            <a:endParaRPr>
              <a:solidFill>
                <a:srgbClr val="000000"/>
              </a:solidFill>
            </a:endParaRPr>
          </a:p>
          <a:p>
            <a:pPr indent="-325755" lvl="0" marL="457200" rtl="0" algn="l">
              <a:lnSpc>
                <a:spcPct val="115000"/>
              </a:lnSpc>
              <a:spcBef>
                <a:spcPts val="0"/>
              </a:spcBef>
              <a:spcAft>
                <a:spcPts val="0"/>
              </a:spcAft>
              <a:buClr>
                <a:srgbClr val="000000"/>
              </a:buClr>
              <a:buSzPct val="100000"/>
              <a:buChar char="●"/>
            </a:pPr>
            <a:r>
              <a:rPr lang="no">
                <a:solidFill>
                  <a:srgbClr val="000000"/>
                </a:solidFill>
              </a:rPr>
              <a:t>Pergola med solceller fra Solitek</a:t>
            </a:r>
            <a:endParaRPr>
              <a:solidFill>
                <a:srgbClr val="000000"/>
              </a:solidFill>
            </a:endParaRPr>
          </a:p>
          <a:p>
            <a:pPr indent="-325755" lvl="0" marL="457200" rtl="0" algn="l">
              <a:lnSpc>
                <a:spcPct val="115000"/>
              </a:lnSpc>
              <a:spcBef>
                <a:spcPts val="0"/>
              </a:spcBef>
              <a:spcAft>
                <a:spcPts val="0"/>
              </a:spcAft>
              <a:buClr>
                <a:srgbClr val="000000"/>
              </a:buClr>
              <a:buSzPct val="100000"/>
              <a:buChar char="●"/>
            </a:pPr>
            <a:r>
              <a:rPr lang="no">
                <a:solidFill>
                  <a:srgbClr val="000000"/>
                </a:solidFill>
              </a:rPr>
              <a:t>Fokus på klimaregnskap</a:t>
            </a:r>
            <a:endParaRPr>
              <a:solidFill>
                <a:srgbClr val="000000"/>
              </a:solidFill>
            </a:endParaRPr>
          </a:p>
          <a:p>
            <a:pPr indent="-325755" lvl="0" marL="457200" rtl="0" algn="l">
              <a:spcBef>
                <a:spcPts val="0"/>
              </a:spcBef>
              <a:spcAft>
                <a:spcPts val="0"/>
              </a:spcAft>
              <a:buClr>
                <a:srgbClr val="000000"/>
              </a:buClr>
              <a:buSzPct val="100000"/>
              <a:buChar char="●"/>
            </a:pPr>
            <a:r>
              <a:rPr lang="no">
                <a:solidFill>
                  <a:srgbClr val="000000"/>
                </a:solidFill>
              </a:rPr>
              <a:t>Fasadepaneler fra Solarlab</a:t>
            </a:r>
            <a:endParaRPr>
              <a:solidFill>
                <a:srgbClr val="000000"/>
              </a:solidFill>
            </a:endParaRPr>
          </a:p>
          <a:p>
            <a:pPr indent="-325755" lvl="0" marL="457200" rtl="0" algn="l">
              <a:spcBef>
                <a:spcPts val="0"/>
              </a:spcBef>
              <a:spcAft>
                <a:spcPts val="0"/>
              </a:spcAft>
              <a:buClr>
                <a:srgbClr val="000000"/>
              </a:buClr>
              <a:buSzPct val="100000"/>
              <a:buChar char="●"/>
            </a:pPr>
            <a:r>
              <a:rPr lang="no">
                <a:solidFill>
                  <a:srgbClr val="000000"/>
                </a:solidFill>
              </a:rPr>
              <a:t>Paneler på tak fra Sunpower</a:t>
            </a:r>
            <a:endParaRPr>
              <a:solidFill>
                <a:srgbClr val="000000"/>
              </a:solidFill>
            </a:endParaRPr>
          </a:p>
          <a:p>
            <a:pPr indent="-325755" lvl="0" marL="457200" rtl="0" algn="l">
              <a:spcBef>
                <a:spcPts val="0"/>
              </a:spcBef>
              <a:spcAft>
                <a:spcPts val="0"/>
              </a:spcAft>
              <a:buClr>
                <a:srgbClr val="000000"/>
              </a:buClr>
              <a:buSzPct val="100000"/>
              <a:buChar char="●"/>
            </a:pPr>
            <a:r>
              <a:rPr lang="no">
                <a:solidFill>
                  <a:srgbClr val="000000"/>
                </a:solidFill>
              </a:rPr>
              <a:t>Festesystem fra IRFTS og SFS</a:t>
            </a:r>
            <a:endParaRPr>
              <a:solidFill>
                <a:srgbClr val="000000"/>
              </a:solidFill>
            </a:endParaRPr>
          </a:p>
        </p:txBody>
      </p:sp>
      <p:pic>
        <p:nvPicPr>
          <p:cNvPr id="199" name="Google Shape;199;p23"/>
          <p:cNvPicPr preferRelativeResize="0"/>
          <p:nvPr/>
        </p:nvPicPr>
        <p:blipFill>
          <a:blip r:embed="rId3">
            <a:alphaModFix/>
          </a:blip>
          <a:stretch>
            <a:fillRect/>
          </a:stretch>
        </p:blipFill>
        <p:spPr>
          <a:xfrm>
            <a:off x="3661250" y="1484425"/>
            <a:ext cx="4138646" cy="310397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4"/>
          <p:cNvSpPr txBox="1"/>
          <p:nvPr>
            <p:ph type="title"/>
          </p:nvPr>
        </p:nvSpPr>
        <p:spPr>
          <a:xfrm>
            <a:off x="311700" y="445025"/>
            <a:ext cx="81609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Teknobyen</a:t>
            </a:r>
            <a:endParaRPr/>
          </a:p>
        </p:txBody>
      </p:sp>
      <p:sp>
        <p:nvSpPr>
          <p:cNvPr id="205" name="Google Shape;205;p24"/>
          <p:cNvSpPr txBox="1"/>
          <p:nvPr>
            <p:ph idx="1" type="body"/>
          </p:nvPr>
        </p:nvSpPr>
        <p:spPr>
          <a:xfrm>
            <a:off x="175225" y="1406925"/>
            <a:ext cx="3262200" cy="3233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BIPV-anlegg i prefabrikerte fasadeelementer med grønne/og grå custompaneler.</a:t>
            </a:r>
            <a:endParaRPr/>
          </a:p>
          <a:p>
            <a:pPr indent="-342900" lvl="0" marL="457200" rtl="0" algn="l">
              <a:spcBef>
                <a:spcPts val="0"/>
              </a:spcBef>
              <a:spcAft>
                <a:spcPts val="0"/>
              </a:spcAft>
              <a:buSzPts val="1800"/>
              <a:buChar char="●"/>
            </a:pPr>
            <a:r>
              <a:rPr lang="no"/>
              <a:t>Under konstruksjon våren 2023</a:t>
            </a:r>
            <a:endParaRPr/>
          </a:p>
        </p:txBody>
      </p:sp>
      <p:pic>
        <p:nvPicPr>
          <p:cNvPr id="206" name="Google Shape;206;p24"/>
          <p:cNvPicPr preferRelativeResize="0"/>
          <p:nvPr/>
        </p:nvPicPr>
        <p:blipFill>
          <a:blip r:embed="rId3">
            <a:alphaModFix/>
          </a:blip>
          <a:stretch>
            <a:fillRect/>
          </a:stretch>
        </p:blipFill>
        <p:spPr>
          <a:xfrm>
            <a:off x="4041775" y="1276163"/>
            <a:ext cx="4106324" cy="34952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grpSp>
        <p:nvGrpSpPr>
          <p:cNvPr id="211" name="Google Shape;211;p25"/>
          <p:cNvGrpSpPr/>
          <p:nvPr/>
        </p:nvGrpSpPr>
        <p:grpSpPr>
          <a:xfrm>
            <a:off x="9807550" y="2012563"/>
            <a:ext cx="9077700" cy="1516088"/>
            <a:chOff x="-257675" y="1841963"/>
            <a:chExt cx="9077700" cy="1516088"/>
          </a:xfrm>
        </p:grpSpPr>
        <p:sp>
          <p:nvSpPr>
            <p:cNvPr id="212" name="Google Shape;212;p25"/>
            <p:cNvSpPr/>
            <p:nvPr/>
          </p:nvSpPr>
          <p:spPr>
            <a:xfrm>
              <a:off x="-257675" y="1859500"/>
              <a:ext cx="9077700" cy="1287300"/>
            </a:xfrm>
            <a:prstGeom prst="round2DiagRect">
              <a:avLst>
                <a:gd fmla="val 16667" name="adj1"/>
                <a:gd fmla="val 0" name="adj2"/>
              </a:avLst>
            </a:prstGeom>
            <a:solidFill>
              <a:srgbClr val="FF9A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13" name="Google Shape;213;p25"/>
            <p:cNvSpPr txBox="1"/>
            <p:nvPr/>
          </p:nvSpPr>
          <p:spPr>
            <a:xfrm>
              <a:off x="1305375" y="2000700"/>
              <a:ext cx="4764600" cy="62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o" sz="1800">
                  <a:solidFill>
                    <a:schemeClr val="lt1"/>
                  </a:solidFill>
                  <a:latin typeface="Lato"/>
                  <a:ea typeface="Lato"/>
                  <a:cs typeface="Lato"/>
                  <a:sym typeface="Lato"/>
                </a:rPr>
                <a:t>Norge kan gå mot kraftunderskudd i 2027</a:t>
              </a:r>
              <a:endParaRPr b="1" sz="1800">
                <a:solidFill>
                  <a:schemeClr val="lt1"/>
                </a:solidFill>
                <a:latin typeface="Lato"/>
                <a:ea typeface="Lato"/>
                <a:cs typeface="Lato"/>
                <a:sym typeface="Lato"/>
              </a:endParaRPr>
            </a:p>
            <a:p>
              <a:pPr indent="0" lvl="0" marL="0" rtl="0" algn="l">
                <a:spcBef>
                  <a:spcPts val="400"/>
                </a:spcBef>
                <a:spcAft>
                  <a:spcPts val="400"/>
                </a:spcAft>
                <a:buNone/>
              </a:pPr>
              <a:r>
                <a:rPr i="1" lang="no" sz="1200">
                  <a:solidFill>
                    <a:schemeClr val="lt1"/>
                  </a:solidFill>
                  <a:latin typeface="Lato"/>
                  <a:ea typeface="Lato"/>
                  <a:cs typeface="Lato"/>
                  <a:sym typeface="Lato"/>
                </a:rPr>
                <a:t>Statnett, 2022</a:t>
              </a:r>
              <a:endParaRPr i="1" sz="1200">
                <a:solidFill>
                  <a:schemeClr val="lt1"/>
                </a:solidFill>
                <a:latin typeface="Lato"/>
                <a:ea typeface="Lato"/>
                <a:cs typeface="Lato"/>
                <a:sym typeface="Lato"/>
              </a:endParaRPr>
            </a:p>
          </p:txBody>
        </p:sp>
        <p:sp>
          <p:nvSpPr>
            <p:cNvPr id="214" name="Google Shape;214;p25"/>
            <p:cNvSpPr txBox="1"/>
            <p:nvPr/>
          </p:nvSpPr>
          <p:spPr>
            <a:xfrm>
              <a:off x="4531300" y="2466450"/>
              <a:ext cx="4194300" cy="6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o" sz="1800">
                  <a:solidFill>
                    <a:schemeClr val="lt1"/>
                  </a:solidFill>
                  <a:latin typeface="Lato"/>
                  <a:ea typeface="Lato"/>
                  <a:cs typeface="Lato"/>
                  <a:sym typeface="Lato"/>
                </a:rPr>
                <a:t>Mål om 8 TWh med solkraft innen 2030</a:t>
              </a:r>
              <a:endParaRPr b="1" sz="1800">
                <a:solidFill>
                  <a:schemeClr val="lt1"/>
                </a:solidFill>
                <a:latin typeface="Lato"/>
                <a:ea typeface="Lato"/>
                <a:cs typeface="Lato"/>
                <a:sym typeface="Lato"/>
              </a:endParaRPr>
            </a:p>
            <a:p>
              <a:pPr indent="0" lvl="0" marL="0" rtl="0" algn="l">
                <a:spcBef>
                  <a:spcPts val="0"/>
                </a:spcBef>
                <a:spcAft>
                  <a:spcPts val="0"/>
                </a:spcAft>
                <a:buNone/>
              </a:pPr>
              <a:r>
                <a:rPr i="1" lang="no" sz="1300">
                  <a:solidFill>
                    <a:schemeClr val="lt1"/>
                  </a:solidFill>
                  <a:latin typeface="Lato"/>
                  <a:ea typeface="Lato"/>
                  <a:cs typeface="Lato"/>
                  <a:sym typeface="Lato"/>
                </a:rPr>
                <a:t>Vedtatt i Stortinget, mai 2023</a:t>
              </a:r>
              <a:endParaRPr i="1" sz="1300">
                <a:solidFill>
                  <a:schemeClr val="lt1"/>
                </a:solidFill>
                <a:latin typeface="Lato"/>
                <a:ea typeface="Lato"/>
                <a:cs typeface="Lato"/>
                <a:sym typeface="Lato"/>
              </a:endParaRPr>
            </a:p>
          </p:txBody>
        </p:sp>
        <p:sp>
          <p:nvSpPr>
            <p:cNvPr id="215" name="Google Shape;215;p25"/>
            <p:cNvSpPr txBox="1"/>
            <p:nvPr/>
          </p:nvSpPr>
          <p:spPr>
            <a:xfrm>
              <a:off x="0" y="2571750"/>
              <a:ext cx="4434600" cy="786300"/>
            </a:xfrm>
            <a:prstGeom prst="rect">
              <a:avLst/>
            </a:prstGeom>
            <a:noFill/>
            <a:ln>
              <a:noFill/>
            </a:ln>
          </p:spPr>
          <p:txBody>
            <a:bodyPr anchorCtr="0" anchor="t" bIns="91425" lIns="91425" spcFirstLastPara="1" rIns="91425" wrap="square" tIns="91425">
              <a:noAutofit/>
            </a:bodyPr>
            <a:lstStyle/>
            <a:p>
              <a:pPr indent="0" lvl="0" marL="0" rtl="0" algn="r">
                <a:lnSpc>
                  <a:spcPct val="120000"/>
                </a:lnSpc>
                <a:spcBef>
                  <a:spcPts val="0"/>
                </a:spcBef>
                <a:spcAft>
                  <a:spcPts val="0"/>
                </a:spcAft>
                <a:buNone/>
              </a:pPr>
              <a:r>
                <a:rPr b="1" lang="no" sz="1200">
                  <a:solidFill>
                    <a:schemeClr val="lt1"/>
                  </a:solidFill>
                  <a:latin typeface="Spectral"/>
                  <a:ea typeface="Spectral"/>
                  <a:cs typeface="Spectral"/>
                  <a:sym typeface="Spectral"/>
                </a:rPr>
                <a:t>Enklere og billigere med sol på tak i sameier og borettslag</a:t>
              </a:r>
              <a:endParaRPr b="1" sz="1200">
                <a:solidFill>
                  <a:schemeClr val="lt1"/>
                </a:solidFill>
                <a:latin typeface="Spectral"/>
                <a:ea typeface="Spectral"/>
                <a:cs typeface="Spectral"/>
                <a:sym typeface="Spectral"/>
              </a:endParaRPr>
            </a:p>
            <a:p>
              <a:pPr indent="0" lvl="0" marL="0" rtl="0" algn="r">
                <a:lnSpc>
                  <a:spcPct val="120000"/>
                </a:lnSpc>
                <a:spcBef>
                  <a:spcPts val="0"/>
                </a:spcBef>
                <a:spcAft>
                  <a:spcPts val="0"/>
                </a:spcAft>
                <a:buNone/>
              </a:pPr>
              <a:r>
                <a:rPr lang="no" sz="1000">
                  <a:solidFill>
                    <a:schemeClr val="lt1"/>
                  </a:solidFill>
                  <a:latin typeface="Spectral"/>
                  <a:ea typeface="Spectral"/>
                  <a:cs typeface="Spectral"/>
                  <a:sym typeface="Spectral"/>
                </a:rPr>
                <a:t>Huseierne</a:t>
              </a:r>
              <a:endParaRPr sz="1000">
                <a:solidFill>
                  <a:schemeClr val="lt1"/>
                </a:solidFill>
                <a:latin typeface="Spectral"/>
                <a:ea typeface="Spectral"/>
                <a:cs typeface="Spectral"/>
                <a:sym typeface="Spectral"/>
              </a:endParaRPr>
            </a:p>
            <a:p>
              <a:pPr indent="0" lvl="0" marL="0" rtl="0" algn="l">
                <a:spcBef>
                  <a:spcPts val="0"/>
                </a:spcBef>
                <a:spcAft>
                  <a:spcPts val="0"/>
                </a:spcAft>
                <a:buNone/>
              </a:pPr>
              <a:r>
                <a:t/>
              </a:r>
              <a:endParaRPr sz="1300">
                <a:solidFill>
                  <a:schemeClr val="lt1"/>
                </a:solidFill>
                <a:latin typeface="Lato"/>
                <a:ea typeface="Lato"/>
                <a:cs typeface="Lato"/>
                <a:sym typeface="Lato"/>
              </a:endParaRPr>
            </a:p>
          </p:txBody>
        </p:sp>
        <p:sp>
          <p:nvSpPr>
            <p:cNvPr id="216" name="Google Shape;216;p25"/>
            <p:cNvSpPr txBox="1"/>
            <p:nvPr/>
          </p:nvSpPr>
          <p:spPr>
            <a:xfrm>
              <a:off x="5865375" y="1841963"/>
              <a:ext cx="2544900" cy="6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chemeClr val="lt1"/>
                  </a:solidFill>
                  <a:latin typeface="Lato"/>
                  <a:ea typeface="Lato"/>
                  <a:cs typeface="Lato"/>
                  <a:sym typeface="Lato"/>
                </a:rPr>
                <a:t>Mener nytt forslag vil gi norsk «solcelleboom»</a:t>
              </a:r>
              <a:endParaRPr sz="1200">
                <a:solidFill>
                  <a:schemeClr val="lt1"/>
                </a:solidFill>
                <a:latin typeface="Lato"/>
                <a:ea typeface="Lato"/>
                <a:cs typeface="Lato"/>
                <a:sym typeface="Lato"/>
              </a:endParaRPr>
            </a:p>
            <a:p>
              <a:pPr indent="0" lvl="0" marL="0" rtl="0" algn="l">
                <a:spcBef>
                  <a:spcPts val="400"/>
                </a:spcBef>
                <a:spcAft>
                  <a:spcPts val="400"/>
                </a:spcAft>
                <a:buNone/>
              </a:pPr>
              <a:r>
                <a:rPr lang="no" sz="1000">
                  <a:solidFill>
                    <a:schemeClr val="lt1"/>
                  </a:solidFill>
                  <a:latin typeface="Lato"/>
                  <a:ea typeface="Lato"/>
                  <a:cs typeface="Lato"/>
                  <a:sym typeface="Lato"/>
                </a:rPr>
                <a:t>Aftenposten</a:t>
              </a:r>
              <a:endParaRPr sz="1000">
                <a:solidFill>
                  <a:schemeClr val="lt1"/>
                </a:solidFill>
                <a:latin typeface="Lato"/>
                <a:ea typeface="Lato"/>
                <a:cs typeface="Lato"/>
                <a:sym typeface="Lato"/>
              </a:endParaRPr>
            </a:p>
          </p:txBody>
        </p:sp>
      </p:grpSp>
      <p:grpSp>
        <p:nvGrpSpPr>
          <p:cNvPr id="217" name="Google Shape;217;p25"/>
          <p:cNvGrpSpPr/>
          <p:nvPr/>
        </p:nvGrpSpPr>
        <p:grpSpPr>
          <a:xfrm>
            <a:off x="9396850" y="-225800"/>
            <a:ext cx="3852000" cy="2085300"/>
            <a:chOff x="4495800" y="2626500"/>
            <a:chExt cx="3852000" cy="2085300"/>
          </a:xfrm>
        </p:grpSpPr>
        <p:sp>
          <p:nvSpPr>
            <p:cNvPr id="218" name="Google Shape;218;p25"/>
            <p:cNvSpPr/>
            <p:nvPr/>
          </p:nvSpPr>
          <p:spPr>
            <a:xfrm>
              <a:off x="4495800" y="2626500"/>
              <a:ext cx="3852000" cy="20853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19" name="Google Shape;219;p25"/>
            <p:cNvSpPr/>
            <p:nvPr/>
          </p:nvSpPr>
          <p:spPr>
            <a:xfrm>
              <a:off x="4553975" y="2703450"/>
              <a:ext cx="3712500" cy="1931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20" name="Google Shape;220;p25"/>
            <p:cNvSpPr txBox="1"/>
            <p:nvPr/>
          </p:nvSpPr>
          <p:spPr>
            <a:xfrm>
              <a:off x="4615500" y="2751300"/>
              <a:ext cx="3607200" cy="183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i="1" lang="no" sz="2300" u="sng">
                  <a:solidFill>
                    <a:srgbClr val="3F3F3F"/>
                  </a:solidFill>
                  <a:latin typeface="Spectral"/>
                  <a:ea typeface="Spectral"/>
                  <a:cs typeface="Spectral"/>
                  <a:sym typeface="Spectral"/>
                </a:rPr>
                <a:t>Vårt oppdrag</a:t>
              </a:r>
              <a:r>
                <a:rPr b="1" i="1" lang="no" sz="2300">
                  <a:solidFill>
                    <a:srgbClr val="3F3F3F"/>
                  </a:solidFill>
                  <a:latin typeface="Spectral"/>
                  <a:ea typeface="Spectral"/>
                  <a:cs typeface="Spectral"/>
                  <a:sym typeface="Spectral"/>
                </a:rPr>
                <a:t>:</a:t>
              </a:r>
              <a:endParaRPr b="1" i="1" sz="2300">
                <a:solidFill>
                  <a:srgbClr val="3F3F3F"/>
                </a:solidFill>
                <a:latin typeface="Spectral"/>
                <a:ea typeface="Spectral"/>
                <a:cs typeface="Spectral"/>
                <a:sym typeface="Spectral"/>
              </a:endParaRPr>
            </a:p>
            <a:p>
              <a:pPr indent="0" lvl="0" marL="0" rtl="0" algn="l">
                <a:spcBef>
                  <a:spcPts val="400"/>
                </a:spcBef>
                <a:spcAft>
                  <a:spcPts val="400"/>
                </a:spcAft>
                <a:buNone/>
              </a:pPr>
              <a:r>
                <a:rPr b="1" i="1" lang="no" sz="2300">
                  <a:solidFill>
                    <a:srgbClr val="3F3F3F"/>
                  </a:solidFill>
                  <a:latin typeface="Spectral"/>
                  <a:ea typeface="Spectral"/>
                  <a:cs typeface="Spectral"/>
                  <a:sym typeface="Spectral"/>
                </a:rPr>
                <a:t>Levere kostnadsbesparende fornybare energiløsninger til samfunnet og folk flest</a:t>
              </a:r>
              <a:endParaRPr sz="2300">
                <a:solidFill>
                  <a:schemeClr val="dk1"/>
                </a:solidFill>
                <a:latin typeface="Lato"/>
                <a:ea typeface="Lato"/>
                <a:cs typeface="Lato"/>
                <a:sym typeface="Lato"/>
              </a:endParaRPr>
            </a:p>
          </p:txBody>
        </p:sp>
      </p:grpSp>
      <p:sp>
        <p:nvSpPr>
          <p:cNvPr id="221" name="Google Shape;221;p25"/>
          <p:cNvSpPr txBox="1"/>
          <p:nvPr/>
        </p:nvSpPr>
        <p:spPr>
          <a:xfrm>
            <a:off x="594600" y="3601325"/>
            <a:ext cx="3562200" cy="3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o" sz="1200">
                <a:solidFill>
                  <a:schemeClr val="lt1"/>
                </a:solidFill>
                <a:latin typeface="Raleway"/>
                <a:ea typeface="Raleway"/>
                <a:cs typeface="Raleway"/>
                <a:sym typeface="Raleway"/>
              </a:rPr>
              <a:t>Vårt oppdrag:</a:t>
            </a:r>
            <a:endParaRPr sz="1200">
              <a:solidFill>
                <a:schemeClr val="lt1"/>
              </a:solidFill>
              <a:latin typeface="Raleway"/>
              <a:ea typeface="Raleway"/>
              <a:cs typeface="Raleway"/>
              <a:sym typeface="Raleway"/>
            </a:endParaRPr>
          </a:p>
        </p:txBody>
      </p:sp>
      <p:cxnSp>
        <p:nvCxnSpPr>
          <p:cNvPr id="222" name="Google Shape;222;p25"/>
          <p:cNvCxnSpPr/>
          <p:nvPr/>
        </p:nvCxnSpPr>
        <p:spPr>
          <a:xfrm>
            <a:off x="0" y="3973013"/>
            <a:ext cx="3405600" cy="0"/>
          </a:xfrm>
          <a:prstGeom prst="straightConnector1">
            <a:avLst/>
          </a:prstGeom>
          <a:noFill/>
          <a:ln cap="flat" cmpd="sng" w="9525">
            <a:solidFill>
              <a:schemeClr val="dk2"/>
            </a:solidFill>
            <a:prstDash val="solid"/>
            <a:round/>
            <a:headEnd len="med" w="med" type="none"/>
            <a:tailEnd len="med" w="med" type="none"/>
          </a:ln>
        </p:spPr>
      </p:cxnSp>
      <p:sp>
        <p:nvSpPr>
          <p:cNvPr id="223" name="Google Shape;223;p25"/>
          <p:cNvSpPr txBox="1"/>
          <p:nvPr/>
        </p:nvSpPr>
        <p:spPr>
          <a:xfrm>
            <a:off x="594600" y="3973025"/>
            <a:ext cx="3562200" cy="7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chemeClr val="lt1"/>
                </a:solidFill>
                <a:latin typeface="Raleway"/>
                <a:ea typeface="Raleway"/>
                <a:cs typeface="Raleway"/>
                <a:sym typeface="Raleway"/>
              </a:rPr>
              <a:t>Levere kostnadsbesparende fornybare energiløsninger til samfunnet og folk flest</a:t>
            </a:r>
            <a:endParaRPr sz="1300">
              <a:solidFill>
                <a:schemeClr val="lt1"/>
              </a:solidFill>
              <a:latin typeface="Lato"/>
              <a:ea typeface="Lato"/>
              <a:cs typeface="Lato"/>
              <a:sym typeface="Lato"/>
            </a:endParaRPr>
          </a:p>
        </p:txBody>
      </p:sp>
      <p:sp>
        <p:nvSpPr>
          <p:cNvPr id="224" name="Google Shape;224;p25"/>
          <p:cNvSpPr txBox="1"/>
          <p:nvPr/>
        </p:nvSpPr>
        <p:spPr>
          <a:xfrm>
            <a:off x="4689625" y="189450"/>
            <a:ext cx="3562200" cy="3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o" sz="1200">
                <a:solidFill>
                  <a:schemeClr val="lt1"/>
                </a:solidFill>
                <a:latin typeface="Raleway"/>
                <a:ea typeface="Raleway"/>
                <a:cs typeface="Raleway"/>
                <a:sym typeface="Raleway"/>
              </a:rPr>
              <a:t>Vår visjon</a:t>
            </a:r>
            <a:endParaRPr sz="1200">
              <a:solidFill>
                <a:schemeClr val="lt1"/>
              </a:solidFill>
              <a:latin typeface="Raleway"/>
              <a:ea typeface="Raleway"/>
              <a:cs typeface="Raleway"/>
              <a:sym typeface="Raleway"/>
            </a:endParaRPr>
          </a:p>
        </p:txBody>
      </p:sp>
      <p:cxnSp>
        <p:nvCxnSpPr>
          <p:cNvPr id="225" name="Google Shape;225;p25"/>
          <p:cNvCxnSpPr/>
          <p:nvPr/>
        </p:nvCxnSpPr>
        <p:spPr>
          <a:xfrm>
            <a:off x="4603750" y="554825"/>
            <a:ext cx="4540200" cy="0"/>
          </a:xfrm>
          <a:prstGeom prst="straightConnector1">
            <a:avLst/>
          </a:prstGeom>
          <a:noFill/>
          <a:ln cap="flat" cmpd="sng" w="9525">
            <a:solidFill>
              <a:schemeClr val="dk2"/>
            </a:solidFill>
            <a:prstDash val="solid"/>
            <a:round/>
            <a:headEnd len="med" w="med" type="none"/>
            <a:tailEnd len="med" w="med" type="none"/>
          </a:ln>
        </p:spPr>
      </p:cxnSp>
      <p:sp>
        <p:nvSpPr>
          <p:cNvPr id="226" name="Google Shape;226;p25"/>
          <p:cNvSpPr txBox="1"/>
          <p:nvPr/>
        </p:nvSpPr>
        <p:spPr>
          <a:xfrm>
            <a:off x="4725000" y="554825"/>
            <a:ext cx="3562200" cy="7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chemeClr val="lt1"/>
                </a:solidFill>
                <a:latin typeface="Raleway"/>
                <a:ea typeface="Raleway"/>
                <a:cs typeface="Raleway"/>
                <a:sym typeface="Raleway"/>
              </a:rPr>
              <a:t>Bli en ledende bidragsyter til en verden der alt energiforbruk er basert på fornybar energi. </a:t>
            </a:r>
            <a:endParaRPr sz="1300">
              <a:solidFill>
                <a:schemeClr val="lt1"/>
              </a:solidFill>
              <a:latin typeface="Lato"/>
              <a:ea typeface="Lato"/>
              <a:cs typeface="Lato"/>
              <a:sym typeface="Lato"/>
            </a:endParaRPr>
          </a:p>
        </p:txBody>
      </p:sp>
      <p:sp>
        <p:nvSpPr>
          <p:cNvPr id="227" name="Google Shape;227;p25"/>
          <p:cNvSpPr/>
          <p:nvPr/>
        </p:nvSpPr>
        <p:spPr>
          <a:xfrm>
            <a:off x="594600" y="871550"/>
            <a:ext cx="2085600" cy="1700100"/>
          </a:xfrm>
          <a:prstGeom prst="wedgeRectCallout">
            <a:avLst>
              <a:gd fmla="val 59370" name="adj1"/>
              <a:gd fmla="val 21725"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8" name="Google Shape;228;p25"/>
          <p:cNvSpPr txBox="1"/>
          <p:nvPr/>
        </p:nvSpPr>
        <p:spPr>
          <a:xfrm>
            <a:off x="652650" y="921575"/>
            <a:ext cx="2000700" cy="800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no" sz="1200">
                <a:latin typeface="Raleway"/>
                <a:ea typeface="Raleway"/>
                <a:cs typeface="Raleway"/>
                <a:sym typeface="Raleway"/>
              </a:rPr>
              <a:t>Abels hus, Trondheim</a:t>
            </a:r>
            <a:endParaRPr b="1" sz="12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Eier: KLP Eiendom</a:t>
            </a:r>
            <a:endParaRPr sz="10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Produksjon: 24 300 kWh / året</a:t>
            </a:r>
            <a:endParaRPr sz="1000">
              <a:latin typeface="Raleway"/>
              <a:ea typeface="Raleway"/>
              <a:cs typeface="Raleway"/>
              <a:sym typeface="Raleway"/>
            </a:endParaRPr>
          </a:p>
        </p:txBody>
      </p:sp>
      <p:sp>
        <p:nvSpPr>
          <p:cNvPr id="229" name="Google Shape;229;p25"/>
          <p:cNvSpPr txBox="1"/>
          <p:nvPr/>
        </p:nvSpPr>
        <p:spPr>
          <a:xfrm>
            <a:off x="652650" y="1771350"/>
            <a:ext cx="1887300" cy="752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no" sz="1000">
                <a:latin typeface="Raleway"/>
                <a:ea typeface="Raleway"/>
                <a:cs typeface="Raleway"/>
                <a:sym typeface="Raleway"/>
              </a:rPr>
              <a:t>Narud Stokke Wiig</a:t>
            </a:r>
            <a:endParaRPr sz="10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NCC</a:t>
            </a:r>
            <a:endParaRPr sz="1000">
              <a:latin typeface="Raleway"/>
              <a:ea typeface="Raleway"/>
              <a:cs typeface="Raleway"/>
              <a:sym typeface="Raleway"/>
            </a:endParaRPr>
          </a:p>
          <a:p>
            <a:pPr indent="0" lvl="0" marL="0" rtl="0" algn="l">
              <a:lnSpc>
                <a:spcPct val="115000"/>
              </a:lnSpc>
              <a:spcBef>
                <a:spcPts val="0"/>
              </a:spcBef>
              <a:spcAft>
                <a:spcPts val="0"/>
              </a:spcAft>
              <a:buNone/>
            </a:pPr>
            <a:r>
              <a:rPr lang="no" sz="1000">
                <a:latin typeface="Raleway"/>
                <a:ea typeface="Raleway"/>
                <a:cs typeface="Raleway"/>
                <a:sym typeface="Raleway"/>
              </a:rPr>
              <a:t>Solcellespesialisten</a:t>
            </a:r>
            <a:endParaRPr sz="1000">
              <a:latin typeface="Raleway"/>
              <a:ea typeface="Raleway"/>
              <a:cs typeface="Raleway"/>
              <a:sym typeface="Raleway"/>
            </a:endParaRPr>
          </a:p>
        </p:txBody>
      </p:sp>
      <p:cxnSp>
        <p:nvCxnSpPr>
          <p:cNvPr id="230" name="Google Shape;230;p25"/>
          <p:cNvCxnSpPr/>
          <p:nvPr/>
        </p:nvCxnSpPr>
        <p:spPr>
          <a:xfrm rot="10800000">
            <a:off x="769200" y="1754475"/>
            <a:ext cx="1654200" cy="0"/>
          </a:xfrm>
          <a:prstGeom prst="straightConnector1">
            <a:avLst/>
          </a:prstGeom>
          <a:noFill/>
          <a:ln cap="flat" cmpd="sng" w="9525">
            <a:solidFill>
              <a:srgbClr val="434343"/>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6"/>
          <p:cNvSpPr txBox="1"/>
          <p:nvPr>
            <p:ph type="title"/>
          </p:nvPr>
        </p:nvSpPr>
        <p:spPr>
          <a:xfrm>
            <a:off x="311700" y="445025"/>
            <a:ext cx="81609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Powehouse Telemark</a:t>
            </a:r>
            <a:endParaRPr/>
          </a:p>
        </p:txBody>
      </p:sp>
      <p:sp>
        <p:nvSpPr>
          <p:cNvPr id="236" name="Google Shape;236;p26"/>
          <p:cNvSpPr txBox="1"/>
          <p:nvPr>
            <p:ph idx="1" type="body"/>
          </p:nvPr>
        </p:nvSpPr>
        <p:spPr>
          <a:xfrm>
            <a:off x="155250" y="1670475"/>
            <a:ext cx="3282000" cy="3333300"/>
          </a:xfrm>
          <a:prstGeom prst="rect">
            <a:avLst/>
          </a:prstGeom>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rgbClr val="000000"/>
              </a:buClr>
              <a:buSzPts val="1800"/>
              <a:buChar char="●"/>
            </a:pPr>
            <a:r>
              <a:rPr lang="no">
                <a:solidFill>
                  <a:srgbClr val="000000"/>
                </a:solidFill>
              </a:rPr>
              <a:t>BIPV-anlegg både på tak og fasade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no">
                <a:solidFill>
                  <a:srgbClr val="000000"/>
                </a:solidFill>
              </a:rPr>
              <a:t>Carport med paneler fra Sunpower</a:t>
            </a:r>
            <a:endParaRPr>
              <a:solidFill>
                <a:srgbClr val="000000"/>
              </a:solidFill>
            </a:endParaRPr>
          </a:p>
          <a:p>
            <a:pPr indent="-342900" lvl="0" marL="457200" rtl="0" algn="l">
              <a:spcBef>
                <a:spcPts val="0"/>
              </a:spcBef>
              <a:spcAft>
                <a:spcPts val="0"/>
              </a:spcAft>
              <a:buClr>
                <a:srgbClr val="000000"/>
              </a:buClr>
              <a:buSzPts val="1800"/>
              <a:buChar char="●"/>
            </a:pPr>
            <a:r>
              <a:rPr lang="no">
                <a:solidFill>
                  <a:srgbClr val="000000"/>
                </a:solidFill>
              </a:rPr>
              <a:t>Fasadepaneler fra Solarlab</a:t>
            </a:r>
            <a:endParaRPr>
              <a:solidFill>
                <a:srgbClr val="000000"/>
              </a:solidFill>
            </a:endParaRPr>
          </a:p>
          <a:p>
            <a:pPr indent="-342900" lvl="0" marL="457200" rtl="0" algn="l">
              <a:spcBef>
                <a:spcPts val="0"/>
              </a:spcBef>
              <a:spcAft>
                <a:spcPts val="0"/>
              </a:spcAft>
              <a:buClr>
                <a:srgbClr val="000000"/>
              </a:buClr>
              <a:buSzPts val="1800"/>
              <a:buChar char="●"/>
            </a:pPr>
            <a:r>
              <a:rPr lang="no">
                <a:solidFill>
                  <a:srgbClr val="000000"/>
                </a:solidFill>
              </a:rPr>
              <a:t>Paneler på tak fra Sunpower</a:t>
            </a:r>
            <a:endParaRPr>
              <a:solidFill>
                <a:srgbClr val="000000"/>
              </a:solidFill>
            </a:endParaRPr>
          </a:p>
          <a:p>
            <a:pPr indent="-342900" lvl="0" marL="457200" rtl="0" algn="l">
              <a:spcBef>
                <a:spcPts val="0"/>
              </a:spcBef>
              <a:spcAft>
                <a:spcPts val="0"/>
              </a:spcAft>
              <a:buClr>
                <a:srgbClr val="000000"/>
              </a:buClr>
              <a:buSzPts val="1800"/>
              <a:buChar char="●"/>
            </a:pPr>
            <a:r>
              <a:rPr lang="no">
                <a:solidFill>
                  <a:srgbClr val="000000"/>
                </a:solidFill>
              </a:rPr>
              <a:t>Festesystem fra Baywa og SFS</a:t>
            </a:r>
            <a:endParaRPr>
              <a:solidFill>
                <a:srgbClr val="000000"/>
              </a:solidFill>
            </a:endParaRPr>
          </a:p>
        </p:txBody>
      </p:sp>
      <p:pic>
        <p:nvPicPr>
          <p:cNvPr id="237" name="Google Shape;237;p26"/>
          <p:cNvPicPr preferRelativeResize="0"/>
          <p:nvPr/>
        </p:nvPicPr>
        <p:blipFill rotWithShape="1">
          <a:blip r:embed="rId3">
            <a:alphaModFix/>
          </a:blip>
          <a:srcRect b="0" l="0" r="20312" t="0"/>
          <a:stretch/>
        </p:blipFill>
        <p:spPr>
          <a:xfrm>
            <a:off x="4781250" y="1597875"/>
            <a:ext cx="4005774" cy="2830600"/>
          </a:xfrm>
          <a:prstGeom prst="rect">
            <a:avLst/>
          </a:prstGeom>
          <a:noFill/>
          <a:ln>
            <a:noFill/>
          </a:ln>
        </p:spPr>
      </p:pic>
      <p:pic>
        <p:nvPicPr>
          <p:cNvPr id="238" name="Google Shape;238;p26"/>
          <p:cNvPicPr preferRelativeResize="0"/>
          <p:nvPr/>
        </p:nvPicPr>
        <p:blipFill rotWithShape="1">
          <a:blip r:embed="rId4">
            <a:alphaModFix/>
          </a:blip>
          <a:srcRect b="0" l="0" r="10394" t="0"/>
          <a:stretch/>
        </p:blipFill>
        <p:spPr>
          <a:xfrm>
            <a:off x="3084400" y="2393650"/>
            <a:ext cx="2714701" cy="22722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7"/>
          <p:cNvSpPr txBox="1"/>
          <p:nvPr>
            <p:ph type="title"/>
          </p:nvPr>
        </p:nvSpPr>
        <p:spPr>
          <a:xfrm>
            <a:off x="311700" y="445025"/>
            <a:ext cx="81609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Ruseløkka Skole</a:t>
            </a:r>
            <a:endParaRPr/>
          </a:p>
        </p:txBody>
      </p:sp>
      <p:sp>
        <p:nvSpPr>
          <p:cNvPr id="244" name="Google Shape;244;p27"/>
          <p:cNvSpPr txBox="1"/>
          <p:nvPr>
            <p:ph idx="1" type="body"/>
          </p:nvPr>
        </p:nvSpPr>
        <p:spPr>
          <a:xfrm>
            <a:off x="175225" y="1406925"/>
            <a:ext cx="7030500" cy="2541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BIPV-anlegg på fasade med custompaneler med kromatikk-glass fra Solarlab.</a:t>
            </a:r>
            <a:endParaRPr/>
          </a:p>
          <a:p>
            <a:pPr indent="-342900" lvl="0" marL="457200" rtl="0" algn="l">
              <a:spcBef>
                <a:spcPts val="0"/>
              </a:spcBef>
              <a:spcAft>
                <a:spcPts val="0"/>
              </a:spcAft>
              <a:buSzPts val="1800"/>
              <a:buChar char="●"/>
            </a:pPr>
            <a:r>
              <a:rPr lang="no"/>
              <a:t>Festesystem fra SFS</a:t>
            </a:r>
            <a:endParaRPr/>
          </a:p>
        </p:txBody>
      </p:sp>
      <p:pic>
        <p:nvPicPr>
          <p:cNvPr id="245" name="Google Shape;245;p27"/>
          <p:cNvPicPr preferRelativeResize="0"/>
          <p:nvPr/>
        </p:nvPicPr>
        <p:blipFill rotWithShape="1">
          <a:blip r:embed="rId3">
            <a:alphaModFix/>
          </a:blip>
          <a:srcRect b="12326" l="0" r="0" t="0"/>
          <a:stretch/>
        </p:blipFill>
        <p:spPr>
          <a:xfrm>
            <a:off x="1061900" y="2066474"/>
            <a:ext cx="5838524" cy="2679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8"/>
          <p:cNvSpPr txBox="1"/>
          <p:nvPr>
            <p:ph type="title"/>
          </p:nvPr>
        </p:nvSpPr>
        <p:spPr>
          <a:xfrm>
            <a:off x="311700" y="445025"/>
            <a:ext cx="81609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Kringsjå Skole</a:t>
            </a:r>
            <a:endParaRPr/>
          </a:p>
        </p:txBody>
      </p:sp>
      <p:sp>
        <p:nvSpPr>
          <p:cNvPr id="251" name="Google Shape;251;p28"/>
          <p:cNvSpPr txBox="1"/>
          <p:nvPr>
            <p:ph idx="1" type="body"/>
          </p:nvPr>
        </p:nvSpPr>
        <p:spPr>
          <a:xfrm>
            <a:off x="155250" y="1670475"/>
            <a:ext cx="3282000" cy="3333300"/>
          </a:xfrm>
          <a:prstGeom prst="rect">
            <a:avLst/>
          </a:prstGeom>
        </p:spPr>
        <p:txBody>
          <a:bodyPr anchorCtr="0" anchor="t" bIns="91425" lIns="91425" spcFirstLastPara="1" rIns="91425" wrap="square" tIns="91425">
            <a:normAutofit fontScale="92500" lnSpcReduction="10000"/>
          </a:bodyPr>
          <a:lstStyle/>
          <a:p>
            <a:pPr indent="-334327" lvl="0" marL="457200" rtl="0" algn="l">
              <a:lnSpc>
                <a:spcPct val="115000"/>
              </a:lnSpc>
              <a:spcBef>
                <a:spcPts val="0"/>
              </a:spcBef>
              <a:spcAft>
                <a:spcPts val="0"/>
              </a:spcAft>
              <a:buClr>
                <a:srgbClr val="000000"/>
              </a:buClr>
              <a:buSzPct val="100000"/>
              <a:buChar char="●"/>
            </a:pPr>
            <a:r>
              <a:rPr lang="no">
                <a:solidFill>
                  <a:srgbClr val="000000"/>
                </a:solidFill>
              </a:rPr>
              <a:t>Solcelleanlegg med standardpaneler på tak </a:t>
            </a:r>
            <a:br>
              <a:rPr lang="no">
                <a:solidFill>
                  <a:srgbClr val="000000"/>
                </a:solidFill>
              </a:rPr>
            </a:br>
            <a:endParaRPr>
              <a:solidFill>
                <a:srgbClr val="000000"/>
              </a:solidFill>
            </a:endParaRPr>
          </a:p>
          <a:p>
            <a:pPr indent="-334327" lvl="0" marL="457200" rtl="0" algn="l">
              <a:lnSpc>
                <a:spcPct val="115000"/>
              </a:lnSpc>
              <a:spcBef>
                <a:spcPts val="0"/>
              </a:spcBef>
              <a:spcAft>
                <a:spcPts val="0"/>
              </a:spcAft>
              <a:buClr>
                <a:srgbClr val="000000"/>
              </a:buClr>
              <a:buSzPct val="100000"/>
              <a:buChar char="●"/>
            </a:pPr>
            <a:r>
              <a:rPr lang="no">
                <a:solidFill>
                  <a:srgbClr val="000000"/>
                </a:solidFill>
              </a:rPr>
              <a:t>Glassfasade med fargede custompaneler montert i profiler fra Schucko.</a:t>
            </a:r>
            <a:br>
              <a:rPr lang="no">
                <a:solidFill>
                  <a:srgbClr val="000000"/>
                </a:solidFill>
              </a:rPr>
            </a:br>
            <a:endParaRPr>
              <a:solidFill>
                <a:srgbClr val="000000"/>
              </a:solidFill>
            </a:endParaRPr>
          </a:p>
          <a:p>
            <a:pPr indent="-334327" lvl="0" marL="457200" rtl="0" algn="l">
              <a:lnSpc>
                <a:spcPct val="115000"/>
              </a:lnSpc>
              <a:spcBef>
                <a:spcPts val="0"/>
              </a:spcBef>
              <a:spcAft>
                <a:spcPts val="0"/>
              </a:spcAft>
              <a:buClr>
                <a:srgbClr val="000000"/>
              </a:buClr>
              <a:buSzPct val="100000"/>
              <a:buChar char="●"/>
            </a:pPr>
            <a:r>
              <a:rPr lang="no">
                <a:solidFill>
                  <a:srgbClr val="000000"/>
                </a:solidFill>
              </a:rPr>
              <a:t>Solcelleanlegg på fasade (sort)</a:t>
            </a:r>
            <a:br>
              <a:rPr lang="no">
                <a:solidFill>
                  <a:srgbClr val="000000"/>
                </a:solidFill>
              </a:rPr>
            </a:br>
            <a:endParaRPr>
              <a:solidFill>
                <a:srgbClr val="000000"/>
              </a:solidFill>
            </a:endParaRPr>
          </a:p>
          <a:p>
            <a:pPr indent="0" lvl="0" marL="0" rtl="0" algn="l">
              <a:lnSpc>
                <a:spcPct val="115000"/>
              </a:lnSpc>
              <a:spcBef>
                <a:spcPts val="1000"/>
              </a:spcBef>
              <a:spcAft>
                <a:spcPts val="1000"/>
              </a:spcAft>
              <a:buNone/>
            </a:pPr>
            <a:r>
              <a:t/>
            </a:r>
            <a:endParaRPr>
              <a:solidFill>
                <a:srgbClr val="000000"/>
              </a:solidFill>
            </a:endParaRPr>
          </a:p>
        </p:txBody>
      </p:sp>
      <p:pic>
        <p:nvPicPr>
          <p:cNvPr id="252" name="Google Shape;252;p28"/>
          <p:cNvPicPr preferRelativeResize="0"/>
          <p:nvPr/>
        </p:nvPicPr>
        <p:blipFill rotWithShape="1">
          <a:blip r:embed="rId3">
            <a:alphaModFix/>
          </a:blip>
          <a:srcRect b="25110" l="0" r="8054" t="0"/>
          <a:stretch/>
        </p:blipFill>
        <p:spPr>
          <a:xfrm>
            <a:off x="3756725" y="1597875"/>
            <a:ext cx="4896924" cy="29912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9"/>
          <p:cNvSpPr txBox="1"/>
          <p:nvPr>
            <p:ph type="title"/>
          </p:nvPr>
        </p:nvSpPr>
        <p:spPr>
          <a:xfrm>
            <a:off x="1303800" y="5199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Lindeberg Sykehjem</a:t>
            </a:r>
            <a:endParaRPr/>
          </a:p>
        </p:txBody>
      </p:sp>
      <p:sp>
        <p:nvSpPr>
          <p:cNvPr id="258" name="Google Shape;258;p29"/>
          <p:cNvSpPr txBox="1"/>
          <p:nvPr>
            <p:ph idx="1" type="body"/>
          </p:nvPr>
        </p:nvSpPr>
        <p:spPr>
          <a:xfrm>
            <a:off x="155250" y="1670475"/>
            <a:ext cx="3282000" cy="3333300"/>
          </a:xfrm>
          <a:prstGeom prst="rect">
            <a:avLst/>
          </a:prstGeom>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rgbClr val="000000"/>
              </a:buClr>
              <a:buSzPts val="1800"/>
              <a:buChar char="●"/>
            </a:pPr>
            <a:r>
              <a:rPr lang="no">
                <a:solidFill>
                  <a:srgbClr val="000000"/>
                </a:solidFill>
              </a:rPr>
              <a:t>BIPV-fasade og pergola</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no">
                <a:solidFill>
                  <a:srgbClr val="000000"/>
                </a:solidFill>
              </a:rPr>
              <a:t>Takmontert solcelleanlegg</a:t>
            </a:r>
            <a:endParaRPr>
              <a:solidFill>
                <a:srgbClr val="000000"/>
              </a:solidFill>
            </a:endParaRPr>
          </a:p>
        </p:txBody>
      </p:sp>
      <p:pic>
        <p:nvPicPr>
          <p:cNvPr id="259" name="Google Shape;259;p29"/>
          <p:cNvPicPr preferRelativeResize="0"/>
          <p:nvPr/>
        </p:nvPicPr>
        <p:blipFill rotWithShape="1">
          <a:blip r:embed="rId3">
            <a:alphaModFix/>
          </a:blip>
          <a:srcRect b="0" l="15938" r="0" t="0"/>
          <a:stretch/>
        </p:blipFill>
        <p:spPr>
          <a:xfrm>
            <a:off x="4420800" y="1575425"/>
            <a:ext cx="4323148" cy="2890977"/>
          </a:xfrm>
          <a:prstGeom prst="rect">
            <a:avLst/>
          </a:prstGeom>
          <a:noFill/>
          <a:ln>
            <a:noFill/>
          </a:ln>
        </p:spPr>
      </p:pic>
      <p:pic>
        <p:nvPicPr>
          <p:cNvPr id="260" name="Google Shape;260;p29"/>
          <p:cNvPicPr preferRelativeResize="0"/>
          <p:nvPr/>
        </p:nvPicPr>
        <p:blipFill>
          <a:blip r:embed="rId4">
            <a:alphaModFix/>
          </a:blip>
          <a:stretch>
            <a:fillRect/>
          </a:stretch>
        </p:blipFill>
        <p:spPr>
          <a:xfrm>
            <a:off x="390600" y="2365425"/>
            <a:ext cx="3737523" cy="21009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4" name="Shape 264"/>
        <p:cNvGrpSpPr/>
        <p:nvPr/>
      </p:nvGrpSpPr>
      <p:grpSpPr>
        <a:xfrm>
          <a:off x="0" y="0"/>
          <a:ext cx="0" cy="0"/>
          <a:chOff x="0" y="0"/>
          <a:chExt cx="0" cy="0"/>
        </a:xfrm>
      </p:grpSpPr>
      <p:sp>
        <p:nvSpPr>
          <p:cNvPr id="265" name="Google Shape;265;p30"/>
          <p:cNvSpPr/>
          <p:nvPr/>
        </p:nvSpPr>
        <p:spPr>
          <a:xfrm>
            <a:off x="8415375" y="4389350"/>
            <a:ext cx="667800" cy="738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Light"/>
              <a:ea typeface="Raleway Light"/>
              <a:cs typeface="Raleway Light"/>
              <a:sym typeface="Raleway Light"/>
            </a:endParaRPr>
          </a:p>
        </p:txBody>
      </p:sp>
      <p:grpSp>
        <p:nvGrpSpPr>
          <p:cNvPr id="266" name="Google Shape;266;p30"/>
          <p:cNvGrpSpPr/>
          <p:nvPr/>
        </p:nvGrpSpPr>
        <p:grpSpPr>
          <a:xfrm>
            <a:off x="5159195" y="-96875"/>
            <a:ext cx="8146005" cy="5337250"/>
            <a:chOff x="4424120" y="-96875"/>
            <a:chExt cx="8146005" cy="5337250"/>
          </a:xfrm>
        </p:grpSpPr>
        <p:pic>
          <p:nvPicPr>
            <p:cNvPr id="267" name="Google Shape;267;p30"/>
            <p:cNvPicPr preferRelativeResize="0"/>
            <p:nvPr/>
          </p:nvPicPr>
          <p:blipFill rotWithShape="1">
            <a:blip r:embed="rId3">
              <a:alphaModFix/>
            </a:blip>
            <a:srcRect b="0" l="11320" r="-11320" t="0"/>
            <a:stretch/>
          </p:blipFill>
          <p:spPr>
            <a:xfrm>
              <a:off x="5712125" y="0"/>
              <a:ext cx="6858000" cy="5143500"/>
            </a:xfrm>
            <a:prstGeom prst="flowChartDecision">
              <a:avLst/>
            </a:prstGeom>
            <a:noFill/>
            <a:ln>
              <a:noFill/>
            </a:ln>
          </p:spPr>
        </p:pic>
        <p:sp>
          <p:nvSpPr>
            <p:cNvPr id="268" name="Google Shape;268;p30"/>
            <p:cNvSpPr/>
            <p:nvPr/>
          </p:nvSpPr>
          <p:spPr>
            <a:xfrm>
              <a:off x="4424125" y="-96875"/>
              <a:ext cx="5534400" cy="3768300"/>
            </a:xfrm>
            <a:prstGeom prst="diagStripe">
              <a:avLst>
                <a:gd fmla="val 44602" name="adj"/>
              </a:avLst>
            </a:prstGeom>
            <a:solidFill>
              <a:srgbClr val="5E5A5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9" name="Google Shape;269;p30"/>
            <p:cNvSpPr/>
            <p:nvPr/>
          </p:nvSpPr>
          <p:spPr>
            <a:xfrm flipH="1" rot="10800000">
              <a:off x="4424120" y="1609175"/>
              <a:ext cx="4848600" cy="3631200"/>
            </a:xfrm>
            <a:prstGeom prst="diagStripe">
              <a:avLst>
                <a:gd fmla="val 43015" name="adj"/>
              </a:avLst>
            </a:prstGeom>
            <a:solidFill>
              <a:srgbClr val="F9D37D">
                <a:alpha val="6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270" name="Google Shape;270;p30"/>
          <p:cNvSpPr txBox="1"/>
          <p:nvPr>
            <p:ph idx="4294967295" type="title"/>
          </p:nvPr>
        </p:nvSpPr>
        <p:spPr>
          <a:xfrm>
            <a:off x="310600" y="548275"/>
            <a:ext cx="53613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no" sz="2300">
                <a:solidFill>
                  <a:schemeClr val="accent3"/>
                </a:solidFill>
                <a:latin typeface="Caveat"/>
                <a:ea typeface="Caveat"/>
                <a:cs typeface="Caveat"/>
                <a:sym typeface="Caveat"/>
              </a:rPr>
              <a:t>Hvorfor velge                                              ?</a:t>
            </a:r>
            <a:endParaRPr b="1" sz="2300">
              <a:solidFill>
                <a:schemeClr val="accent3"/>
              </a:solidFill>
              <a:latin typeface="Caveat"/>
              <a:ea typeface="Caveat"/>
              <a:cs typeface="Caveat"/>
              <a:sym typeface="Caveat"/>
            </a:endParaRPr>
          </a:p>
        </p:txBody>
      </p:sp>
      <p:sp>
        <p:nvSpPr>
          <p:cNvPr id="271" name="Google Shape;271;p30"/>
          <p:cNvSpPr txBox="1"/>
          <p:nvPr/>
        </p:nvSpPr>
        <p:spPr>
          <a:xfrm>
            <a:off x="310600" y="1260000"/>
            <a:ext cx="4127400" cy="19299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Char char="✓"/>
            </a:pPr>
            <a:r>
              <a:rPr lang="no" sz="1600">
                <a:solidFill>
                  <a:schemeClr val="dk1"/>
                </a:solidFill>
                <a:latin typeface="Raleway Light"/>
                <a:ea typeface="Raleway Light"/>
                <a:cs typeface="Raleway Light"/>
                <a:sym typeface="Raleway Light"/>
              </a:rPr>
              <a:t>Kvalitet i alle ledd</a:t>
            </a:r>
            <a:endParaRPr sz="1600">
              <a:solidFill>
                <a:schemeClr val="dk1"/>
              </a:solidFill>
              <a:latin typeface="Raleway Light"/>
              <a:ea typeface="Raleway Light"/>
              <a:cs typeface="Raleway Light"/>
              <a:sym typeface="Raleway Light"/>
            </a:endParaRPr>
          </a:p>
          <a:p>
            <a:pPr indent="-330200" lvl="0" marL="457200" rtl="0" algn="l">
              <a:spcBef>
                <a:spcPts val="0"/>
              </a:spcBef>
              <a:spcAft>
                <a:spcPts val="0"/>
              </a:spcAft>
              <a:buClr>
                <a:schemeClr val="dk1"/>
              </a:buClr>
              <a:buSzPts val="1600"/>
              <a:buChar char="✓"/>
            </a:pPr>
            <a:r>
              <a:rPr lang="no" sz="1600">
                <a:solidFill>
                  <a:schemeClr val="dk1"/>
                </a:solidFill>
                <a:latin typeface="Raleway Light"/>
                <a:ea typeface="Raleway Light"/>
                <a:cs typeface="Raleway Light"/>
                <a:sym typeface="Raleway Light"/>
              </a:rPr>
              <a:t>Lang erfaring</a:t>
            </a:r>
            <a:endParaRPr sz="1600">
              <a:solidFill>
                <a:schemeClr val="dk1"/>
              </a:solidFill>
              <a:latin typeface="Raleway Light"/>
              <a:ea typeface="Raleway Light"/>
              <a:cs typeface="Raleway Light"/>
              <a:sym typeface="Raleway Light"/>
            </a:endParaRPr>
          </a:p>
          <a:p>
            <a:pPr indent="-330200" lvl="0" marL="457200" rtl="0" algn="l">
              <a:spcBef>
                <a:spcPts val="0"/>
              </a:spcBef>
              <a:spcAft>
                <a:spcPts val="0"/>
              </a:spcAft>
              <a:buClr>
                <a:schemeClr val="dk1"/>
              </a:buClr>
              <a:buSzPts val="1600"/>
              <a:buChar char="✓"/>
            </a:pPr>
            <a:r>
              <a:rPr lang="no" sz="1600">
                <a:solidFill>
                  <a:schemeClr val="dk1"/>
                </a:solidFill>
                <a:latin typeface="Raleway Light"/>
                <a:ea typeface="Raleway Light"/>
                <a:cs typeface="Raleway Light"/>
                <a:sym typeface="Raleway Light"/>
              </a:rPr>
              <a:t>God på pris*</a:t>
            </a:r>
            <a:endParaRPr sz="1600">
              <a:solidFill>
                <a:schemeClr val="dk1"/>
              </a:solidFill>
              <a:latin typeface="Raleway Light"/>
              <a:ea typeface="Raleway Light"/>
              <a:cs typeface="Raleway Light"/>
              <a:sym typeface="Raleway Light"/>
            </a:endParaRPr>
          </a:p>
          <a:p>
            <a:pPr indent="-330200" lvl="0" marL="457200" rtl="0" algn="l">
              <a:spcBef>
                <a:spcPts val="0"/>
              </a:spcBef>
              <a:spcAft>
                <a:spcPts val="0"/>
              </a:spcAft>
              <a:buClr>
                <a:schemeClr val="dk1"/>
              </a:buClr>
              <a:buSzPts val="1600"/>
              <a:buChar char="✓"/>
            </a:pPr>
            <a:r>
              <a:rPr lang="no" sz="1600">
                <a:solidFill>
                  <a:schemeClr val="dk1"/>
                </a:solidFill>
                <a:latin typeface="Raleway Light"/>
                <a:ea typeface="Raleway Light"/>
                <a:cs typeface="Raleway Light"/>
                <a:sym typeface="Raleway Light"/>
              </a:rPr>
              <a:t>Trygg installasjon*</a:t>
            </a:r>
            <a:endParaRPr sz="1600">
              <a:solidFill>
                <a:schemeClr val="dk1"/>
              </a:solidFill>
              <a:latin typeface="Raleway Light"/>
              <a:ea typeface="Raleway Light"/>
              <a:cs typeface="Raleway Light"/>
              <a:sym typeface="Raleway Light"/>
            </a:endParaRPr>
          </a:p>
          <a:p>
            <a:pPr indent="-330200" lvl="0" marL="457200" rtl="0" algn="l">
              <a:spcBef>
                <a:spcPts val="0"/>
              </a:spcBef>
              <a:spcAft>
                <a:spcPts val="0"/>
              </a:spcAft>
              <a:buClr>
                <a:schemeClr val="dk1"/>
              </a:buClr>
              <a:buSzPts val="1600"/>
              <a:buChar char="✓"/>
            </a:pPr>
            <a:r>
              <a:rPr lang="no" sz="1600">
                <a:solidFill>
                  <a:schemeClr val="dk1"/>
                </a:solidFill>
                <a:latin typeface="Raleway Light"/>
                <a:ea typeface="Raleway Light"/>
                <a:cs typeface="Raleway Light"/>
                <a:sym typeface="Raleway Light"/>
              </a:rPr>
              <a:t>Bransjeleder på ESG</a:t>
            </a:r>
            <a:endParaRPr sz="1600">
              <a:solidFill>
                <a:schemeClr val="dk1"/>
              </a:solidFill>
              <a:latin typeface="Raleway Light"/>
              <a:ea typeface="Raleway Light"/>
              <a:cs typeface="Raleway Light"/>
              <a:sym typeface="Raleway Light"/>
            </a:endParaRPr>
          </a:p>
          <a:p>
            <a:pPr indent="0" lvl="0" marL="0" rtl="0" algn="l">
              <a:spcBef>
                <a:spcPts val="1000"/>
              </a:spcBef>
              <a:spcAft>
                <a:spcPts val="0"/>
              </a:spcAft>
              <a:buNone/>
            </a:pPr>
            <a:br>
              <a:rPr i="1" lang="no" sz="1000">
                <a:solidFill>
                  <a:srgbClr val="3F3F3F"/>
                </a:solidFill>
                <a:latin typeface="Raleway Light"/>
                <a:ea typeface="Raleway Light"/>
                <a:cs typeface="Raleway Light"/>
                <a:sym typeface="Raleway Light"/>
              </a:rPr>
            </a:br>
            <a:r>
              <a:rPr i="1" lang="no" sz="1000">
                <a:solidFill>
                  <a:srgbClr val="3F3F3F"/>
                </a:solidFill>
                <a:latin typeface="Raleway Light"/>
                <a:ea typeface="Raleway Light"/>
                <a:cs typeface="Raleway Light"/>
                <a:sym typeface="Raleway Light"/>
              </a:rPr>
              <a:t>* ref. markedsundersøkelse våren 2023</a:t>
            </a:r>
            <a:endParaRPr i="1" sz="1000">
              <a:solidFill>
                <a:srgbClr val="3F3F3F"/>
              </a:solidFill>
              <a:latin typeface="Raleway Light"/>
              <a:ea typeface="Raleway Light"/>
              <a:cs typeface="Raleway Light"/>
              <a:sym typeface="Raleway Light"/>
            </a:endParaRPr>
          </a:p>
        </p:txBody>
      </p:sp>
      <p:cxnSp>
        <p:nvCxnSpPr>
          <p:cNvPr id="272" name="Google Shape;272;p30"/>
          <p:cNvCxnSpPr/>
          <p:nvPr/>
        </p:nvCxnSpPr>
        <p:spPr>
          <a:xfrm>
            <a:off x="-283100" y="3250950"/>
            <a:ext cx="4721100" cy="0"/>
          </a:xfrm>
          <a:prstGeom prst="straightConnector1">
            <a:avLst/>
          </a:prstGeom>
          <a:noFill/>
          <a:ln cap="flat" cmpd="sng" w="9525">
            <a:solidFill>
              <a:srgbClr val="0C0C0C"/>
            </a:solidFill>
            <a:prstDash val="solid"/>
            <a:round/>
            <a:headEnd len="med" w="med" type="none"/>
            <a:tailEnd len="med" w="med" type="none"/>
          </a:ln>
        </p:spPr>
      </p:cxnSp>
      <p:pic>
        <p:nvPicPr>
          <p:cNvPr id="273" name="Google Shape;273;p30"/>
          <p:cNvPicPr preferRelativeResize="0"/>
          <p:nvPr/>
        </p:nvPicPr>
        <p:blipFill>
          <a:blip r:embed="rId4">
            <a:alphaModFix/>
          </a:blip>
          <a:stretch>
            <a:fillRect/>
          </a:stretch>
        </p:blipFill>
        <p:spPr>
          <a:xfrm>
            <a:off x="1811750" y="548276"/>
            <a:ext cx="3120947" cy="461700"/>
          </a:xfrm>
          <a:prstGeom prst="rect">
            <a:avLst/>
          </a:prstGeom>
          <a:noFill/>
          <a:ln>
            <a:noFill/>
          </a:ln>
        </p:spPr>
      </p:pic>
      <p:sp>
        <p:nvSpPr>
          <p:cNvPr id="274" name="Google Shape;274;p30"/>
          <p:cNvSpPr txBox="1"/>
          <p:nvPr/>
        </p:nvSpPr>
        <p:spPr>
          <a:xfrm>
            <a:off x="1890000" y="3373875"/>
            <a:ext cx="2547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200">
                <a:solidFill>
                  <a:schemeClr val="accent3"/>
                </a:solidFill>
                <a:latin typeface="Raleway Light"/>
                <a:ea typeface="Raleway Light"/>
                <a:cs typeface="Raleway Light"/>
                <a:sym typeface="Raleway Light"/>
              </a:rPr>
              <a:t>Kontakt meg!</a:t>
            </a:r>
            <a:endParaRPr sz="1200"/>
          </a:p>
        </p:txBody>
      </p:sp>
      <p:sp>
        <p:nvSpPr>
          <p:cNvPr id="275" name="Google Shape;275;p30"/>
          <p:cNvSpPr txBox="1"/>
          <p:nvPr/>
        </p:nvSpPr>
        <p:spPr>
          <a:xfrm>
            <a:off x="1890000" y="3743175"/>
            <a:ext cx="3042600" cy="126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no" sz="1000">
                <a:solidFill>
                  <a:srgbClr val="3F3F3F"/>
                </a:solidFill>
                <a:latin typeface="Raleway Light"/>
                <a:ea typeface="Raleway Light"/>
                <a:cs typeface="Raleway Light"/>
                <a:sym typeface="Raleway Light"/>
              </a:rPr>
              <a:t>Carl Christian Strømberg</a:t>
            </a:r>
            <a:endParaRPr i="1" sz="1000">
              <a:solidFill>
                <a:srgbClr val="3F3F3F"/>
              </a:solidFill>
              <a:latin typeface="Raleway Light"/>
              <a:ea typeface="Raleway Light"/>
              <a:cs typeface="Raleway Light"/>
              <a:sym typeface="Raleway Light"/>
            </a:endParaRPr>
          </a:p>
          <a:p>
            <a:pPr indent="0" lvl="0" marL="0" rtl="0" algn="l">
              <a:spcBef>
                <a:spcPts val="0"/>
              </a:spcBef>
              <a:spcAft>
                <a:spcPts val="0"/>
              </a:spcAft>
              <a:buNone/>
            </a:pPr>
            <a:r>
              <a:rPr i="1" lang="no" sz="1000">
                <a:solidFill>
                  <a:srgbClr val="3F3F3F"/>
                </a:solidFill>
                <a:latin typeface="Raleway Light"/>
                <a:ea typeface="Raleway Light"/>
                <a:cs typeface="Raleway Light"/>
                <a:sym typeface="Raleway Light"/>
              </a:rPr>
              <a:t>E-post: 	</a:t>
            </a:r>
            <a:r>
              <a:rPr i="1" lang="no" sz="1000" u="sng">
                <a:solidFill>
                  <a:schemeClr val="hlink"/>
                </a:solidFill>
                <a:latin typeface="Raleway Light"/>
                <a:ea typeface="Raleway Light"/>
                <a:cs typeface="Raleway Light"/>
                <a:sym typeface="Raleway Light"/>
                <a:hlinkClick r:id="rId5"/>
              </a:rPr>
              <a:t>carl@solcellespesialisten.no</a:t>
            </a:r>
            <a:r>
              <a:rPr i="1" lang="no" sz="1000">
                <a:solidFill>
                  <a:srgbClr val="3F3F3F"/>
                </a:solidFill>
                <a:latin typeface="Raleway Light"/>
                <a:ea typeface="Raleway Light"/>
                <a:cs typeface="Raleway Light"/>
                <a:sym typeface="Raleway Light"/>
              </a:rPr>
              <a:t>  </a:t>
            </a:r>
            <a:endParaRPr i="1" sz="1000">
              <a:solidFill>
                <a:srgbClr val="3F3F3F"/>
              </a:solidFill>
              <a:latin typeface="Raleway Light"/>
              <a:ea typeface="Raleway Light"/>
              <a:cs typeface="Raleway Light"/>
              <a:sym typeface="Raleway Light"/>
            </a:endParaRPr>
          </a:p>
          <a:p>
            <a:pPr indent="0" lvl="0" marL="0" rtl="0" algn="l">
              <a:spcBef>
                <a:spcPts val="0"/>
              </a:spcBef>
              <a:spcAft>
                <a:spcPts val="0"/>
              </a:spcAft>
              <a:buNone/>
            </a:pPr>
            <a:r>
              <a:rPr i="1" lang="no" sz="1000">
                <a:solidFill>
                  <a:srgbClr val="3F3F3F"/>
                </a:solidFill>
                <a:latin typeface="Raleway Light"/>
                <a:ea typeface="Raleway Light"/>
                <a:cs typeface="Raleway Light"/>
                <a:sym typeface="Raleway Light"/>
              </a:rPr>
              <a:t>Tlf: 	4000 8425</a:t>
            </a:r>
            <a:endParaRPr i="1" sz="1000">
              <a:solidFill>
                <a:srgbClr val="3F3F3F"/>
              </a:solidFill>
              <a:latin typeface="Raleway Light"/>
              <a:ea typeface="Raleway Light"/>
              <a:cs typeface="Raleway Light"/>
              <a:sym typeface="Raleway Light"/>
            </a:endParaRPr>
          </a:p>
          <a:p>
            <a:pPr indent="0" lvl="0" marL="0" rtl="0" algn="l">
              <a:spcBef>
                <a:spcPts val="0"/>
              </a:spcBef>
              <a:spcAft>
                <a:spcPts val="0"/>
              </a:spcAft>
              <a:buNone/>
            </a:pPr>
            <a:r>
              <a:t/>
            </a:r>
            <a:endParaRPr i="1" sz="1000">
              <a:solidFill>
                <a:srgbClr val="3F3F3F"/>
              </a:solidFill>
              <a:latin typeface="Raleway Light"/>
              <a:ea typeface="Raleway Light"/>
              <a:cs typeface="Raleway Light"/>
              <a:sym typeface="Raleway Light"/>
            </a:endParaRPr>
          </a:p>
        </p:txBody>
      </p:sp>
      <p:pic>
        <p:nvPicPr>
          <p:cNvPr id="276" name="Google Shape;276;p30"/>
          <p:cNvPicPr preferRelativeResize="0"/>
          <p:nvPr/>
        </p:nvPicPr>
        <p:blipFill rotWithShape="1">
          <a:blip r:embed="rId6">
            <a:alphaModFix/>
          </a:blip>
          <a:srcRect b="33594" l="8959" r="46511" t="20928"/>
          <a:stretch/>
        </p:blipFill>
        <p:spPr>
          <a:xfrm>
            <a:off x="540225" y="3373875"/>
            <a:ext cx="882950" cy="135302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2AB10CCDF420B4FBB4724411A8770DB" ma:contentTypeVersion="30" ma:contentTypeDescription="Opprett et nytt dokument." ma:contentTypeScope="" ma:versionID="01c209520050306c4c8dac37b07ea61c">
  <xsd:schema xmlns:xsd="http://www.w3.org/2001/XMLSchema" xmlns:xs="http://www.w3.org/2001/XMLSchema" xmlns:p="http://schemas.microsoft.com/office/2006/metadata/properties" xmlns:ns2="d9c37e2e-c3db-46cf-83cf-d692618c4af8" xmlns:ns3="1be6a117-71ca-48d6-9928-ad8348703c41" targetNamespace="http://schemas.microsoft.com/office/2006/metadata/properties" ma:root="true" ma:fieldsID="e1f837dffaf97466f826c85aaab9d3c3" ns2:_="" ns3:_="">
    <xsd:import namespace="d9c37e2e-c3db-46cf-83cf-d692618c4af8"/>
    <xsd:import namespace="1be6a117-71ca-48d6-9928-ad8348703c4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3:SharedWithUsers" minOccurs="0"/>
                <xsd:element ref="ns3:SharedWithDetails" minOccurs="0"/>
                <xsd:element ref="ns2:leverer_x0020_bestillingssystemet_x0020_for_x0020_carneter" minOccurs="0"/>
                <xsd:element ref="ns2:MediaServiceEventHashCode" minOccurs="0"/>
                <xsd:element ref="ns2:MediaServiceGenerationTime" minOccurs="0"/>
                <xsd:element ref="ns2:MediaServiceAutoKeyPoints" minOccurs="0"/>
                <xsd:element ref="ns2:MediaServiceKeyPoints" minOccurs="0"/>
                <xsd:element ref="ns2:_Flow_SignoffStatu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ne11b42acd774a60817f02f4a2bfdae4" minOccurs="0"/>
                <xsd:element ref="ns2:ad1ea08bef71419aac2fdec1c012356f" minOccurs="0"/>
                <xsd:element ref="ns2:c4f340fe34ae491cb050fc6160255d69" minOccurs="0"/>
                <xsd:element ref="ns2:j7b5b42052324599b434d1eeefe3e913" minOccurs="0"/>
                <xsd:element ref="ns2:j2f6958df3bb4c28949e8051428decc5"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c37e2e-c3db-46cf-83cf-d692618c4a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leverer_x0020_bestillingssystemet_x0020_for_x0020_carneter" ma:index="16" nillable="true" ma:displayName="leverer bestillingssystemet for carneter" ma:internalName="leverer_x0020_bestillingssystemet_x0020_for_x0020_carneter">
      <xsd:simpleType>
        <xsd:restriction base="dms:Text">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_Flow_SignoffStatus" ma:index="21" nillable="true" ma:displayName="Godkjenningsstatus" ma:internalName="Godkjenningsstatus">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Bildemerkelapper" ma:readOnly="false" ma:fieldId="{5cf76f15-5ced-4ddc-b409-7134ff3c332f}" ma:taxonomyMulti="true" ma:sspId="156f243c-fbf8-467a-86f7-00f16d81a61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ne11b42acd774a60817f02f4a2bfdae4" ma:index="29" nillable="true" ma:taxonomy="true" ma:internalName="ne11b42acd774a60817f02f4a2bfdae4" ma:taxonomyFieldName="Avdeling" ma:displayName="Avdeling" ma:default="" ma:fieldId="{7e11b42a-cd77-4a60-817f-02f4a2bfdae4}" ma:sspId="156f243c-fbf8-467a-86f7-00f16d81a616" ma:termSetId="32ec837f-feab-4ec3-ba6d-9f7e3876b6b8" ma:anchorId="00000000-0000-0000-0000-000000000000" ma:open="false" ma:isKeyword="false">
      <xsd:complexType>
        <xsd:sequence>
          <xsd:element ref="pc:Terms" minOccurs="0" maxOccurs="1"/>
        </xsd:sequence>
      </xsd:complexType>
    </xsd:element>
    <xsd:element name="ad1ea08bef71419aac2fdec1c012356f" ma:index="31" nillable="true" ma:taxonomy="true" ma:internalName="ad1ea08bef71419aac2fdec1c012356f" ma:taxonomyFieldName="Dokumenttype" ma:displayName="Dokumenttype" ma:default="" ma:fieldId="{ad1ea08b-ef71-419a-ac2f-dec1c012356f}" ma:sspId="156f243c-fbf8-467a-86f7-00f16d81a616" ma:termSetId="974a0b72-6387-4a51-97b1-9c6af1e96872" ma:anchorId="00000000-0000-0000-0000-000000000000" ma:open="false" ma:isKeyword="false">
      <xsd:complexType>
        <xsd:sequence>
          <xsd:element ref="pc:Terms" minOccurs="0" maxOccurs="1"/>
        </xsd:sequence>
      </xsd:complexType>
    </xsd:element>
    <xsd:element name="c4f340fe34ae491cb050fc6160255d69" ma:index="33" nillable="true" ma:taxonomy="true" ma:internalName="c4f340fe34ae491cb050fc6160255d69" ma:taxonomyFieldName="Expertgruppe" ma:displayName="Expertgruppe" ma:default="" ma:fieldId="{c4f340fe-34ae-491c-b050-fc6160255d69}" ma:sspId="156f243c-fbf8-467a-86f7-00f16d81a616" ma:termSetId="7d063723-3a61-43d4-a1f3-71acf36e66c2" ma:anchorId="00000000-0000-0000-0000-000000000000" ma:open="false" ma:isKeyword="false">
      <xsd:complexType>
        <xsd:sequence>
          <xsd:element ref="pc:Terms" minOccurs="0" maxOccurs="1"/>
        </xsd:sequence>
      </xsd:complexType>
    </xsd:element>
    <xsd:element name="j7b5b42052324599b434d1eeefe3e913" ma:index="35" nillable="true" ma:taxonomy="true" ma:internalName="j7b5b42052324599b434d1eeefe3e913" ma:taxonomyFieldName="M_x00f8_tetype" ma:displayName="Møtetype" ma:default="" ma:fieldId="{37b5b420-5232-4599-b434-d1eeefe3e913}" ma:sspId="156f243c-fbf8-467a-86f7-00f16d81a616" ma:termSetId="d56004a3-b1a1-4e14-90c4-5a0256f888a8" ma:anchorId="00000000-0000-0000-0000-000000000000" ma:open="false" ma:isKeyword="false">
      <xsd:complexType>
        <xsd:sequence>
          <xsd:element ref="pc:Terms" minOccurs="0" maxOccurs="1"/>
        </xsd:sequence>
      </xsd:complexType>
    </xsd:element>
    <xsd:element name="j2f6958df3bb4c28949e8051428decc5" ma:index="37" nillable="true" ma:taxonomy="true" ma:internalName="j2f6958df3bb4c28949e8051428decc5" ma:taxonomyFieldName="Prosjekt" ma:displayName="Prosjekt" ma:default="" ma:fieldId="{32f6958d-f3bb-4c28-949e-8051428decc5}" ma:sspId="156f243c-fbf8-467a-86f7-00f16d81a616" ma:termSetId="18dd9eba-28a0-478b-a911-bcc752f6b70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be6a117-71ca-48d6-9928-ad8348703c41"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ingsdetaljer" ma:internalName="SharedWithDetails" ma:readOnly="true">
      <xsd:simpleType>
        <xsd:restriction base="dms:Note">
          <xsd:maxLength value="255"/>
        </xsd:restriction>
      </xsd:simpleType>
    </xsd:element>
    <xsd:element name="TaxCatchAll" ma:index="25" nillable="true" ma:displayName="Taxonomy Catch All Column" ma:hidden="true" ma:list="{0ae83d81-4870-4dc6-af71-41e89f0b7ac5}" ma:internalName="TaxCatchAll" ma:showField="CatchAllData" ma:web="1be6a117-71ca-48d6-9928-ad8348703c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75803F-716A-4381-9960-07B13588AB92}"/>
</file>

<file path=customXml/itemProps2.xml><?xml version="1.0" encoding="utf-8"?>
<ds:datastoreItem xmlns:ds="http://schemas.openxmlformats.org/officeDocument/2006/customXml" ds:itemID="{BAFC0CC6-FBCD-4700-AC73-404E0677BA41}"/>
</file>