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4" r:id="rId2"/>
  </p:sldMasterIdLst>
  <p:notesMasterIdLst>
    <p:notesMasterId r:id="rId18"/>
  </p:notesMasterIdLst>
  <p:handoutMasterIdLst>
    <p:handoutMasterId r:id="rId19"/>
  </p:handoutMasterIdLst>
  <p:sldIdLst>
    <p:sldId id="312" r:id="rId3"/>
    <p:sldId id="305" r:id="rId4"/>
    <p:sldId id="316" r:id="rId5"/>
    <p:sldId id="268" r:id="rId6"/>
    <p:sldId id="2146850964" r:id="rId7"/>
    <p:sldId id="258" r:id="rId8"/>
    <p:sldId id="2146850975" r:id="rId9"/>
    <p:sldId id="328" r:id="rId10"/>
    <p:sldId id="2146850962" r:id="rId11"/>
    <p:sldId id="471" r:id="rId12"/>
    <p:sldId id="2146850965" r:id="rId13"/>
    <p:sldId id="2146850977" r:id="rId14"/>
    <p:sldId id="2146850963" r:id="rId15"/>
    <p:sldId id="2146850970" r:id="rId16"/>
    <p:sldId id="2146850976" r:id="rId17"/>
  </p:sldIdLst>
  <p:sldSz cx="12192000" cy="6858000"/>
  <p:notesSz cx="7010400" cy="9296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3443"/>
    <a:srgbClr val="323842"/>
    <a:srgbClr val="000000"/>
    <a:srgbClr val="4D6575"/>
    <a:srgbClr val="006699"/>
    <a:srgbClr val="05B5C7"/>
    <a:srgbClr val="009999"/>
    <a:srgbClr val="0099CC"/>
    <a:srgbClr val="33CCCC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29" autoAdjust="0"/>
    <p:restoredTop sz="94729" autoAdjust="0"/>
  </p:normalViewPr>
  <p:slideViewPr>
    <p:cSldViewPr snapToGrid="0">
      <p:cViewPr varScale="1">
        <p:scale>
          <a:sx n="104" d="100"/>
          <a:sy n="104" d="100"/>
        </p:scale>
        <p:origin x="1040" y="2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-regneark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038905227860992"/>
          <c:y val="0.10134303041568883"/>
          <c:w val="0.83050380831666137"/>
          <c:h val="0.7720664991966430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'Ark1'!$A$4:$E$4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'Ark1'!$A$5:$E$5</c:f>
              <c:numCache>
                <c:formatCode>General</c:formatCode>
                <c:ptCount val="5"/>
                <c:pt idx="0">
                  <c:v>165</c:v>
                </c:pt>
                <c:pt idx="1">
                  <c:v>155</c:v>
                </c:pt>
                <c:pt idx="2">
                  <c:v>135</c:v>
                </c:pt>
                <c:pt idx="3">
                  <c:v>369</c:v>
                </c:pt>
                <c:pt idx="4">
                  <c:v>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0B-4228-83E5-E04AF4B9F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95890512"/>
        <c:axId val="595965192"/>
      </c:barChart>
      <c:catAx>
        <c:axId val="59589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2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nb-NO"/>
          </a:p>
        </c:txPr>
        <c:crossAx val="595965192"/>
        <c:crosses val="autoZero"/>
        <c:auto val="1"/>
        <c:lblAlgn val="ctr"/>
        <c:lblOffset val="100"/>
        <c:noMultiLvlLbl val="0"/>
      </c:catAx>
      <c:valAx>
        <c:axId val="59596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589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A19690"/>
    </a:solidFill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Helvetica" pitchFamily="34" charset="0"/>
                <a:ea typeface="+mn-ea"/>
                <a:cs typeface="+mn-cs"/>
              </a:defRPr>
            </a:pPr>
            <a:r>
              <a:rPr lang="nb-NO" sz="3200" dirty="0">
                <a:latin typeface="Helvetica" pitchFamily="34" charset="0"/>
              </a:rPr>
              <a:t>Global skipsbygging (tonnasje)</a:t>
            </a:r>
          </a:p>
        </c:rich>
      </c:tx>
      <c:layout>
        <c:manualLayout>
          <c:xMode val="edge"/>
          <c:yMode val="edge"/>
          <c:x val="0.23310416666666667"/>
          <c:y val="1.66666666666666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Helvetica" pitchFamily="34" charset="0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Andel av komersiell skipsbygning (tonnasje)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12D-45FC-A421-ACECC886BA0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12D-45FC-A421-ACECC886BA0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12D-45FC-A421-ACECC886BA0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12D-45FC-A421-ACECC886BA0F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12D-45FC-A421-ACECC886BA0F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12D-45FC-A421-ACECC886BA0F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A12D-45FC-A421-ACECC886BA0F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A12D-45FC-A421-ACECC886BA0F}"/>
              </c:ext>
            </c:extLst>
          </c:dPt>
          <c:cat>
            <c:strRef>
              <c:f>'Ark1'!$A$2:$A$9</c:f>
              <c:strCache>
                <c:ptCount val="8"/>
                <c:pt idx="0">
                  <c:v>Kina</c:v>
                </c:pt>
                <c:pt idx="1">
                  <c:v>Sør-Korea</c:v>
                </c:pt>
                <c:pt idx="2">
                  <c:v>Japan</c:v>
                </c:pt>
                <c:pt idx="3">
                  <c:v>Italia</c:v>
                </c:pt>
                <c:pt idx="4">
                  <c:v>Tyskland</c:v>
                </c:pt>
                <c:pt idx="5">
                  <c:v>Finland</c:v>
                </c:pt>
                <c:pt idx="6">
                  <c:v>Frankrike</c:v>
                </c:pt>
                <c:pt idx="7">
                  <c:v>Norge</c:v>
                </c:pt>
              </c:strCache>
            </c:strRef>
          </c:cat>
          <c:val>
            <c:numRef>
              <c:f>'Ark1'!$B$2:$B$9</c:f>
              <c:numCache>
                <c:formatCode>General</c:formatCode>
                <c:ptCount val="8"/>
                <c:pt idx="0">
                  <c:v>44.2</c:v>
                </c:pt>
                <c:pt idx="1">
                  <c:v>32.4</c:v>
                </c:pt>
                <c:pt idx="2">
                  <c:v>17.600000000000001</c:v>
                </c:pt>
                <c:pt idx="3">
                  <c:v>0.82</c:v>
                </c:pt>
                <c:pt idx="4">
                  <c:v>0.63</c:v>
                </c:pt>
                <c:pt idx="5">
                  <c:v>0.36</c:v>
                </c:pt>
                <c:pt idx="6">
                  <c:v>0.28999999999999998</c:v>
                </c:pt>
                <c:pt idx="7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5D-465B-A751-E112B2FC80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8E46A-1CF0-42C1-A3CB-795EDCC220FF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26D804-DF08-4768-9720-E40138BD7B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1775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53B5659-0371-466F-9D57-383B84D9A84A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13FF12-C3C0-4C3B-A475-08F53F4D13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2735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-10879138" y="1463675"/>
            <a:ext cx="27900313" cy="1569402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7C5F6-70DC-44A5-ABCF-A9C7F1763453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6191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C6031-3C3C-4EF4-B6CF-02A42C515C5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8228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Plassholder for nota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b-NO" b="1" dirty="0">
              <a:latin typeface="Times New Roman" pitchFamily="4" charset="0"/>
              <a:ea typeface="ＭＳ Ｐゴシック" pitchFamily="4" charset="-128"/>
              <a:cs typeface="ＭＳ Ｐゴシック" pitchFamily="4" charset="-128"/>
            </a:endParaRPr>
          </a:p>
        </p:txBody>
      </p:sp>
      <p:sp>
        <p:nvSpPr>
          <p:cNvPr id="38916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495F3D-E3B3-6945-B1E7-D3E4B2E1CBF7}" type="slidenum"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7786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17E076-4214-A349-9661-28C8768AAA9E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6960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-1152525" y="341313"/>
            <a:ext cx="3803650" cy="213995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407519" y="2675093"/>
            <a:ext cx="3260123" cy="12698634"/>
          </a:xfrm>
        </p:spPr>
        <p:txBody>
          <a:bodyPr/>
          <a:lstStyle/>
          <a:p>
            <a:endParaRPr lang="nb-NO" dirty="0">
              <a:solidFill>
                <a:srgbClr val="191919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58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B74B50-57CA-1945-A4A9-F18B0F3A212E}" type="slidenum"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58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504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F36B3-E971-42F3-8952-DB25C64EAD4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9889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17E076-4214-A349-9661-28C8768AAA9E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733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000" kern="1200" baseline="0" dirty="0">
              <a:solidFill>
                <a:schemeClr val="tx1"/>
              </a:solidFill>
              <a:effectLst/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B74B50-57CA-1945-A4A9-F18B0F3A212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552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86CF-CC13-4206-9D8F-16FD5E9EE738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2B83-3074-4A6F-8217-8789DE0D8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9112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86CF-CC13-4206-9D8F-16FD5E9EE738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2B83-3074-4A6F-8217-8789DE0D8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063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86CF-CC13-4206-9D8F-16FD5E9EE738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2B83-3074-4A6F-8217-8789DE0D8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7992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86CF-CC13-4206-9D8F-16FD5E9EE738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2B83-3074-4A6F-8217-8789DE0D8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757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86CF-CC13-4206-9D8F-16FD5E9EE738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2B83-3074-4A6F-8217-8789DE0D8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5061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86CF-CC13-4206-9D8F-16FD5E9EE738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2B83-3074-4A6F-8217-8789DE0D8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805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86CF-CC13-4206-9D8F-16FD5E9EE738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2B83-3074-4A6F-8217-8789DE0D8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0543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86CF-CC13-4206-9D8F-16FD5E9EE738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2B83-3074-4A6F-8217-8789DE0D8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5815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86CF-CC13-4206-9D8F-16FD5E9EE738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2B83-3074-4A6F-8217-8789DE0D8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4463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86CF-CC13-4206-9D8F-16FD5E9EE738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2B83-3074-4A6F-8217-8789DE0D8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544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86CF-CC13-4206-9D8F-16FD5E9EE738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2B83-3074-4A6F-8217-8789DE0D8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355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3"/>
          </p:nvPr>
        </p:nvSpPr>
        <p:spPr>
          <a:xfrm>
            <a:off x="122767" y="127000"/>
            <a:ext cx="11946467" cy="6604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4"/>
          </p:nvPr>
        </p:nvSpPr>
        <p:spPr>
          <a:xfrm>
            <a:off x="3803652" y="7300387"/>
            <a:ext cx="5050367" cy="30903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6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918C3D43-121D-4B45-BB0A-5BCA39004A0A}" type="datetime3">
              <a:rPr lang="en-US" smtClean="0"/>
              <a:t>30 May 2024</a:t>
            </a:fld>
            <a:endParaRPr lang="nb-NO" dirty="0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5"/>
          </p:nvPr>
        </p:nvSpPr>
        <p:spPr>
          <a:xfrm>
            <a:off x="3803652" y="7069669"/>
            <a:ext cx="5050367" cy="311151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6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0781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5695953" y="1630912"/>
            <a:ext cx="800100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2547056" y="1701396"/>
            <a:ext cx="7083779" cy="455688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2548465" y="728735"/>
            <a:ext cx="7084485" cy="786192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505884" y="6405033"/>
            <a:ext cx="28448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36EA06A-A81D-D240-BE44-32EBD05E99CD}" type="datetime3">
              <a:rPr lang="en-US" smtClean="0"/>
              <a:t>30 May 2024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7816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6133" y="6394896"/>
            <a:ext cx="788471" cy="10207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2660654" y="3977217"/>
            <a:ext cx="797982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6007100" y="0"/>
            <a:ext cx="0" cy="68580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2647953" y="465668"/>
            <a:ext cx="814916" cy="101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510122" y="2774446"/>
            <a:ext cx="5036591" cy="1064011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510122" y="4070742"/>
            <a:ext cx="5036593" cy="92470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508002" y="5526619"/>
            <a:ext cx="5050367" cy="311149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E0B27D4B-E656-9743-B7A2-43732C218AD4}" type="datetime3">
              <a:rPr lang="en-US" smtClean="0"/>
              <a:t>30 May 2024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508002" y="5298019"/>
            <a:ext cx="5050367" cy="30903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6128914" y="128912"/>
            <a:ext cx="5938316" cy="660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680071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649820" y="1888067"/>
            <a:ext cx="797982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6007100" y="0"/>
            <a:ext cx="0" cy="68580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2" y="304802"/>
            <a:ext cx="1293284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505886" y="1001887"/>
            <a:ext cx="5039782" cy="786192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833967" y="522818"/>
            <a:ext cx="2347384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505884" y="6405033"/>
            <a:ext cx="28448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6E249CA-0250-3249-9197-95F0D8C55040}" type="datetime3">
              <a:rPr lang="en-US" smtClean="0"/>
              <a:t>30 May 2024</a:t>
            </a:fld>
            <a:endParaRPr lang="nb-NO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505884" y="1969507"/>
            <a:ext cx="5039784" cy="4436937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6128914" y="128912"/>
            <a:ext cx="5938316" cy="660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023316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o bilder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6007100" y="0"/>
            <a:ext cx="0" cy="68580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3" descr="Forsvaret_logo_RGB_sort3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2" y="304802"/>
            <a:ext cx="1293284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Rett linje 7"/>
          <p:cNvCxnSpPr/>
          <p:nvPr/>
        </p:nvCxnSpPr>
        <p:spPr>
          <a:xfrm>
            <a:off x="649820" y="1888067"/>
            <a:ext cx="797982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tel 6"/>
          <p:cNvSpPr>
            <a:spLocks noGrp="1"/>
          </p:cNvSpPr>
          <p:nvPr>
            <p:ph type="title"/>
          </p:nvPr>
        </p:nvSpPr>
        <p:spPr>
          <a:xfrm>
            <a:off x="505886" y="1001887"/>
            <a:ext cx="5039782" cy="786192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505884" y="1969507"/>
            <a:ext cx="5039784" cy="4436937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9"/>
          </p:nvPr>
        </p:nvSpPr>
        <p:spPr>
          <a:xfrm>
            <a:off x="833967" y="522818"/>
            <a:ext cx="2347384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20"/>
          </p:nvPr>
        </p:nvSpPr>
        <p:spPr>
          <a:xfrm>
            <a:off x="505884" y="6405033"/>
            <a:ext cx="28448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E1E4C9E-C005-E44A-A2A9-6F1D2A14CF9F}" type="datetime3">
              <a:rPr lang="en-US" smtClean="0"/>
              <a:t>30 May 2024</a:t>
            </a:fld>
            <a:endParaRPr lang="nb-NO"/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6128914" y="128913"/>
            <a:ext cx="5938316" cy="3239931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18" name="Plassholder for bilde 3"/>
          <p:cNvSpPr>
            <a:spLocks noGrp="1"/>
          </p:cNvSpPr>
          <p:nvPr>
            <p:ph type="pic" sz="quarter" idx="21"/>
          </p:nvPr>
        </p:nvSpPr>
        <p:spPr>
          <a:xfrm>
            <a:off x="6128914" y="3497754"/>
            <a:ext cx="5938316" cy="3239931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759280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re bilder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ett linje 6"/>
          <p:cNvCxnSpPr/>
          <p:nvPr/>
        </p:nvCxnSpPr>
        <p:spPr>
          <a:xfrm>
            <a:off x="6007100" y="0"/>
            <a:ext cx="0" cy="68580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3" descr="Forsvaret_logo_RGB_sort3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2" y="304802"/>
            <a:ext cx="1293284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Rett linje 8"/>
          <p:cNvCxnSpPr/>
          <p:nvPr/>
        </p:nvCxnSpPr>
        <p:spPr>
          <a:xfrm>
            <a:off x="649820" y="1888067"/>
            <a:ext cx="797982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tel 6"/>
          <p:cNvSpPr>
            <a:spLocks noGrp="1"/>
          </p:cNvSpPr>
          <p:nvPr>
            <p:ph type="title"/>
          </p:nvPr>
        </p:nvSpPr>
        <p:spPr>
          <a:xfrm>
            <a:off x="505886" y="1001887"/>
            <a:ext cx="5039782" cy="786192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bunntekst 3"/>
          <p:cNvSpPr>
            <a:spLocks noGrp="1"/>
          </p:cNvSpPr>
          <p:nvPr>
            <p:ph type="ftr" sz="quarter" idx="22"/>
          </p:nvPr>
        </p:nvSpPr>
        <p:spPr>
          <a:xfrm>
            <a:off x="833967" y="522818"/>
            <a:ext cx="2347384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1" name="Plassholder for dato 7"/>
          <p:cNvSpPr>
            <a:spLocks noGrp="1"/>
          </p:cNvSpPr>
          <p:nvPr>
            <p:ph type="dt" sz="half" idx="23"/>
          </p:nvPr>
        </p:nvSpPr>
        <p:spPr>
          <a:xfrm>
            <a:off x="505884" y="6405033"/>
            <a:ext cx="28448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068A815-FE9A-CD46-AC02-0B320FCA5830}" type="datetime3">
              <a:rPr lang="en-US" smtClean="0"/>
              <a:t>30 May 2024</a:t>
            </a:fld>
            <a:endParaRPr lang="nb-NO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0"/>
          </p:nvPr>
        </p:nvSpPr>
        <p:spPr>
          <a:xfrm>
            <a:off x="505884" y="1969507"/>
            <a:ext cx="5039784" cy="4436937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6" name="Plassholder for bilde 3"/>
          <p:cNvSpPr>
            <a:spLocks noGrp="1"/>
          </p:cNvSpPr>
          <p:nvPr>
            <p:ph type="pic" sz="quarter" idx="24"/>
          </p:nvPr>
        </p:nvSpPr>
        <p:spPr>
          <a:xfrm>
            <a:off x="6128914" y="3497754"/>
            <a:ext cx="5938316" cy="3239931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20" name="Plassholder for bilde 3"/>
          <p:cNvSpPr>
            <a:spLocks noGrp="1"/>
          </p:cNvSpPr>
          <p:nvPr>
            <p:ph type="pic" sz="quarter" idx="25"/>
          </p:nvPr>
        </p:nvSpPr>
        <p:spPr>
          <a:xfrm>
            <a:off x="6128914" y="128910"/>
            <a:ext cx="2908139" cy="3239931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22" name="Plassholder for bilde 3"/>
          <p:cNvSpPr>
            <a:spLocks noGrp="1"/>
          </p:cNvSpPr>
          <p:nvPr>
            <p:ph type="pic" sz="quarter" idx="26"/>
          </p:nvPr>
        </p:nvSpPr>
        <p:spPr>
          <a:xfrm>
            <a:off x="9159089" y="128910"/>
            <a:ext cx="2908139" cy="3239931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990361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6781800" y="1888067"/>
            <a:ext cx="797984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6180667" y="0"/>
            <a:ext cx="0" cy="68580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5754" y="304802"/>
            <a:ext cx="1291167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6637162" y="1969507"/>
            <a:ext cx="5039784" cy="4436937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955367" y="522818"/>
            <a:ext cx="2345267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8830733" y="6405033"/>
            <a:ext cx="28448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C82C8DC-AD1A-F347-8691-A7730C032184}" type="datetime3">
              <a:rPr lang="en-US" smtClean="0"/>
              <a:t>30 May 2024</a:t>
            </a:fld>
            <a:endParaRPr lang="nb-NO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6636788" y="1001887"/>
            <a:ext cx="5039782" cy="786192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113126" y="128912"/>
            <a:ext cx="5938316" cy="660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4109767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o bilder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6636788" y="1001887"/>
            <a:ext cx="5039782" cy="786192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cxnSp>
        <p:nvCxnSpPr>
          <p:cNvPr id="5" name="Rett linje 4"/>
          <p:cNvCxnSpPr/>
          <p:nvPr/>
        </p:nvCxnSpPr>
        <p:spPr>
          <a:xfrm>
            <a:off x="6180667" y="0"/>
            <a:ext cx="0" cy="68580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3" descr="Forsvaret_logo_RGB_sort3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5754" y="304802"/>
            <a:ext cx="1291167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Rett linje 7"/>
          <p:cNvCxnSpPr/>
          <p:nvPr/>
        </p:nvCxnSpPr>
        <p:spPr>
          <a:xfrm>
            <a:off x="6781800" y="1888067"/>
            <a:ext cx="797984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bunntekst 3"/>
          <p:cNvSpPr>
            <a:spLocks noGrp="1"/>
          </p:cNvSpPr>
          <p:nvPr>
            <p:ph type="ftr" sz="quarter" idx="20"/>
          </p:nvPr>
        </p:nvSpPr>
        <p:spPr>
          <a:xfrm>
            <a:off x="6955367" y="522818"/>
            <a:ext cx="2345267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21"/>
          </p:nvPr>
        </p:nvSpPr>
        <p:spPr>
          <a:xfrm>
            <a:off x="8830733" y="6405033"/>
            <a:ext cx="28448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9231656-746D-034F-B8C4-EEE5E29B43DA}" type="datetime3">
              <a:rPr lang="en-US" smtClean="0"/>
              <a:t>30 May 2024</a:t>
            </a:fld>
            <a:endParaRPr lang="nb-NO"/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0"/>
          </p:nvPr>
        </p:nvSpPr>
        <p:spPr>
          <a:xfrm>
            <a:off x="6637162" y="1969507"/>
            <a:ext cx="5039784" cy="4436937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6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122037" y="128913"/>
            <a:ext cx="5938316" cy="3239931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18" name="Plassholder for bilde 3"/>
          <p:cNvSpPr>
            <a:spLocks noGrp="1"/>
          </p:cNvSpPr>
          <p:nvPr>
            <p:ph type="pic" sz="quarter" idx="22"/>
          </p:nvPr>
        </p:nvSpPr>
        <p:spPr>
          <a:xfrm>
            <a:off x="122037" y="3497754"/>
            <a:ext cx="5938316" cy="3239931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3067258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re bilder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6180667" y="0"/>
            <a:ext cx="0" cy="68580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3" descr="Forsvaret_logo_RGB_sort3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5754" y="304802"/>
            <a:ext cx="1291167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Rett linje 8"/>
          <p:cNvCxnSpPr/>
          <p:nvPr/>
        </p:nvCxnSpPr>
        <p:spPr>
          <a:xfrm>
            <a:off x="6781800" y="1888067"/>
            <a:ext cx="797984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bunntekst 3"/>
          <p:cNvSpPr>
            <a:spLocks noGrp="1"/>
          </p:cNvSpPr>
          <p:nvPr>
            <p:ph type="ftr" sz="quarter" idx="23"/>
          </p:nvPr>
        </p:nvSpPr>
        <p:spPr>
          <a:xfrm>
            <a:off x="6955367" y="522818"/>
            <a:ext cx="2345267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1" name="Plassholder for dato 7"/>
          <p:cNvSpPr>
            <a:spLocks noGrp="1"/>
          </p:cNvSpPr>
          <p:nvPr>
            <p:ph type="dt" sz="half" idx="24"/>
          </p:nvPr>
        </p:nvSpPr>
        <p:spPr>
          <a:xfrm>
            <a:off x="8830733" y="6405033"/>
            <a:ext cx="28448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15EE319-9B11-534C-B53F-381DFDED9D03}" type="datetime3">
              <a:rPr lang="en-US" smtClean="0"/>
              <a:t>30 May 2024</a:t>
            </a:fld>
            <a:endParaRPr lang="nb-NO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6636788" y="1001887"/>
            <a:ext cx="5039782" cy="786192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0"/>
          </p:nvPr>
        </p:nvSpPr>
        <p:spPr>
          <a:xfrm>
            <a:off x="6637162" y="1969507"/>
            <a:ext cx="5039784" cy="4436937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Plassholder for bilde 3"/>
          <p:cNvSpPr>
            <a:spLocks noGrp="1"/>
          </p:cNvSpPr>
          <p:nvPr>
            <p:ph type="pic" sz="quarter" idx="25"/>
          </p:nvPr>
        </p:nvSpPr>
        <p:spPr>
          <a:xfrm>
            <a:off x="122037" y="3497754"/>
            <a:ext cx="5938316" cy="3239931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19" name="Plassholder for bilde 3"/>
          <p:cNvSpPr>
            <a:spLocks noGrp="1"/>
          </p:cNvSpPr>
          <p:nvPr>
            <p:ph type="pic" sz="quarter" idx="26"/>
          </p:nvPr>
        </p:nvSpPr>
        <p:spPr>
          <a:xfrm>
            <a:off x="122036" y="128910"/>
            <a:ext cx="2908139" cy="3239931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20" name="Plassholder for bilde 3"/>
          <p:cNvSpPr>
            <a:spLocks noGrp="1"/>
          </p:cNvSpPr>
          <p:nvPr>
            <p:ph type="pic" sz="quarter" idx="27"/>
          </p:nvPr>
        </p:nvSpPr>
        <p:spPr>
          <a:xfrm>
            <a:off x="3152213" y="128910"/>
            <a:ext cx="2908139" cy="3239931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0226802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5695953" y="1637608"/>
            <a:ext cx="800100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2" y="304802"/>
            <a:ext cx="1293284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515057" y="1701395"/>
            <a:ext cx="11145659" cy="4549828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517131" y="889003"/>
            <a:ext cx="11147154" cy="627941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833967" y="522818"/>
            <a:ext cx="2347384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505884" y="6405033"/>
            <a:ext cx="28448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A52E12F-0C81-4245-859F-CDD4C33797BA}" type="datetime3">
              <a:rPr lang="en-US" smtClean="0"/>
              <a:t>30 May 2024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0968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5695953" y="1637608"/>
            <a:ext cx="800100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2" y="304802"/>
            <a:ext cx="1293284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513416" y="889003"/>
            <a:ext cx="9154584" cy="627941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833967" y="522818"/>
            <a:ext cx="2347384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505884" y="6405033"/>
            <a:ext cx="28448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A68788A-D3C8-5B45-B1B2-8EC93B67E0EB}" type="datetime3">
              <a:rPr lang="en-US" smtClean="0"/>
              <a:t>30 May 2024</a:t>
            </a:fld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517954" y="1898953"/>
            <a:ext cx="4517571" cy="501651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6150430" y="1898953"/>
            <a:ext cx="4517571" cy="501651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6150430" y="2406954"/>
            <a:ext cx="4517572" cy="38442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517954" y="2406954"/>
            <a:ext cx="4517572" cy="38442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102844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5695953" y="1630912"/>
            <a:ext cx="800100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2" y="304802"/>
            <a:ext cx="1293284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2547057" y="1701396"/>
            <a:ext cx="7083779" cy="455688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2548465" y="728735"/>
            <a:ext cx="7084485" cy="786192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833967" y="522818"/>
            <a:ext cx="2347384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505884" y="6405033"/>
            <a:ext cx="28448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36EA06A-A81D-D240-BE44-32EBD05E99CD}" type="datetime3">
              <a:rPr lang="en-US" smtClean="0"/>
              <a:t>30 May 2024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54024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3"/>
          </p:nvPr>
        </p:nvSpPr>
        <p:spPr>
          <a:xfrm>
            <a:off x="122767" y="127000"/>
            <a:ext cx="11946467" cy="6604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4"/>
          </p:nvPr>
        </p:nvSpPr>
        <p:spPr>
          <a:xfrm>
            <a:off x="3803652" y="7300386"/>
            <a:ext cx="5050367" cy="30903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918C3D43-121D-4B45-BB0A-5BCA39004A0A}" type="datetime3">
              <a:rPr lang="en-US" smtClean="0"/>
              <a:t>30 May 2024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5"/>
          </p:nvPr>
        </p:nvSpPr>
        <p:spPr>
          <a:xfrm>
            <a:off x="3803652" y="7069668"/>
            <a:ext cx="5050367" cy="311151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91924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3"/>
          </p:nvPr>
        </p:nvSpPr>
        <p:spPr>
          <a:xfrm>
            <a:off x="122769" y="127000"/>
            <a:ext cx="5913477" cy="6604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4"/>
          </p:nvPr>
        </p:nvSpPr>
        <p:spPr>
          <a:xfrm>
            <a:off x="3803652" y="7300386"/>
            <a:ext cx="5050367" cy="30903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8B138732-E9EC-9343-A0B8-6E1EE7BB2B88}" type="datetime3">
              <a:rPr lang="en-US" smtClean="0"/>
              <a:t>30 May 2024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5"/>
          </p:nvPr>
        </p:nvSpPr>
        <p:spPr>
          <a:xfrm>
            <a:off x="3803652" y="7069668"/>
            <a:ext cx="5050367" cy="311151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Plassholder for bilde 5"/>
          <p:cNvSpPr>
            <a:spLocks noGrp="1"/>
          </p:cNvSpPr>
          <p:nvPr>
            <p:ph type="pic" sz="quarter" idx="16"/>
          </p:nvPr>
        </p:nvSpPr>
        <p:spPr>
          <a:xfrm>
            <a:off x="6159014" y="127000"/>
            <a:ext cx="5913477" cy="6604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2066122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3"/>
          <p:cNvSpPr>
            <a:spLocks noGrp="1"/>
          </p:cNvSpPr>
          <p:nvPr>
            <p:ph type="dt" sz="half" idx="14"/>
          </p:nvPr>
        </p:nvSpPr>
        <p:spPr>
          <a:xfrm>
            <a:off x="3803652" y="7300386"/>
            <a:ext cx="5050367" cy="30903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65927FE7-3007-6C48-83A8-764029389804}" type="datetime3">
              <a:rPr lang="en-US" smtClean="0"/>
              <a:t>30 May 2024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5"/>
          </p:nvPr>
        </p:nvSpPr>
        <p:spPr>
          <a:xfrm>
            <a:off x="3803652" y="7069668"/>
            <a:ext cx="5050367" cy="311151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5" name="Plassholder for bilde 5"/>
          <p:cNvSpPr>
            <a:spLocks noGrp="1"/>
          </p:cNvSpPr>
          <p:nvPr>
            <p:ph type="pic" sz="quarter" idx="13"/>
          </p:nvPr>
        </p:nvSpPr>
        <p:spPr>
          <a:xfrm>
            <a:off x="122769" y="127000"/>
            <a:ext cx="5913477" cy="324184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16" name="Plassholder for bilde 5"/>
          <p:cNvSpPr>
            <a:spLocks noGrp="1"/>
          </p:cNvSpPr>
          <p:nvPr>
            <p:ph type="pic" sz="quarter" idx="16"/>
          </p:nvPr>
        </p:nvSpPr>
        <p:spPr>
          <a:xfrm>
            <a:off x="6159014" y="127000"/>
            <a:ext cx="5913477" cy="324184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19" name="Plassholder for bilde 5"/>
          <p:cNvSpPr>
            <a:spLocks noGrp="1"/>
          </p:cNvSpPr>
          <p:nvPr>
            <p:ph type="pic" sz="quarter" idx="21"/>
          </p:nvPr>
        </p:nvSpPr>
        <p:spPr>
          <a:xfrm>
            <a:off x="122769" y="3495844"/>
            <a:ext cx="5913477" cy="324184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20" name="Plassholder for bilde 5"/>
          <p:cNvSpPr>
            <a:spLocks noGrp="1"/>
          </p:cNvSpPr>
          <p:nvPr>
            <p:ph type="pic" sz="quarter" idx="22"/>
          </p:nvPr>
        </p:nvSpPr>
        <p:spPr>
          <a:xfrm>
            <a:off x="6159014" y="3495844"/>
            <a:ext cx="5913477" cy="324184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5167962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k/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11"/>
          </p:nvPr>
        </p:nvSpPr>
        <p:spPr>
          <a:xfrm>
            <a:off x="622905" y="620781"/>
            <a:ext cx="10946192" cy="561644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 baseline="0">
                <a:solidFill>
                  <a:srgbClr val="31313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2"/>
          </p:nvPr>
        </p:nvSpPr>
        <p:spPr>
          <a:xfrm>
            <a:off x="3803652" y="7300386"/>
            <a:ext cx="5050367" cy="30903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00AA3AF8-5934-764E-8DD4-3CAB55D8A694}" type="datetime3">
              <a:rPr lang="en-US" smtClean="0"/>
              <a:t>30 May 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3"/>
          </p:nvPr>
        </p:nvSpPr>
        <p:spPr>
          <a:xfrm>
            <a:off x="3803652" y="7069668"/>
            <a:ext cx="5050367" cy="311151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42161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768" y="6394896"/>
            <a:ext cx="788471" cy="10207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5695953" y="3977217"/>
            <a:ext cx="800100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5689600" y="465668"/>
            <a:ext cx="812800" cy="101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583518" y="2774446"/>
            <a:ext cx="5024966" cy="1064011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583516" y="4070742"/>
            <a:ext cx="5024968" cy="92470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77167" y="5526619"/>
            <a:ext cx="5037667" cy="311149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144DA534-4A31-B94E-B17F-1F08892AE267}" type="datetime3">
              <a:rPr lang="en-US" smtClean="0"/>
              <a:t>30 May 2024</a:t>
            </a:fld>
            <a:endParaRPr lang="nb-NO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577167" y="5298019"/>
            <a:ext cx="5037667" cy="30903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33311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- eg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2660654" y="3977217"/>
            <a:ext cx="797982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6007100" y="0"/>
            <a:ext cx="0" cy="68580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510122" y="2774446"/>
            <a:ext cx="5036591" cy="1064011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510122" y="4070742"/>
            <a:ext cx="5036593" cy="92470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3" name="Plassholder for bilde 2"/>
          <p:cNvSpPr>
            <a:spLocks noGrp="1"/>
          </p:cNvSpPr>
          <p:nvPr>
            <p:ph type="pic" sz="quarter" idx="14"/>
          </p:nvPr>
        </p:nvSpPr>
        <p:spPr>
          <a:xfrm>
            <a:off x="2571152" y="392797"/>
            <a:ext cx="984250" cy="1173539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800" baseline="0"/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6"/>
          </p:nvPr>
        </p:nvSpPr>
        <p:spPr>
          <a:xfrm>
            <a:off x="508002" y="5526619"/>
            <a:ext cx="5050367" cy="311149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B8B79C4A-3010-6544-A227-C290E0438C77}" type="datetime3">
              <a:rPr lang="en-US" smtClean="0"/>
              <a:t>30 May 2024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7"/>
          </p:nvPr>
        </p:nvSpPr>
        <p:spPr>
          <a:xfrm>
            <a:off x="508002" y="5298019"/>
            <a:ext cx="5050367" cy="30903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  <p:pic>
        <p:nvPicPr>
          <p:cNvPr id="12" name="Bilde 11" descr="Forsvaret_navn_sort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6133" y="6394896"/>
            <a:ext cx="788471" cy="102079"/>
          </a:xfrm>
          <a:prstGeom prst="rect">
            <a:avLst/>
          </a:prstGeom>
        </p:spPr>
      </p:pic>
      <p:sp>
        <p:nvSpPr>
          <p:cNvPr id="14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6128914" y="128912"/>
            <a:ext cx="5938316" cy="660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6381602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alleri 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BA65CE-810B-A846-BE7F-849876993076}"/>
              </a:ext>
            </a:extLst>
          </p:cNvPr>
          <p:cNvSpPr/>
          <p:nvPr userDrawn="1"/>
        </p:nvSpPr>
        <p:spPr>
          <a:xfrm>
            <a:off x="1" y="3493296"/>
            <a:ext cx="12199495" cy="3364706"/>
          </a:xfrm>
          <a:prstGeom prst="rect">
            <a:avLst/>
          </a:prstGeom>
          <a:solidFill>
            <a:srgbClr val="E2E6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O" sz="900" b="0" i="0" u="none" strike="noStrike" kern="1200" cap="none" spc="0" normalizeH="0" baseline="0" noProof="0">
              <a:ln>
                <a:noFill/>
              </a:ln>
              <a:solidFill>
                <a:srgbClr val="EFEFE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5D03290-5ECA-C441-A5D9-C8C5FB751EA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43036" y="2907509"/>
            <a:ext cx="4443702" cy="3950494"/>
          </a:xfrm>
        </p:spPr>
        <p:txBody>
          <a:bodyPr anchor="ctr"/>
          <a:lstStyle>
            <a:lvl1pPr algn="ctr">
              <a:buNone/>
              <a:defRPr sz="1000"/>
            </a:lvl1pPr>
          </a:lstStyle>
          <a:p>
            <a:r>
              <a:rPr lang="en-NO"/>
              <a:t>Legg til bilde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F4AABC0A-8F0D-7F4C-A03E-AF3BBAC2E5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49836" y="772524"/>
            <a:ext cx="4114800" cy="3256552"/>
          </a:xfrm>
        </p:spPr>
        <p:txBody>
          <a:bodyPr anchor="ctr"/>
          <a:lstStyle>
            <a:lvl1pPr algn="ctr">
              <a:buNone/>
              <a:defRPr sz="1000"/>
            </a:lvl1pPr>
          </a:lstStyle>
          <a:p>
            <a:r>
              <a:rPr lang="en-NO"/>
              <a:t>Legg til bilde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43036" y="1153740"/>
            <a:ext cx="4114800" cy="584776"/>
          </a:xfrm>
        </p:spPr>
        <p:txBody>
          <a:bodyPr wrap="square" anchor="t">
            <a:spAutoFit/>
          </a:bodyPr>
          <a:lstStyle>
            <a:lvl1pPr algn="l">
              <a:lnSpc>
                <a:spcPct val="100000"/>
              </a:lnSpc>
              <a:defRPr sz="3500"/>
            </a:lvl1pPr>
          </a:lstStyle>
          <a:p>
            <a:r>
              <a:rPr lang="en-GB" err="1"/>
              <a:t>Overskrift</a:t>
            </a:r>
            <a:r>
              <a:rPr lang="en-GB"/>
              <a:t> her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49837" y="4702437"/>
            <a:ext cx="3113771" cy="239201"/>
          </a:xfrm>
        </p:spPr>
        <p:txBody>
          <a:bodyPr wrap="square" lIns="90000" anchor="t">
            <a:spAutoFit/>
          </a:bodyPr>
          <a:lstStyle>
            <a:lvl1pPr marL="0" indent="-372600" algn="l">
              <a:lnSpc>
                <a:spcPct val="140000"/>
              </a:lnSpc>
              <a:spcBef>
                <a:spcPts val="1000"/>
              </a:spcBef>
              <a:buClr>
                <a:srgbClr val="191B21"/>
              </a:buClr>
              <a:buSzPct val="100000"/>
              <a:buFontTx/>
              <a:buNone/>
              <a:defRPr sz="1000" normalizeH="0" baseline="0">
                <a:solidFill>
                  <a:srgbClr val="191B21"/>
                </a:solidFill>
              </a:defRPr>
            </a:lvl1pPr>
            <a:lvl2pPr marL="457177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GB" err="1"/>
              <a:t>Tekst</a:t>
            </a:r>
            <a:r>
              <a:rPr lang="en-GB"/>
              <a:t> </a:t>
            </a:r>
            <a:r>
              <a:rPr lang="en-GB" err="1"/>
              <a:t>som</a:t>
            </a:r>
            <a:r>
              <a:rPr lang="en-GB"/>
              <a:t> </a:t>
            </a:r>
            <a:r>
              <a:rPr lang="en-GB" err="1"/>
              <a:t>kan</a:t>
            </a:r>
            <a:r>
              <a:rPr lang="en-GB"/>
              <a:t> </a:t>
            </a:r>
            <a:r>
              <a:rPr lang="en-GB" err="1"/>
              <a:t>gå</a:t>
            </a:r>
            <a:r>
              <a:rPr lang="en-GB"/>
              <a:t> over </a:t>
            </a:r>
            <a:r>
              <a:rPr lang="en-GB" err="1"/>
              <a:t>flere</a:t>
            </a:r>
            <a:r>
              <a:rPr lang="en-GB"/>
              <a:t> </a:t>
            </a:r>
            <a:r>
              <a:rPr lang="en-GB" err="1"/>
              <a:t>linjer</a:t>
            </a:r>
            <a:r>
              <a:rPr lang="en-GB"/>
              <a:t>.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D8EFDB66-EAFD-2147-A51E-48EDA8FE4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6514" y="64132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rgbClr val="191B21"/>
                </a:solidFill>
                <a:latin typeface="Cera Pro" pitchFamily="2" charset="0"/>
              </a:defRPr>
            </a:lvl1pPr>
          </a:lstStyle>
          <a:p>
            <a:pPr>
              <a:defRPr/>
            </a:pPr>
            <a:fld id="{659BA742-3501-E842-B198-91DA1B4E04E4}" type="datetime1">
              <a:rPr lang="nb-NO" smtClean="0"/>
              <a:pPr>
                <a:defRPr/>
              </a:pPr>
              <a:t>30.05.2024</a:t>
            </a:fld>
            <a:endParaRPr lang="nb-NO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714456FC-CED6-784E-899C-865195FA6C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32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rgbClr val="191B21"/>
                </a:solidFill>
                <a:latin typeface="Cera Pro" pitchFamily="2" charset="0"/>
              </a:defRPr>
            </a:lvl1pPr>
          </a:lstStyle>
          <a:p>
            <a:pPr>
              <a:defRPr/>
            </a:pPr>
            <a:r>
              <a:rPr lang="nb-NO"/>
              <a:t>Slides eksempler</a:t>
            </a:r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0EA2C270-551B-3744-B50F-2B0D61023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25935" y="64132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191B21"/>
                </a:solidFill>
                <a:latin typeface="Cera Pro" pitchFamily="2" charset="0"/>
              </a:defRPr>
            </a:lvl1pPr>
          </a:lstStyle>
          <a:p>
            <a:pPr>
              <a:defRPr/>
            </a:pPr>
            <a:r>
              <a:rPr lang="nb-NO"/>
              <a:t>SIDE </a:t>
            </a:r>
            <a:fld id="{B4253239-B063-E34B-ABCB-6A02593C77C9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4482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286CF-CC13-4206-9D8F-16FD5E9EE738}" type="datetimeFigureOut">
              <a:rPr lang="nb-NO" smtClean="0"/>
              <a:t>30.05.2024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42B83-3074-4A6F-8217-8789DE0D8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7409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122767" y="127000"/>
            <a:ext cx="11946467" cy="6604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1800"/>
          </a:p>
        </p:txBody>
      </p:sp>
    </p:spTree>
    <p:extLst>
      <p:ext uri="{BB962C8B-B14F-4D97-AF65-F5344CB8AC3E}">
        <p14:creationId xmlns:p14="http://schemas.microsoft.com/office/powerpoint/2010/main" val="132106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microsoft.com/office/2007/relationships/hdphoto" Target="../media/hdphoto1.wdp"/><Relationship Id="rId3" Type="http://schemas.openxmlformats.org/officeDocument/2006/relationships/oleObject" Target="../embeddings/oleObject1.bin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emf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emf"/><Relationship Id="rId28" Type="http://schemas.openxmlformats.org/officeDocument/2006/relationships/image" Target="../media/image36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31" Type="http://schemas.microsoft.com/office/2007/relationships/hdphoto" Target="../media/hdphoto2.wdp"/><Relationship Id="rId4" Type="http://schemas.openxmlformats.org/officeDocument/2006/relationships/image" Target="../media/image13.emf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Relationship Id="rId27" Type="http://schemas.openxmlformats.org/officeDocument/2006/relationships/image" Target="../media/image35.png"/><Relationship Id="rId30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B4D9-C6AE-4889-A70A-803AD6CB46FD}" type="slidenum">
              <a:rPr lang="nb-NO" smtClean="0"/>
              <a:t>1</a:t>
            </a:fld>
            <a:endParaRPr lang="nb-NO"/>
          </a:p>
        </p:txBody>
      </p:sp>
      <p:sp>
        <p:nvSpPr>
          <p:cNvPr id="11" name="Plassholder for lysbildenummer 1"/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48B4D9-C6AE-4889-A70A-803AD6CB46FD}" type="slidenum">
              <a:rPr lang="nb-NO" smtClean="0"/>
              <a:pPr/>
              <a:t>1</a:t>
            </a:fld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29639"/>
            <a:ext cx="12192000" cy="91440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B7331294-197C-4748-8ADB-3A4C55B08F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121" y="91233"/>
            <a:ext cx="876958" cy="1149117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558BF959-82C9-410F-B386-E714126E94D5}"/>
              </a:ext>
            </a:extLst>
          </p:cNvPr>
          <p:cNvSpPr/>
          <p:nvPr/>
        </p:nvSpPr>
        <p:spPr>
          <a:xfrm>
            <a:off x="2286586" y="226212"/>
            <a:ext cx="85065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cs typeface="Cambria"/>
              </a:rPr>
              <a:t>Sjøforsvaret inn i fremtiden</a:t>
            </a:r>
          </a:p>
        </p:txBody>
      </p:sp>
    </p:spTree>
    <p:extLst>
      <p:ext uri="{BB962C8B-B14F-4D97-AF65-F5344CB8AC3E}">
        <p14:creationId xmlns:p14="http://schemas.microsoft.com/office/powerpoint/2010/main" val="506190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7613" y="543075"/>
            <a:ext cx="5848090" cy="1025769"/>
          </a:xfrm>
        </p:spPr>
        <p:txBody>
          <a:bodyPr/>
          <a:lstStyle/>
          <a:p>
            <a:pPr algn="ctr"/>
            <a:r>
              <a:rPr lang="nb-NO" sz="32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cs typeface="Calibri" panose="020F0502020204030204" pitchFamily="34" charset="0"/>
              </a:rPr>
              <a:t>Norge </a:t>
            </a:r>
            <a:r>
              <a:rPr lang="nb-NO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cs typeface="Calibri" panose="020F0502020204030204" pitchFamily="34" charset="0"/>
              </a:rPr>
              <a:t>–</a:t>
            </a:r>
            <a:r>
              <a:rPr lang="nb-NO" sz="32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cs typeface="Calibri" panose="020F0502020204030204" pitchFamily="34" charset="0"/>
              </a:rPr>
              <a:t> en maritim nasjon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idx="4294967295"/>
          </p:nvPr>
        </p:nvSpPr>
        <p:spPr>
          <a:xfrm>
            <a:off x="167613" y="1799609"/>
            <a:ext cx="8149281" cy="3853761"/>
          </a:xfrm>
        </p:spPr>
        <p:txBody>
          <a:bodyPr>
            <a:normAutofit/>
          </a:bodyPr>
          <a:lstStyle/>
          <a:p>
            <a:r>
              <a:rPr lang="nb-NO" dirty="0"/>
              <a:t>Store og ressursrike havområder</a:t>
            </a:r>
          </a:p>
          <a:p>
            <a:r>
              <a:rPr lang="nb-NO" dirty="0"/>
              <a:t>I den maritime verdenstoppen: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dirty="0"/>
              <a:t>	# 1	Sjømateksport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dirty="0"/>
              <a:t>	# 3 	Gasseksport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dirty="0"/>
              <a:t>	# 5 	Shipping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A77B115-4FA5-4E0D-A220-B2DD3A8E99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6"/>
          <a:stretch/>
        </p:blipFill>
        <p:spPr>
          <a:xfrm>
            <a:off x="5753879" y="-68425"/>
            <a:ext cx="6562530" cy="700417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151169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x_16%3aX%3aRgAAAADQDvOexC2rS4dQPcWaPhD6BwCyL%2bWEWFn2R4u3r4ZWmEc0AAAAAAEMAAAzdi1qskhKR5EiZCKsxD5yAAJ1%2fXVfAAAJ%3aEADGRwDes91QT5wBpJjYOLdK" descr="16%3aX%3aRgAAAADQDvOexC2rS4dQPcWaPhD6BwCyL%2bWEWFn2R4u3r4ZWmEc0AAAAAAEMAAAzdi1qskhKR5EiZCKsxD5yAAJ1%2fXVfAAAJ%3aEADGRwDes91QT5wBpJjYOLdK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0" y="0"/>
            <a:ext cx="12241957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65162309-D9F6-FE46-92C9-101605C44366}"/>
              </a:ext>
            </a:extLst>
          </p:cNvPr>
          <p:cNvSpPr txBox="1">
            <a:spLocks/>
          </p:cNvSpPr>
          <p:nvPr/>
        </p:nvSpPr>
        <p:spPr>
          <a:xfrm>
            <a:off x="2953264" y="191724"/>
            <a:ext cx="6517170" cy="577081"/>
          </a:xfrm>
        </p:spPr>
        <p:txBody>
          <a:bodyPr/>
          <a:lstStyle>
            <a:lvl1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 kern="1200" spc="76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6858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13716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20574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27432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defTabSz="342900">
              <a:defRPr/>
            </a:pPr>
            <a:r>
              <a:rPr lang="nb-NO" sz="32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ea typeface="+mj-ea"/>
                <a:cs typeface="Calibri" panose="020F0502020204030204" pitchFamily="34" charset="0"/>
              </a:rPr>
              <a:t>Vi har mye som er verdt å bevare</a:t>
            </a:r>
          </a:p>
        </p:txBody>
      </p:sp>
    </p:spTree>
    <p:extLst>
      <p:ext uri="{BB962C8B-B14F-4D97-AF65-F5344CB8AC3E}">
        <p14:creationId xmlns:p14="http://schemas.microsoft.com/office/powerpoint/2010/main" val="3819803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DCE7F465-159F-4B86-AFD6-0219ACFB0F2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" y="0"/>
            <a:ext cx="12191088" cy="6858000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65162309-D9F6-FE46-92C9-101605C44366}"/>
              </a:ext>
            </a:extLst>
          </p:cNvPr>
          <p:cNvSpPr txBox="1">
            <a:spLocks/>
          </p:cNvSpPr>
          <p:nvPr/>
        </p:nvSpPr>
        <p:spPr>
          <a:xfrm>
            <a:off x="2663164" y="185546"/>
            <a:ext cx="6987746" cy="577081"/>
          </a:xfrm>
        </p:spPr>
        <p:txBody>
          <a:bodyPr/>
          <a:lstStyle>
            <a:lvl1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 kern="1200" spc="76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6858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13716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20574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27432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defTabSz="342900">
              <a:defRPr/>
            </a:pPr>
            <a:r>
              <a:rPr lang="nb-NO" sz="320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ea typeface="+mj-ea"/>
                <a:cs typeface="Calibri" panose="020F0502020204030204" pitchFamily="34" charset="0"/>
              </a:rPr>
              <a:t>Vi har mye som er verdt å beskytte</a:t>
            </a:r>
          </a:p>
        </p:txBody>
      </p:sp>
    </p:spTree>
    <p:extLst>
      <p:ext uri="{BB962C8B-B14F-4D97-AF65-F5344CB8AC3E}">
        <p14:creationId xmlns:p14="http://schemas.microsoft.com/office/powerpoint/2010/main" val="209009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10EF1BEB-5D1D-4DF1-9338-502BD524E40A}"/>
              </a:ext>
            </a:extLst>
          </p:cNvPr>
          <p:cNvSpPr txBox="1">
            <a:spLocks/>
          </p:cNvSpPr>
          <p:nvPr/>
        </p:nvSpPr>
        <p:spPr>
          <a:xfrm>
            <a:off x="994162" y="453207"/>
            <a:ext cx="6987746" cy="577081"/>
          </a:xfrm>
        </p:spPr>
        <p:txBody>
          <a:bodyPr/>
          <a:lstStyle>
            <a:lvl1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 kern="1200" spc="76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6858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13716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20574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27432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defTabSz="342900">
              <a:defRPr/>
            </a:pPr>
            <a:r>
              <a:rPr lang="nb-NO" sz="320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ea typeface="+mj-ea"/>
                <a:cs typeface="Calibri" panose="020F0502020204030204" pitchFamily="34" charset="0"/>
              </a:rPr>
              <a:t>Kritisk infrastruktur</a:t>
            </a:r>
          </a:p>
        </p:txBody>
      </p:sp>
    </p:spTree>
    <p:extLst>
      <p:ext uri="{BB962C8B-B14F-4D97-AF65-F5344CB8AC3E}">
        <p14:creationId xmlns:p14="http://schemas.microsoft.com/office/powerpoint/2010/main" val="1819432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AFE4B07B-5617-4B7B-B566-232EB189711B}"/>
              </a:ext>
            </a:extLst>
          </p:cNvPr>
          <p:cNvSpPr txBox="1">
            <a:spLocks/>
          </p:cNvSpPr>
          <p:nvPr/>
        </p:nvSpPr>
        <p:spPr>
          <a:xfrm>
            <a:off x="603544" y="450825"/>
            <a:ext cx="6987746" cy="577081"/>
          </a:xfrm>
        </p:spPr>
        <p:txBody>
          <a:bodyPr/>
          <a:lstStyle>
            <a:lvl1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 kern="1200" spc="76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6858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13716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20574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27432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defTabSz="342900">
              <a:defRPr/>
            </a:pPr>
            <a:r>
              <a:rPr lang="nb-NO" sz="320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ea typeface="+mj-ea"/>
                <a:cs typeface="Calibri" panose="020F0502020204030204" pitchFamily="34" charset="0"/>
              </a:rPr>
              <a:t>Skipstrafikk</a:t>
            </a:r>
          </a:p>
        </p:txBody>
      </p:sp>
    </p:spTree>
    <p:extLst>
      <p:ext uri="{BB962C8B-B14F-4D97-AF65-F5344CB8AC3E}">
        <p14:creationId xmlns:p14="http://schemas.microsoft.com/office/powerpoint/2010/main" val="1774837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" y="0"/>
            <a:ext cx="12192001" cy="6858001"/>
          </a:xfrm>
          <a:prstGeom prst="rect">
            <a:avLst/>
          </a:prstGeom>
        </p:spPr>
      </p:pic>
      <p:graphicFrame>
        <p:nvGraphicFramePr>
          <p:cNvPr id="5" name="Tabell 3">
            <a:extLst>
              <a:ext uri="{FF2B5EF4-FFF2-40B4-BE49-F238E27FC236}">
                <a16:creationId xmlns:a16="http://schemas.microsoft.com/office/drawing/2014/main" id="{D40AE5C9-F5AB-4A29-ADE3-004361344D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830371"/>
              </p:ext>
            </p:extLst>
          </p:nvPr>
        </p:nvGraphicFramePr>
        <p:xfrm>
          <a:off x="0" y="4838513"/>
          <a:ext cx="3452328" cy="20877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8456">
                  <a:extLst>
                    <a:ext uri="{9D8B030D-6E8A-4147-A177-3AD203B41FA5}">
                      <a16:colId xmlns:a16="http://schemas.microsoft.com/office/drawing/2014/main" val="1571699313"/>
                    </a:ext>
                  </a:extLst>
                </a:gridCol>
                <a:gridCol w="703872">
                  <a:extLst>
                    <a:ext uri="{9D8B030D-6E8A-4147-A177-3AD203B41FA5}">
                      <a16:colId xmlns:a16="http://schemas.microsoft.com/office/drawing/2014/main" val="260511756"/>
                    </a:ext>
                  </a:extLst>
                </a:gridCol>
              </a:tblGrid>
              <a:tr h="417545">
                <a:tc>
                  <a:txBody>
                    <a:bodyPr/>
                    <a:lstStyle/>
                    <a:p>
                      <a:r>
                        <a:rPr lang="nb-NO" sz="1800" b="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Politiet</a:t>
                      </a:r>
                      <a:endParaRPr lang="x-none" sz="1800" b="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b="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802</a:t>
                      </a:r>
                      <a:endParaRPr lang="x-none" sz="1800" b="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69416"/>
                  </a:ext>
                </a:extLst>
              </a:tr>
              <a:tr h="417545">
                <a:tc>
                  <a:txBody>
                    <a:bodyPr/>
                    <a:lstStyle/>
                    <a:p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Kystverket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684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257993"/>
                  </a:ext>
                </a:extLst>
              </a:tr>
              <a:tr h="417545">
                <a:tc>
                  <a:txBody>
                    <a:bodyPr/>
                    <a:lstStyle/>
                    <a:p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Forsvaret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nb-NO" sz="1800" kern="12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780</a:t>
                      </a:r>
                      <a:endParaRPr lang="x-none" sz="1800" kern="12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298686"/>
                  </a:ext>
                </a:extLst>
              </a:tr>
              <a:tr h="417545">
                <a:tc>
                  <a:txBody>
                    <a:bodyPr/>
                    <a:lstStyle/>
                    <a:p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Hovedredningssentralen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nb-NO" sz="1800" kern="12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229</a:t>
                      </a:r>
                      <a:endParaRPr lang="x-none" sz="1800" kern="12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424959"/>
                  </a:ext>
                </a:extLst>
              </a:tr>
              <a:tr h="417545">
                <a:tc>
                  <a:txBody>
                    <a:bodyPr/>
                    <a:lstStyle/>
                    <a:p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Sjøfartsdirektoratet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nb-NO" sz="1800" kern="12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419</a:t>
                      </a:r>
                      <a:endParaRPr lang="x-none" sz="1800" kern="12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8425632"/>
                  </a:ext>
                </a:extLst>
              </a:tr>
            </a:tbl>
          </a:graphicData>
        </a:graphic>
      </p:graphicFrame>
      <p:sp>
        <p:nvSpPr>
          <p:cNvPr id="6" name="Rektangel 5"/>
          <p:cNvSpPr/>
          <p:nvPr/>
        </p:nvSpPr>
        <p:spPr>
          <a:xfrm>
            <a:off x="653641" y="349307"/>
            <a:ext cx="10884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10">
              <a:defRPr/>
            </a:pPr>
            <a:r>
              <a:rPr lang="nb-NO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ea typeface="Cambria" panose="02040503050406030204" pitchFamily="18" charset="0"/>
              </a:rPr>
              <a:t>Kystvakten utførte 4150 oppdrag for statlige aktører i 2023 </a:t>
            </a:r>
          </a:p>
        </p:txBody>
      </p: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98003DF6-D3D2-4292-9ED9-92F0B493C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618002"/>
              </p:ext>
            </p:extLst>
          </p:nvPr>
        </p:nvGraphicFramePr>
        <p:xfrm>
          <a:off x="8913845" y="5268498"/>
          <a:ext cx="3010678" cy="1657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6850">
                  <a:extLst>
                    <a:ext uri="{9D8B030D-6E8A-4147-A177-3AD203B41FA5}">
                      <a16:colId xmlns:a16="http://schemas.microsoft.com/office/drawing/2014/main" val="3365790120"/>
                    </a:ext>
                  </a:extLst>
                </a:gridCol>
                <a:gridCol w="613828">
                  <a:extLst>
                    <a:ext uri="{9D8B030D-6E8A-4147-A177-3AD203B41FA5}">
                      <a16:colId xmlns:a16="http://schemas.microsoft.com/office/drawing/2014/main" val="1311189355"/>
                    </a:ext>
                  </a:extLst>
                </a:gridCol>
              </a:tblGrid>
              <a:tr h="414435">
                <a:tc>
                  <a:txBody>
                    <a:bodyPr/>
                    <a:lstStyle/>
                    <a:p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Meteorologisk</a:t>
                      </a:r>
                      <a:r>
                        <a:rPr lang="nb-NO" sz="1800" baseline="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institutt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157206"/>
                  </a:ext>
                </a:extLst>
              </a:tr>
              <a:tr h="414435">
                <a:tc>
                  <a:txBody>
                    <a:bodyPr/>
                    <a:lstStyle/>
                    <a:p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Havforskningen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4501203"/>
                  </a:ext>
                </a:extLst>
              </a:tr>
              <a:tr h="414435">
                <a:tc>
                  <a:txBody>
                    <a:bodyPr/>
                    <a:lstStyle/>
                    <a:p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Polarinstituttet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6043241"/>
                  </a:ext>
                </a:extLst>
              </a:tr>
              <a:tr h="414435">
                <a:tc>
                  <a:txBody>
                    <a:bodyPr/>
                    <a:lstStyle/>
                    <a:p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Andre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179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706428"/>
                  </a:ext>
                </a:extLst>
              </a:tr>
            </a:tbl>
          </a:graphicData>
        </a:graphic>
      </p:graphicFrame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AED0FC26-8C70-4AC7-8D91-51664FD271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032228"/>
              </p:ext>
            </p:extLst>
          </p:nvPr>
        </p:nvGraphicFramePr>
        <p:xfrm>
          <a:off x="4738394" y="5268310"/>
          <a:ext cx="3452327" cy="1657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8455">
                  <a:extLst>
                    <a:ext uri="{9D8B030D-6E8A-4147-A177-3AD203B41FA5}">
                      <a16:colId xmlns:a16="http://schemas.microsoft.com/office/drawing/2014/main" val="188780248"/>
                    </a:ext>
                  </a:extLst>
                </a:gridCol>
                <a:gridCol w="703872">
                  <a:extLst>
                    <a:ext uri="{9D8B030D-6E8A-4147-A177-3AD203B41FA5}">
                      <a16:colId xmlns:a16="http://schemas.microsoft.com/office/drawing/2014/main" val="3350585001"/>
                    </a:ext>
                  </a:extLst>
                </a:gridCol>
              </a:tblGrid>
              <a:tr h="414435">
                <a:tc>
                  <a:txBody>
                    <a:bodyPr/>
                    <a:lstStyle/>
                    <a:p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Miljødirektoratet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nb-NO" sz="1800" kern="12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124</a:t>
                      </a:r>
                      <a:endParaRPr lang="x-none" sz="1800" kern="12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4693809"/>
                  </a:ext>
                </a:extLst>
              </a:tr>
              <a:tr h="414435">
                <a:tc>
                  <a:txBody>
                    <a:bodyPr/>
                    <a:lstStyle/>
                    <a:p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Tolletaten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nb-NO" sz="1800" kern="12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347</a:t>
                      </a:r>
                      <a:endParaRPr lang="x-none" sz="1800" kern="12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2040023"/>
                  </a:ext>
                </a:extLst>
              </a:tr>
              <a:tr h="414435">
                <a:tc>
                  <a:txBody>
                    <a:bodyPr/>
                    <a:lstStyle/>
                    <a:p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Fiskeridirektoratet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497</a:t>
                      </a: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035836"/>
                  </a:ext>
                </a:extLst>
              </a:tr>
              <a:tr h="414435">
                <a:tc>
                  <a:txBody>
                    <a:bodyPr/>
                    <a:lstStyle/>
                    <a:p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Statsforvaltere</a:t>
                      </a:r>
                      <a:endParaRPr lang="x-none" sz="18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41</a:t>
                      </a:r>
                    </a:p>
                  </a:txBody>
                  <a:tcPr marL="45720" marR="45720" marT="22860" marB="228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504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5865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8288"/>
            <a:ext cx="12206734" cy="6866288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94" y="-92108"/>
            <a:ext cx="92392" cy="184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17" tIns="22859" rIns="45717" bIns="22859" numCol="1" anchor="ctr" anchorCtr="0" compatLnSpc="1">
            <a:prstTxWarp prst="textNoShape">
              <a:avLst/>
            </a:prstTxWarp>
            <a:spAutoFit/>
          </a:bodyPr>
          <a:lstStyle/>
          <a:p>
            <a:pPr defTabSz="228589">
              <a:defRPr/>
            </a:pPr>
            <a:endParaRPr lang="nb-NO" sz="900">
              <a:solidFill>
                <a:srgbClr val="191919"/>
              </a:solidFill>
              <a:latin typeface="Calibri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8170245" y="757937"/>
            <a:ext cx="44553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600" b="0" i="0" u="none" strike="noStrike" kern="1200" spc="100" baseline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1600" dirty="0" err="1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Allierte</a:t>
            </a:r>
            <a:r>
              <a:rPr lang="en-GB" sz="1600" dirty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fartøysbesøk</a:t>
            </a:r>
            <a:r>
              <a:rPr lang="en-GB" sz="1600" dirty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til</a:t>
            </a:r>
            <a:r>
              <a:rPr lang="en-GB" sz="1600" dirty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Norge</a:t>
            </a:r>
          </a:p>
        </p:txBody>
      </p:sp>
      <p:sp>
        <p:nvSpPr>
          <p:cNvPr id="6" name="Tittel 4"/>
          <p:cNvSpPr txBox="1">
            <a:spLocks/>
          </p:cNvSpPr>
          <p:nvPr/>
        </p:nvSpPr>
        <p:spPr>
          <a:xfrm>
            <a:off x="2323730" y="296160"/>
            <a:ext cx="6621570" cy="59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cs typeface="Calibri" panose="020F0502020204030204" pitchFamily="34" charset="0"/>
              </a:rPr>
              <a:t>Avskrekking og beroligelse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0B779AA-1A9B-43F2-B1F8-0E1B760FEF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3155062"/>
              </p:ext>
            </p:extLst>
          </p:nvPr>
        </p:nvGraphicFramePr>
        <p:xfrm>
          <a:off x="8312727" y="1096491"/>
          <a:ext cx="3879273" cy="2323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kstSylinder 8">
            <a:extLst>
              <a:ext uri="{FF2B5EF4-FFF2-40B4-BE49-F238E27FC236}">
                <a16:creationId xmlns:a16="http://schemas.microsoft.com/office/drawing/2014/main" id="{70CA00CD-6797-40FD-89E0-D70175B34BC1}"/>
              </a:ext>
            </a:extLst>
          </p:cNvPr>
          <p:cNvSpPr txBox="1"/>
          <p:nvPr/>
        </p:nvSpPr>
        <p:spPr>
          <a:xfrm>
            <a:off x="10441772" y="6642556"/>
            <a:ext cx="175022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8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Foto: Krister Sørbø, Forsvarets forum</a:t>
            </a:r>
          </a:p>
        </p:txBody>
      </p:sp>
    </p:spTree>
    <p:extLst>
      <p:ext uri="{BB962C8B-B14F-4D97-AF65-F5344CB8AC3E}">
        <p14:creationId xmlns:p14="http://schemas.microsoft.com/office/powerpoint/2010/main" val="2475309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>
            <a:extLst>
              <a:ext uri="{FF2B5EF4-FFF2-40B4-BE49-F238E27FC236}">
                <a16:creationId xmlns:a16="http://schemas.microsoft.com/office/drawing/2014/main" id="{084E10C6-623C-4092-A3D1-EF55C079A8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51802"/>
              </p:ext>
            </p:extLst>
          </p:nvPr>
        </p:nvGraphicFramePr>
        <p:xfrm>
          <a:off x="4658659" y="2722041"/>
          <a:ext cx="1853346" cy="1309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8019653" imgH="5667221" progId="Acrobat.Document.DC">
                  <p:embed/>
                </p:oleObj>
              </mc:Choice>
              <mc:Fallback>
                <p:oleObj name="Acrobat Document" r:id="rId3" imgW="8019653" imgH="5667221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58659" y="2722041"/>
                        <a:ext cx="1853346" cy="13096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Avrundet rektangel 1"/>
          <p:cNvSpPr/>
          <p:nvPr/>
        </p:nvSpPr>
        <p:spPr>
          <a:xfrm>
            <a:off x="4598081" y="4447362"/>
            <a:ext cx="2241475" cy="2152739"/>
          </a:xfrm>
          <a:prstGeom prst="roundRect">
            <a:avLst/>
          </a:prstGeom>
          <a:solidFill>
            <a:schemeClr val="accent4">
              <a:lumMod val="60000"/>
              <a:lumOff val="40000"/>
              <a:alpha val="25000"/>
            </a:schemeClr>
          </a:solidFill>
          <a:ln>
            <a:solidFill>
              <a:srgbClr val="223F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>
              <a:defRPr/>
            </a:pPr>
            <a:endParaRPr lang="nb-NO" sz="900">
              <a:solidFill>
                <a:schemeClr val="tx1"/>
              </a:solidFill>
              <a:latin typeface="Calibri" panose="020F0502020204030204"/>
            </a:endParaRPr>
          </a:p>
        </p:txBody>
      </p:sp>
      <p:pic>
        <p:nvPicPr>
          <p:cNvPr id="5" name="Picture 24">
            <a:extLst>
              <a:ext uri="{FF2B5EF4-FFF2-40B4-BE49-F238E27FC236}">
                <a16:creationId xmlns:a16="http://schemas.microsoft.com/office/drawing/2014/main" id="{8D45E1D0-088F-CF49-987C-DA57F3A9FE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8348" y="4118245"/>
            <a:ext cx="1825977" cy="429209"/>
          </a:xfrm>
          <a:prstGeom prst="rect">
            <a:avLst/>
          </a:prstGeom>
        </p:spPr>
      </p:pic>
      <p:pic>
        <p:nvPicPr>
          <p:cNvPr id="6" name="Picture 26">
            <a:extLst>
              <a:ext uri="{FF2B5EF4-FFF2-40B4-BE49-F238E27FC236}">
                <a16:creationId xmlns:a16="http://schemas.microsoft.com/office/drawing/2014/main" id="{DFD4582F-DE69-8B4F-AC1E-F1E7625DD44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66576" y="5290426"/>
            <a:ext cx="1680570" cy="634482"/>
          </a:xfrm>
          <a:prstGeom prst="rect">
            <a:avLst/>
          </a:prstGeom>
        </p:spPr>
      </p:pic>
      <p:pic>
        <p:nvPicPr>
          <p:cNvPr id="8" name="Picture 31">
            <a:extLst>
              <a:ext uri="{FF2B5EF4-FFF2-40B4-BE49-F238E27FC236}">
                <a16:creationId xmlns:a16="http://schemas.microsoft.com/office/drawing/2014/main" id="{145FA385-D1DD-BE4C-889B-D2EC62ED457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077" y="4505418"/>
            <a:ext cx="1279003" cy="509286"/>
          </a:xfrm>
          <a:prstGeom prst="rect">
            <a:avLst/>
          </a:prstGeom>
        </p:spPr>
      </p:pic>
      <p:pic>
        <p:nvPicPr>
          <p:cNvPr id="9" name="Picture 64">
            <a:extLst>
              <a:ext uri="{FF2B5EF4-FFF2-40B4-BE49-F238E27FC236}">
                <a16:creationId xmlns:a16="http://schemas.microsoft.com/office/drawing/2014/main" id="{9AD6CF9D-604A-9443-9326-01A9A771975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933" y="5766346"/>
            <a:ext cx="1626243" cy="601760"/>
          </a:xfrm>
          <a:prstGeom prst="rect">
            <a:avLst/>
          </a:prstGeom>
        </p:spPr>
      </p:pic>
      <p:pic>
        <p:nvPicPr>
          <p:cNvPr id="10" name="Picture 72">
            <a:extLst>
              <a:ext uri="{FF2B5EF4-FFF2-40B4-BE49-F238E27FC236}">
                <a16:creationId xmlns:a16="http://schemas.microsoft.com/office/drawing/2014/main" id="{8A76EB90-D7AE-1343-B82D-4EBB8072D70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7324" y="4743190"/>
            <a:ext cx="1852464" cy="531845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A745F3FB-CECE-B84B-8745-528EAE55C7E1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2469" y="5416706"/>
            <a:ext cx="592430" cy="355458"/>
          </a:xfrm>
          <a:prstGeom prst="rect">
            <a:avLst/>
          </a:prstGeom>
        </p:spPr>
      </p:pic>
      <p:pic>
        <p:nvPicPr>
          <p:cNvPr id="12" name="Picture 17">
            <a:extLst>
              <a:ext uri="{FF2B5EF4-FFF2-40B4-BE49-F238E27FC236}">
                <a16:creationId xmlns:a16="http://schemas.microsoft.com/office/drawing/2014/main" id="{8216CFEF-10D3-344C-9C62-4478E6F9006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9944" y="5318746"/>
            <a:ext cx="747456" cy="232229"/>
          </a:xfrm>
          <a:prstGeom prst="rect">
            <a:avLst/>
          </a:prstGeom>
        </p:spPr>
      </p:pic>
      <p:pic>
        <p:nvPicPr>
          <p:cNvPr id="13" name="Picture 61">
            <a:extLst>
              <a:ext uri="{FF2B5EF4-FFF2-40B4-BE49-F238E27FC236}">
                <a16:creationId xmlns:a16="http://schemas.microsoft.com/office/drawing/2014/main" id="{AD25B20A-AC97-F748-A195-2B5D93930DE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9769" y="4738128"/>
            <a:ext cx="598849" cy="232229"/>
          </a:xfrm>
          <a:prstGeom prst="rect">
            <a:avLst/>
          </a:prstGeom>
        </p:spPr>
      </p:pic>
      <p:pic>
        <p:nvPicPr>
          <p:cNvPr id="14" name="Picture 70">
            <a:extLst>
              <a:ext uri="{FF2B5EF4-FFF2-40B4-BE49-F238E27FC236}">
                <a16:creationId xmlns:a16="http://schemas.microsoft.com/office/drawing/2014/main" id="{E22A42E4-42A5-F44F-9B54-53FC2A4816C8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7532" y="4654123"/>
            <a:ext cx="591453" cy="354872"/>
          </a:xfrm>
          <a:prstGeom prst="rect">
            <a:avLst/>
          </a:prstGeom>
        </p:spPr>
      </p:pic>
      <p:pic>
        <p:nvPicPr>
          <p:cNvPr id="15" name="Picture 36">
            <a:extLst>
              <a:ext uri="{FF2B5EF4-FFF2-40B4-BE49-F238E27FC236}">
                <a16:creationId xmlns:a16="http://schemas.microsoft.com/office/drawing/2014/main" id="{17542383-11C5-DF4C-9552-D3E3F3227714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2149" y="5794708"/>
            <a:ext cx="593664" cy="356198"/>
          </a:xfrm>
          <a:prstGeom prst="rect">
            <a:avLst/>
          </a:prstGeom>
        </p:spPr>
      </p:pic>
      <p:pic>
        <p:nvPicPr>
          <p:cNvPr id="16" name="Picture 59">
            <a:extLst>
              <a:ext uri="{FF2B5EF4-FFF2-40B4-BE49-F238E27FC236}">
                <a16:creationId xmlns:a16="http://schemas.microsoft.com/office/drawing/2014/main" id="{32CAA350-613D-B64F-8954-160D33791E1D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937" y="5806089"/>
            <a:ext cx="456344" cy="456344"/>
          </a:xfrm>
          <a:prstGeom prst="rect">
            <a:avLst/>
          </a:prstGeom>
        </p:spPr>
      </p:pic>
      <p:pic>
        <p:nvPicPr>
          <p:cNvPr id="20" name="Picture 37">
            <a:extLst>
              <a:ext uri="{FF2B5EF4-FFF2-40B4-BE49-F238E27FC236}">
                <a16:creationId xmlns:a16="http://schemas.microsoft.com/office/drawing/2014/main" id="{7AF631D5-0703-C749-BCC3-213DEE7590B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3066" y="6028729"/>
            <a:ext cx="2140980" cy="636374"/>
          </a:xfrm>
          <a:prstGeom prst="rect">
            <a:avLst/>
          </a:prstGeom>
        </p:spPr>
      </p:pic>
      <p:sp>
        <p:nvSpPr>
          <p:cNvPr id="21" name="Venstre klammeparentes 20"/>
          <p:cNvSpPr/>
          <p:nvPr/>
        </p:nvSpPr>
        <p:spPr>
          <a:xfrm rot="10800000">
            <a:off x="3619201" y="4150306"/>
            <a:ext cx="445740" cy="2707693"/>
          </a:xfrm>
          <a:prstGeom prst="leftBrace">
            <a:avLst>
              <a:gd name="adj1" fmla="val 8333"/>
              <a:gd name="adj2" fmla="val 54593"/>
            </a:avLst>
          </a:prstGeom>
          <a:ln>
            <a:solidFill>
              <a:srgbClr val="113B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28589">
              <a:defRPr/>
            </a:pPr>
            <a:endParaRPr lang="nb-NO" sz="9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007817" y="880447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28600">
              <a:defRPr/>
            </a:pPr>
            <a:r>
              <a:rPr lang="nb-NO" sz="1200" dirty="0">
                <a:latin typeface="Arial Black" panose="020B0A04020102020204" pitchFamily="34" charset="0"/>
              </a:rPr>
              <a:t>2024</a:t>
            </a:r>
          </a:p>
        </p:txBody>
      </p:sp>
      <p:sp>
        <p:nvSpPr>
          <p:cNvPr id="24" name="TekstSylinder 23"/>
          <p:cNvSpPr txBox="1"/>
          <p:nvPr/>
        </p:nvSpPr>
        <p:spPr>
          <a:xfrm>
            <a:off x="4639686" y="4246004"/>
            <a:ext cx="23711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Arial Black" panose="020B0A04020102020204" pitchFamily="34" charset="0"/>
              </a:rPr>
              <a:t>MODULÆRE MILITÆRE SYSTEMER</a:t>
            </a:r>
          </a:p>
        </p:txBody>
      </p:sp>
      <p:pic>
        <p:nvPicPr>
          <p:cNvPr id="25" name="Picture 26">
            <a:extLst>
              <a:ext uri="{FF2B5EF4-FFF2-40B4-BE49-F238E27FC236}">
                <a16:creationId xmlns:a16="http://schemas.microsoft.com/office/drawing/2014/main" id="{DFD4582F-DE69-8B4F-AC1E-F1E7625DD446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7749" y="4461102"/>
            <a:ext cx="1417899" cy="567160"/>
          </a:xfrm>
          <a:prstGeom prst="rect">
            <a:avLst/>
          </a:prstGeom>
        </p:spPr>
      </p:pic>
      <p:pic>
        <p:nvPicPr>
          <p:cNvPr id="26" name="Picture 26">
            <a:extLst>
              <a:ext uri="{FF2B5EF4-FFF2-40B4-BE49-F238E27FC236}">
                <a16:creationId xmlns:a16="http://schemas.microsoft.com/office/drawing/2014/main" id="{DFD4582F-DE69-8B4F-AC1E-F1E7625DD446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96888" y="5497036"/>
            <a:ext cx="2650603" cy="1053296"/>
          </a:xfrm>
          <a:prstGeom prst="rect">
            <a:avLst/>
          </a:prstGeom>
        </p:spPr>
      </p:pic>
      <p:sp>
        <p:nvSpPr>
          <p:cNvPr id="27" name="TekstSylinder 26"/>
          <p:cNvSpPr txBox="1"/>
          <p:nvPr/>
        </p:nvSpPr>
        <p:spPr>
          <a:xfrm>
            <a:off x="7711572" y="5388736"/>
            <a:ext cx="18966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Arial Black" panose="020B0A04020102020204" pitchFamily="34" charset="0"/>
              </a:rPr>
              <a:t>STORT STANDARDFARTØY</a:t>
            </a:r>
          </a:p>
        </p:txBody>
      </p:sp>
      <p:sp>
        <p:nvSpPr>
          <p:cNvPr id="28" name="TekstSylinder 27"/>
          <p:cNvSpPr txBox="1"/>
          <p:nvPr/>
        </p:nvSpPr>
        <p:spPr>
          <a:xfrm>
            <a:off x="7743150" y="4305967"/>
            <a:ext cx="17491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Arial Black" panose="020B0A04020102020204" pitchFamily="34" charset="0"/>
              </a:rPr>
              <a:t>LITE STANDARDFARTØY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7743150" y="5621423"/>
            <a:ext cx="1226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Kystvakt</a:t>
            </a:r>
          </a:p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Marine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7743150" y="4539160"/>
            <a:ext cx="1226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Kystvakt</a:t>
            </a:r>
          </a:p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Marine</a:t>
            </a:r>
          </a:p>
        </p:txBody>
      </p:sp>
      <p:sp>
        <p:nvSpPr>
          <p:cNvPr id="31" name="TekstSylinder 30"/>
          <p:cNvSpPr txBox="1"/>
          <p:nvPr/>
        </p:nvSpPr>
        <p:spPr>
          <a:xfrm>
            <a:off x="1833194" y="5210536"/>
            <a:ext cx="1226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6 x Skjold-klasse</a:t>
            </a:r>
          </a:p>
        </p:txBody>
      </p:sp>
      <p:sp>
        <p:nvSpPr>
          <p:cNvPr id="32" name="TekstSylinder 31"/>
          <p:cNvSpPr txBox="1"/>
          <p:nvPr/>
        </p:nvSpPr>
        <p:spPr>
          <a:xfrm>
            <a:off x="606559" y="6329719"/>
            <a:ext cx="1226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4 x Oksøy/Alta-klasse</a:t>
            </a:r>
          </a:p>
        </p:txBody>
      </p:sp>
      <p:sp>
        <p:nvSpPr>
          <p:cNvPr id="33" name="TekstSylinder 32"/>
          <p:cNvSpPr txBox="1"/>
          <p:nvPr/>
        </p:nvSpPr>
        <p:spPr>
          <a:xfrm>
            <a:off x="531462" y="4960066"/>
            <a:ext cx="1226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5 x Nornen-klasse</a:t>
            </a:r>
          </a:p>
        </p:txBody>
      </p:sp>
      <p:sp>
        <p:nvSpPr>
          <p:cNvPr id="34" name="TekstSylinder 33"/>
          <p:cNvSpPr txBox="1"/>
          <p:nvPr/>
        </p:nvSpPr>
        <p:spPr>
          <a:xfrm>
            <a:off x="1766939" y="4501295"/>
            <a:ext cx="1226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3 x Barentshav-klasse</a:t>
            </a:r>
          </a:p>
        </p:txBody>
      </p:sp>
      <p:sp>
        <p:nvSpPr>
          <p:cNvPr id="35" name="TekstSylinder 34"/>
          <p:cNvSpPr txBox="1"/>
          <p:nvPr/>
        </p:nvSpPr>
        <p:spPr>
          <a:xfrm>
            <a:off x="2004637" y="5850459"/>
            <a:ext cx="1226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1 x Harstad-klasse</a:t>
            </a:r>
          </a:p>
        </p:txBody>
      </p:sp>
      <p:sp>
        <p:nvSpPr>
          <p:cNvPr id="36" name="TekstSylinder 35"/>
          <p:cNvSpPr txBox="1"/>
          <p:nvPr/>
        </p:nvSpPr>
        <p:spPr>
          <a:xfrm>
            <a:off x="1550012" y="6588328"/>
            <a:ext cx="1226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2 x Boa-klasse</a:t>
            </a:r>
          </a:p>
        </p:txBody>
      </p:sp>
      <p:pic>
        <p:nvPicPr>
          <p:cNvPr id="37" name="Picture 31">
            <a:extLst>
              <a:ext uri="{FF2B5EF4-FFF2-40B4-BE49-F238E27FC236}">
                <a16:creationId xmlns:a16="http://schemas.microsoft.com/office/drawing/2014/main" id="{145FA385-D1DD-BE4C-889B-D2EC62ED457D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433" y="5178971"/>
            <a:ext cx="1302152" cy="509410"/>
          </a:xfrm>
          <a:prstGeom prst="rect">
            <a:avLst/>
          </a:prstGeom>
        </p:spPr>
      </p:pic>
      <p:sp>
        <p:nvSpPr>
          <p:cNvPr id="38" name="TekstSylinder 37"/>
          <p:cNvSpPr txBox="1"/>
          <p:nvPr/>
        </p:nvSpPr>
        <p:spPr>
          <a:xfrm>
            <a:off x="670038" y="5601080"/>
            <a:ext cx="1226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2 x Reine-klasse</a:t>
            </a:r>
          </a:p>
        </p:txBody>
      </p:sp>
      <p:sp>
        <p:nvSpPr>
          <p:cNvPr id="40" name="TekstSylinder 39"/>
          <p:cNvSpPr txBox="1"/>
          <p:nvPr/>
        </p:nvSpPr>
        <p:spPr>
          <a:xfrm>
            <a:off x="7983736" y="826779"/>
            <a:ext cx="11929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28600">
              <a:defRPr/>
            </a:pPr>
            <a:r>
              <a:rPr lang="nb-NO" sz="1200" dirty="0">
                <a:latin typeface="Arial Black" panose="020B0A04020102020204" pitchFamily="34" charset="0"/>
              </a:rPr>
              <a:t>FREMTIDEN</a:t>
            </a:r>
          </a:p>
        </p:txBody>
      </p:sp>
      <p:cxnSp>
        <p:nvCxnSpPr>
          <p:cNvPr id="47" name="Rett linje 46"/>
          <p:cNvCxnSpPr/>
          <p:nvPr/>
        </p:nvCxnSpPr>
        <p:spPr>
          <a:xfrm flipH="1">
            <a:off x="1144779" y="1154644"/>
            <a:ext cx="2228207" cy="2958"/>
          </a:xfrm>
          <a:prstGeom prst="line">
            <a:avLst/>
          </a:prstGeom>
          <a:ln w="3175">
            <a:solidFill>
              <a:schemeClr val="tx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linje 48"/>
          <p:cNvCxnSpPr/>
          <p:nvPr/>
        </p:nvCxnSpPr>
        <p:spPr>
          <a:xfrm flipH="1">
            <a:off x="7127098" y="1149132"/>
            <a:ext cx="2537331" cy="2958"/>
          </a:xfrm>
          <a:prstGeom prst="line">
            <a:avLst/>
          </a:prstGeom>
          <a:ln w="3175">
            <a:solidFill>
              <a:schemeClr val="tx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itle 3">
            <a:extLst>
              <a:ext uri="{FF2B5EF4-FFF2-40B4-BE49-F238E27FC236}">
                <a16:creationId xmlns:a16="http://schemas.microsoft.com/office/drawing/2014/main" id="{D0CD46E4-53E2-FF4B-A2D6-3EC5B9528017}"/>
              </a:ext>
            </a:extLst>
          </p:cNvPr>
          <p:cNvSpPr txBox="1">
            <a:spLocks/>
          </p:cNvSpPr>
          <p:nvPr/>
        </p:nvSpPr>
        <p:spPr>
          <a:xfrm>
            <a:off x="953761" y="358834"/>
            <a:ext cx="5032647" cy="544549"/>
          </a:xfrm>
          <a:prstGeom prst="rect">
            <a:avLst/>
          </a:prstGeom>
        </p:spPr>
        <p:txBody>
          <a:bodyPr/>
          <a:lstStyle>
            <a:lvl1pPr algn="l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000" b="0" i="0" kern="1200">
                <a:solidFill>
                  <a:srgbClr val="191B21"/>
                </a:solidFill>
                <a:latin typeface="Cera Pro" pitchFamily="2" charset="0"/>
                <a:ea typeface="+mj-ea"/>
                <a:cs typeface="+mj-cs"/>
              </a:defRPr>
            </a:lvl1pPr>
          </a:lstStyle>
          <a:p>
            <a:pPr algn="ctr" defTabSz="914310">
              <a:defRPr/>
            </a:pPr>
            <a:endParaRPr lang="x-none" sz="2000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1" name="Title 3">
            <a:extLst>
              <a:ext uri="{FF2B5EF4-FFF2-40B4-BE49-F238E27FC236}">
                <a16:creationId xmlns:a16="http://schemas.microsoft.com/office/drawing/2014/main" id="{D0CD46E4-53E2-FF4B-A2D6-3EC5B9528017}"/>
              </a:ext>
            </a:extLst>
          </p:cNvPr>
          <p:cNvSpPr txBox="1">
            <a:spLocks/>
          </p:cNvSpPr>
          <p:nvPr/>
        </p:nvSpPr>
        <p:spPr>
          <a:xfrm>
            <a:off x="856572" y="144962"/>
            <a:ext cx="10149000" cy="544549"/>
          </a:xfrm>
          <a:prstGeom prst="rect">
            <a:avLst/>
          </a:prstGeom>
        </p:spPr>
        <p:txBody>
          <a:bodyPr/>
          <a:lstStyle>
            <a:lvl1pPr algn="l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000" b="0" i="0" kern="1200">
                <a:solidFill>
                  <a:srgbClr val="191B21"/>
                </a:solidFill>
                <a:latin typeface="Cera Pro" pitchFamily="2" charset="0"/>
                <a:ea typeface="+mj-ea"/>
                <a:cs typeface="+mj-cs"/>
              </a:defRPr>
            </a:lvl1pPr>
          </a:lstStyle>
          <a:p>
            <a:pPr algn="ctr" defTabSz="914310">
              <a:defRPr/>
            </a:pPr>
            <a:r>
              <a:rPr lang="nb-NO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ea typeface="Cambria" panose="02040503050406030204" pitchFamily="18" charset="0"/>
              </a:rPr>
              <a:t>Anbefalt maritim struktur</a:t>
            </a:r>
          </a:p>
        </p:txBody>
      </p:sp>
      <p:pic>
        <p:nvPicPr>
          <p:cNvPr id="42" name="Picture 58">
            <a:extLst>
              <a:ext uri="{FF2B5EF4-FFF2-40B4-BE49-F238E27FC236}">
                <a16:creationId xmlns:a16="http://schemas.microsoft.com/office/drawing/2014/main" id="{377B74D1-DF76-3A4E-AD70-A09AA2697CC7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5628" y="1790347"/>
            <a:ext cx="2315751" cy="553984"/>
          </a:xfrm>
          <a:prstGeom prst="rect">
            <a:avLst/>
          </a:prstGeom>
        </p:spPr>
      </p:pic>
      <p:cxnSp>
        <p:nvCxnSpPr>
          <p:cNvPr id="19" name="Rett pilkobling 18"/>
          <p:cNvCxnSpPr/>
          <p:nvPr/>
        </p:nvCxnSpPr>
        <p:spPr>
          <a:xfrm flipV="1">
            <a:off x="1076907" y="3522553"/>
            <a:ext cx="3208770" cy="1"/>
          </a:xfrm>
          <a:prstGeom prst="straightConnector1">
            <a:avLst/>
          </a:prstGeom>
          <a:ln w="60325">
            <a:solidFill>
              <a:srgbClr val="033449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58">
            <a:extLst>
              <a:ext uri="{FF2B5EF4-FFF2-40B4-BE49-F238E27FC236}">
                <a16:creationId xmlns:a16="http://schemas.microsoft.com/office/drawing/2014/main" id="{377B74D1-DF76-3A4E-AD70-A09AA2697CC7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2491" y="1856952"/>
            <a:ext cx="2297575" cy="542346"/>
          </a:xfrm>
          <a:prstGeom prst="rect">
            <a:avLst/>
          </a:prstGeom>
        </p:spPr>
      </p:pic>
      <p:sp>
        <p:nvSpPr>
          <p:cNvPr id="45" name="TekstSylinder 44"/>
          <p:cNvSpPr txBox="1"/>
          <p:nvPr/>
        </p:nvSpPr>
        <p:spPr>
          <a:xfrm>
            <a:off x="7811662" y="1773083"/>
            <a:ext cx="9605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Arial Black" panose="020B0A04020102020204" pitchFamily="34" charset="0"/>
              </a:rPr>
              <a:t>FREGATTER</a:t>
            </a:r>
          </a:p>
        </p:txBody>
      </p:sp>
      <p:sp>
        <p:nvSpPr>
          <p:cNvPr id="46" name="TekstSylinder 45"/>
          <p:cNvSpPr txBox="1"/>
          <p:nvPr/>
        </p:nvSpPr>
        <p:spPr>
          <a:xfrm>
            <a:off x="7811662" y="1887456"/>
            <a:ext cx="1226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Alliert program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1060733" y="1729629"/>
            <a:ext cx="9605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Arial Black" panose="020B0A04020102020204" pitchFamily="34" charset="0"/>
              </a:rPr>
              <a:t>FREGATTER</a:t>
            </a:r>
          </a:p>
        </p:txBody>
      </p:sp>
      <p:sp>
        <p:nvSpPr>
          <p:cNvPr id="50" name="TekstSylinder 49"/>
          <p:cNvSpPr txBox="1"/>
          <p:nvPr/>
        </p:nvSpPr>
        <p:spPr>
          <a:xfrm>
            <a:off x="1060733" y="1847762"/>
            <a:ext cx="1226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Nansen-klasse</a:t>
            </a:r>
          </a:p>
        </p:txBody>
      </p:sp>
      <p:sp>
        <p:nvSpPr>
          <p:cNvPr id="52" name="TekstSylinder 51"/>
          <p:cNvSpPr txBox="1"/>
          <p:nvPr/>
        </p:nvSpPr>
        <p:spPr>
          <a:xfrm>
            <a:off x="4598081" y="3792818"/>
            <a:ext cx="24763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28600">
              <a:defRPr/>
            </a:pPr>
            <a:r>
              <a:rPr lang="nb-NO" sz="1200" dirty="0">
                <a:latin typeface="Arial Black" panose="020B0A04020102020204" pitchFamily="34" charset="0"/>
              </a:rPr>
              <a:t>STANDARDISERTE FARTØY</a:t>
            </a:r>
          </a:p>
        </p:txBody>
      </p:sp>
      <p:cxnSp>
        <p:nvCxnSpPr>
          <p:cNvPr id="53" name="Rett linje 52"/>
          <p:cNvCxnSpPr/>
          <p:nvPr/>
        </p:nvCxnSpPr>
        <p:spPr>
          <a:xfrm flipH="1" flipV="1">
            <a:off x="2285176" y="4067102"/>
            <a:ext cx="6454114" cy="923"/>
          </a:xfrm>
          <a:prstGeom prst="line">
            <a:avLst/>
          </a:prstGeom>
          <a:ln w="3175">
            <a:solidFill>
              <a:schemeClr val="tx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kstSylinder 55"/>
          <p:cNvSpPr txBox="1"/>
          <p:nvPr/>
        </p:nvSpPr>
        <p:spPr>
          <a:xfrm>
            <a:off x="4742149" y="4892794"/>
            <a:ext cx="1226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KJK/</a:t>
            </a:r>
          </a:p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Styrkebeskyttelse</a:t>
            </a:r>
          </a:p>
        </p:txBody>
      </p:sp>
      <p:pic>
        <p:nvPicPr>
          <p:cNvPr id="58" name="Picture 54">
            <a:extLst>
              <a:ext uri="{FF2B5EF4-FFF2-40B4-BE49-F238E27FC236}">
                <a16:creationId xmlns:a16="http://schemas.microsoft.com/office/drawing/2014/main" id="{DC21672B-99E9-2244-9134-7159CE6A7259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7539" y="4636027"/>
            <a:ext cx="188686" cy="415245"/>
          </a:xfrm>
          <a:prstGeom prst="rect">
            <a:avLst/>
          </a:prstGeom>
        </p:spPr>
      </p:pic>
      <p:pic>
        <p:nvPicPr>
          <p:cNvPr id="59" name="Picture 54">
            <a:extLst>
              <a:ext uri="{FF2B5EF4-FFF2-40B4-BE49-F238E27FC236}">
                <a16:creationId xmlns:a16="http://schemas.microsoft.com/office/drawing/2014/main" id="{DC21672B-99E9-2244-9134-7159CE6A7259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0414" y="4706815"/>
            <a:ext cx="188686" cy="415245"/>
          </a:xfrm>
          <a:prstGeom prst="rect">
            <a:avLst/>
          </a:prstGeom>
        </p:spPr>
      </p:pic>
      <p:pic>
        <p:nvPicPr>
          <p:cNvPr id="60" name="Picture 54">
            <a:extLst>
              <a:ext uri="{FF2B5EF4-FFF2-40B4-BE49-F238E27FC236}">
                <a16:creationId xmlns:a16="http://schemas.microsoft.com/office/drawing/2014/main" id="{DC21672B-99E9-2244-9134-7159CE6A7259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9595" y="4642540"/>
            <a:ext cx="188686" cy="415245"/>
          </a:xfrm>
          <a:prstGeom prst="rect">
            <a:avLst/>
          </a:prstGeom>
        </p:spPr>
      </p:pic>
      <p:sp>
        <p:nvSpPr>
          <p:cNvPr id="61" name="TekstSylinder 60"/>
          <p:cNvSpPr txBox="1"/>
          <p:nvPr/>
        </p:nvSpPr>
        <p:spPr>
          <a:xfrm>
            <a:off x="5816263" y="4908492"/>
            <a:ext cx="4707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NSM</a:t>
            </a:r>
          </a:p>
        </p:txBody>
      </p:sp>
      <p:sp>
        <p:nvSpPr>
          <p:cNvPr id="62" name="TekstSylinder 61"/>
          <p:cNvSpPr txBox="1"/>
          <p:nvPr/>
        </p:nvSpPr>
        <p:spPr>
          <a:xfrm>
            <a:off x="4717532" y="5516636"/>
            <a:ext cx="979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Minemottiltak</a:t>
            </a:r>
          </a:p>
        </p:txBody>
      </p:sp>
      <p:sp>
        <p:nvSpPr>
          <p:cNvPr id="63" name="TekstSylinder 62"/>
          <p:cNvSpPr txBox="1"/>
          <p:nvPr/>
        </p:nvSpPr>
        <p:spPr>
          <a:xfrm>
            <a:off x="4817508" y="6064005"/>
            <a:ext cx="823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UAS/</a:t>
            </a:r>
          </a:p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Counter-UAS</a:t>
            </a:r>
          </a:p>
        </p:txBody>
      </p:sp>
      <p:pic>
        <p:nvPicPr>
          <p:cNvPr id="64" name="Picture 76">
            <a:extLst>
              <a:ext uri="{FF2B5EF4-FFF2-40B4-BE49-F238E27FC236}">
                <a16:creationId xmlns:a16="http://schemas.microsoft.com/office/drawing/2014/main" id="{3F98A5CB-5601-8141-8C63-2756DE9BDE11}"/>
              </a:ext>
            </a:extLst>
          </p:cNvPr>
          <p:cNvPicPr>
            <a:picLocks noChangeAspect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554" y="5214893"/>
            <a:ext cx="90865" cy="460185"/>
          </a:xfrm>
          <a:prstGeom prst="rect">
            <a:avLst/>
          </a:prstGeom>
        </p:spPr>
      </p:pic>
      <p:pic>
        <p:nvPicPr>
          <p:cNvPr id="65" name="Picture 77">
            <a:extLst>
              <a:ext uri="{FF2B5EF4-FFF2-40B4-BE49-F238E27FC236}">
                <a16:creationId xmlns:a16="http://schemas.microsoft.com/office/drawing/2014/main" id="{402CB383-0175-E94C-B031-F2936D7EB432}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8657" y="5214893"/>
            <a:ext cx="90865" cy="460187"/>
          </a:xfrm>
          <a:prstGeom prst="rect">
            <a:avLst/>
          </a:prstGeom>
        </p:spPr>
      </p:pic>
      <p:sp>
        <p:nvSpPr>
          <p:cNvPr id="66" name="TekstSylinder 65"/>
          <p:cNvSpPr txBox="1"/>
          <p:nvPr/>
        </p:nvSpPr>
        <p:spPr>
          <a:xfrm>
            <a:off x="6138079" y="5721890"/>
            <a:ext cx="511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Anti-luft systemer</a:t>
            </a:r>
          </a:p>
        </p:txBody>
      </p:sp>
      <p:pic>
        <p:nvPicPr>
          <p:cNvPr id="67" name="Picture 17">
            <a:extLst>
              <a:ext uri="{FF2B5EF4-FFF2-40B4-BE49-F238E27FC236}">
                <a16:creationId xmlns:a16="http://schemas.microsoft.com/office/drawing/2014/main" id="{8216CFEF-10D3-344C-9C62-4478E6F9006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3022" y="6136179"/>
            <a:ext cx="747456" cy="232229"/>
          </a:xfrm>
          <a:prstGeom prst="rect">
            <a:avLst/>
          </a:prstGeom>
        </p:spPr>
      </p:pic>
      <p:sp>
        <p:nvSpPr>
          <p:cNvPr id="68" name="TekstSylinder 67"/>
          <p:cNvSpPr txBox="1"/>
          <p:nvPr/>
        </p:nvSpPr>
        <p:spPr>
          <a:xfrm>
            <a:off x="5699612" y="6331765"/>
            <a:ext cx="11209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defRPr/>
            </a:pPr>
            <a:r>
              <a:rPr lang="nb-NO" sz="900" dirty="0">
                <a:latin typeface="Calibri" panose="020F0502020204030204"/>
              </a:rPr>
              <a:t>Anti-ubåt systemer</a:t>
            </a:r>
          </a:p>
        </p:txBody>
      </p:sp>
      <p:pic>
        <p:nvPicPr>
          <p:cNvPr id="69" name="Picture 63"/>
          <p:cNvPicPr>
            <a:picLocks noChangeAspect="1"/>
          </p:cNvPicPr>
          <p:nvPr/>
        </p:nvPicPr>
        <p:blipFill>
          <a:blip r:embed="rId25" cstate="email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7824" y="1113426"/>
            <a:ext cx="1397292" cy="614997"/>
          </a:xfrm>
          <a:prstGeom prst="rect">
            <a:avLst/>
          </a:prstGeom>
          <a:noFill/>
        </p:spPr>
      </p:pic>
      <p:sp>
        <p:nvSpPr>
          <p:cNvPr id="71" name="Tittel 1"/>
          <p:cNvSpPr txBox="1">
            <a:spLocks/>
          </p:cNvSpPr>
          <p:nvPr/>
        </p:nvSpPr>
        <p:spPr>
          <a:xfrm>
            <a:off x="4408065" y="3522161"/>
            <a:ext cx="2396244" cy="25472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1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19170" fontAlgn="base">
              <a:spcAft>
                <a:spcPct val="0"/>
              </a:spcAft>
              <a:defRPr/>
            </a:pPr>
            <a:r>
              <a:rPr lang="nb-NO" sz="933" b="0" i="0" dirty="0">
                <a:solidFill>
                  <a:srgbClr val="191919">
                    <a:lumMod val="75000"/>
                  </a:srgbClr>
                </a:solidFill>
                <a:latin typeface="Myriad Pro" charset="0"/>
                <a:ea typeface="Myriad Pro" charset="0"/>
                <a:cs typeface="Myriad Pro" charset="0"/>
              </a:rPr>
              <a:t>4 Helikopterbærende Kystvaktfartøy</a:t>
            </a:r>
            <a:endParaRPr lang="nb-NO" sz="1333" b="0" i="0" dirty="0">
              <a:solidFill>
                <a:srgbClr val="191919">
                  <a:lumMod val="75000"/>
                </a:srgbClr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pic>
        <p:nvPicPr>
          <p:cNvPr id="18" name="Bilde 17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654093" y="2327866"/>
            <a:ext cx="1755800" cy="944962"/>
          </a:xfrm>
          <a:prstGeom prst="rect">
            <a:avLst/>
          </a:prstGeom>
        </p:spPr>
      </p:pic>
      <p:cxnSp>
        <p:nvCxnSpPr>
          <p:cNvPr id="73" name="Rett pilkobling 72"/>
          <p:cNvCxnSpPr/>
          <p:nvPr/>
        </p:nvCxnSpPr>
        <p:spPr>
          <a:xfrm flipV="1">
            <a:off x="4189085" y="1486624"/>
            <a:ext cx="3208770" cy="1"/>
          </a:xfrm>
          <a:prstGeom prst="straightConnector1">
            <a:avLst/>
          </a:prstGeom>
          <a:ln w="60325">
            <a:solidFill>
              <a:srgbClr val="03344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ett pilkobling 73"/>
          <p:cNvCxnSpPr/>
          <p:nvPr/>
        </p:nvCxnSpPr>
        <p:spPr>
          <a:xfrm flipV="1">
            <a:off x="6649662" y="3530588"/>
            <a:ext cx="3208770" cy="1"/>
          </a:xfrm>
          <a:prstGeom prst="straightConnector1">
            <a:avLst/>
          </a:prstGeom>
          <a:ln w="60325">
            <a:solidFill>
              <a:srgbClr val="033449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ett pilkobling 74"/>
          <p:cNvCxnSpPr/>
          <p:nvPr/>
        </p:nvCxnSpPr>
        <p:spPr>
          <a:xfrm>
            <a:off x="980315" y="2738372"/>
            <a:ext cx="3305362" cy="11473"/>
          </a:xfrm>
          <a:prstGeom prst="straightConnector1">
            <a:avLst/>
          </a:prstGeom>
          <a:ln w="60325">
            <a:solidFill>
              <a:srgbClr val="033449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ett pilkobling 75"/>
          <p:cNvCxnSpPr/>
          <p:nvPr/>
        </p:nvCxnSpPr>
        <p:spPr>
          <a:xfrm flipV="1">
            <a:off x="6627374" y="2770688"/>
            <a:ext cx="3208770" cy="1"/>
          </a:xfrm>
          <a:prstGeom prst="straightConnector1">
            <a:avLst/>
          </a:prstGeom>
          <a:ln w="60325">
            <a:solidFill>
              <a:srgbClr val="033449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40"/>
          <p:cNvGrpSpPr/>
          <p:nvPr/>
        </p:nvGrpSpPr>
        <p:grpSpPr>
          <a:xfrm>
            <a:off x="1472054" y="1090169"/>
            <a:ext cx="1551221" cy="760044"/>
            <a:chOff x="7029788" y="3639031"/>
            <a:chExt cx="1602292" cy="875336"/>
          </a:xfrm>
        </p:grpSpPr>
        <p:pic>
          <p:nvPicPr>
            <p:cNvPr id="79" name="Picture 29"/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85192" y="3639031"/>
              <a:ext cx="1458895" cy="875336"/>
            </a:xfrm>
            <a:prstGeom prst="rect">
              <a:avLst/>
            </a:prstGeom>
          </p:spPr>
        </p:pic>
        <p:sp>
          <p:nvSpPr>
            <p:cNvPr id="80" name="Tittel 1"/>
            <p:cNvSpPr txBox="1">
              <a:spLocks/>
            </p:cNvSpPr>
            <p:nvPr/>
          </p:nvSpPr>
          <p:spPr>
            <a:xfrm>
              <a:off x="7029788" y="4206267"/>
              <a:ext cx="1602292" cy="21513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1" kern="1200">
                  <a:solidFill>
                    <a:schemeClr val="tx1">
                      <a:lumMod val="7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1219170" fontAlgn="base">
                <a:spcAft>
                  <a:spcPct val="0"/>
                </a:spcAft>
                <a:defRPr/>
              </a:pPr>
              <a:r>
                <a:rPr lang="nb-NO" sz="933" b="0" i="0" dirty="0">
                  <a:solidFill>
                    <a:srgbClr val="191919">
                      <a:lumMod val="75000"/>
                    </a:srgbClr>
                  </a:solidFill>
                  <a:latin typeface="Myriad Pro" charset="0"/>
                  <a:ea typeface="Myriad Pro" charset="0"/>
                  <a:cs typeface="Myriad Pro" charset="0"/>
                </a:rPr>
                <a:t> Ula-klassen</a:t>
              </a:r>
              <a:endParaRPr lang="nb-NO" sz="1600" b="0" i="0" dirty="0">
                <a:solidFill>
                  <a:srgbClr val="191919">
                    <a:lumMod val="75000"/>
                  </a:srgbClr>
                </a:solidFill>
                <a:latin typeface="Myriad Pro" charset="0"/>
                <a:ea typeface="Myriad Pro" charset="0"/>
                <a:cs typeface="Myriad Pro" charset="0"/>
              </a:endParaRPr>
            </a:p>
          </p:txBody>
        </p:sp>
      </p:grpSp>
      <p:sp>
        <p:nvSpPr>
          <p:cNvPr id="23" name="TekstSylinder 22"/>
          <p:cNvSpPr txBox="1"/>
          <p:nvPr/>
        </p:nvSpPr>
        <p:spPr>
          <a:xfrm>
            <a:off x="8222115" y="1511669"/>
            <a:ext cx="1173553" cy="230832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r>
              <a:rPr lang="nb-NO" sz="900" dirty="0">
                <a:solidFill>
                  <a:schemeClr val="tx1"/>
                </a:solidFill>
                <a:latin typeface="+mj-lt"/>
                <a:cs typeface="Cambria"/>
              </a:rPr>
              <a:t> 212CD</a:t>
            </a:r>
          </a:p>
        </p:txBody>
      </p:sp>
      <p:cxnSp>
        <p:nvCxnSpPr>
          <p:cNvPr id="81" name="Rett pilkobling 80"/>
          <p:cNvCxnSpPr/>
          <p:nvPr/>
        </p:nvCxnSpPr>
        <p:spPr>
          <a:xfrm flipV="1">
            <a:off x="4153543" y="2192955"/>
            <a:ext cx="3244312" cy="10722"/>
          </a:xfrm>
          <a:prstGeom prst="straightConnector1">
            <a:avLst/>
          </a:prstGeom>
          <a:ln w="60325">
            <a:solidFill>
              <a:srgbClr val="03344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Helikopter"/>
          <p:cNvPicPr>
            <a:picLocks noChangeAspect="1"/>
          </p:cNvPicPr>
          <p:nvPr/>
        </p:nvPicPr>
        <p:blipFill>
          <a:blip r:embed="rId29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3483" y="3058767"/>
            <a:ext cx="676995" cy="222296"/>
          </a:xfrm>
          <a:prstGeom prst="rect">
            <a:avLst/>
          </a:prstGeom>
        </p:spPr>
      </p:pic>
      <p:sp>
        <p:nvSpPr>
          <p:cNvPr id="77" name="TekstSylinder 76"/>
          <p:cNvSpPr txBox="1"/>
          <p:nvPr/>
        </p:nvSpPr>
        <p:spPr>
          <a:xfrm>
            <a:off x="3451740" y="3282435"/>
            <a:ext cx="2088230" cy="230832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algn="ctr" defTabSz="12191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900" dirty="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rPr>
              <a:t>6 </a:t>
            </a:r>
            <a:r>
              <a:rPr lang="nb-NO" sz="900" dirty="0" err="1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rPr>
              <a:t>SeaHawk</a:t>
            </a:r>
            <a:endParaRPr lang="nb-NO" sz="900" dirty="0">
              <a:solidFill>
                <a:srgbClr val="191919"/>
              </a:solidFill>
              <a:latin typeface="Cambria"/>
              <a:ea typeface="ＭＳ Ｐゴシック" charset="0"/>
              <a:cs typeface="Cambria"/>
            </a:endParaRPr>
          </a:p>
        </p:txBody>
      </p:sp>
      <p:pic>
        <p:nvPicPr>
          <p:cNvPr id="29" name="Bilde 28"/>
          <p:cNvPicPr>
            <a:picLocks noChangeAspect="1"/>
          </p:cNvPicPr>
          <p:nvPr/>
        </p:nvPicPr>
        <p:blipFill>
          <a:blip r:embed="rId30" cstate="hq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1242" y="4743647"/>
            <a:ext cx="145702" cy="176147"/>
          </a:xfrm>
          <a:prstGeom prst="rect">
            <a:avLst/>
          </a:prstGeom>
        </p:spPr>
      </p:pic>
      <p:sp>
        <p:nvSpPr>
          <p:cNvPr id="87" name="TekstSylinder 86"/>
          <p:cNvSpPr txBox="1"/>
          <p:nvPr/>
        </p:nvSpPr>
        <p:spPr>
          <a:xfrm>
            <a:off x="6252779" y="4864137"/>
            <a:ext cx="1173553" cy="230832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r>
              <a:rPr lang="nb-NO" sz="900" dirty="0">
                <a:latin typeface="+mj-lt"/>
                <a:cs typeface="Cambria"/>
              </a:rPr>
              <a:t>Sjøminer</a:t>
            </a:r>
            <a:endParaRPr lang="nb-NO" sz="900" dirty="0">
              <a:solidFill>
                <a:schemeClr val="tx1"/>
              </a:solidFill>
              <a:latin typeface="+mj-lt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458290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E671B35A-C053-4148-82F5-C51669B682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" t="-7569" r="1727" b="4756"/>
          <a:stretch/>
        </p:blipFill>
        <p:spPr>
          <a:xfrm>
            <a:off x="-44830" y="3063551"/>
            <a:ext cx="12236830" cy="3794449"/>
          </a:xfrm>
          <a:prstGeom prst="rect">
            <a:avLst/>
          </a:prstGeom>
          <a:ln>
            <a:noFill/>
          </a:ln>
        </p:spPr>
      </p:pic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7C2457BA-7832-46BB-97C2-67C512DF56A7}"/>
              </a:ext>
            </a:extLst>
          </p:cNvPr>
          <p:cNvCxnSpPr/>
          <p:nvPr/>
        </p:nvCxnSpPr>
        <p:spPr>
          <a:xfrm flipV="1">
            <a:off x="1524000" y="3132162"/>
            <a:ext cx="0" cy="880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65AB5280-9E25-40AB-9D78-2E6CDB24D29D}"/>
              </a:ext>
            </a:extLst>
          </p:cNvPr>
          <p:cNvCxnSpPr>
            <a:cxnSpLocks/>
          </p:cNvCxnSpPr>
          <p:nvPr/>
        </p:nvCxnSpPr>
        <p:spPr>
          <a:xfrm>
            <a:off x="0" y="3344628"/>
            <a:ext cx="12192000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tel 4">
            <a:extLst>
              <a:ext uri="{FF2B5EF4-FFF2-40B4-BE49-F238E27FC236}">
                <a16:creationId xmlns:a16="http://schemas.microsoft.com/office/drawing/2014/main" id="{B468CE8F-A488-431D-BF0B-CF93666F9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8689"/>
            <a:ext cx="3431068" cy="589644"/>
          </a:xfrm>
        </p:spPr>
        <p:txBody>
          <a:bodyPr>
            <a:normAutofit/>
          </a:bodyPr>
          <a:lstStyle/>
          <a:p>
            <a:r>
              <a:rPr lang="nb-NO" sz="3200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cs typeface="Calibri" panose="020F0502020204030204" pitchFamily="34" charset="0"/>
              </a:rPr>
              <a:t>5 nye ubåter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8D548D4F-431D-44C4-882B-ADDBF602ECE1}"/>
              </a:ext>
            </a:extLst>
          </p:cNvPr>
          <p:cNvSpPr txBox="1">
            <a:spLocks/>
          </p:cNvSpPr>
          <p:nvPr/>
        </p:nvSpPr>
        <p:spPr>
          <a:xfrm>
            <a:off x="3923930" y="3548288"/>
            <a:ext cx="8488534" cy="4910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i="1" kern="1200" spc="0" baseline="0">
                <a:solidFill>
                  <a:srgbClr val="191919"/>
                </a:solidFill>
                <a:latin typeface="Cambria"/>
                <a:ea typeface="+mj-ea"/>
                <a:cs typeface="Cambria"/>
              </a:defRPr>
            </a:lvl1pPr>
          </a:lstStyle>
          <a:p>
            <a:r>
              <a:rPr lang="nb-NO" sz="3200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cs typeface="Calibri" panose="020F0502020204030204" pitchFamily="34" charset="0"/>
              </a:rPr>
              <a:t>Ubemannede systemer for minerydding</a:t>
            </a:r>
          </a:p>
        </p:txBody>
      </p:sp>
    </p:spTree>
    <p:extLst>
      <p:ext uri="{BB962C8B-B14F-4D97-AF65-F5344CB8AC3E}">
        <p14:creationId xmlns:p14="http://schemas.microsoft.com/office/powerpoint/2010/main" val="1436533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e 1">
            <a:extLst>
              <a:ext uri="{FF2B5EF4-FFF2-40B4-BE49-F238E27FC236}">
                <a16:creationId xmlns:a16="http://schemas.microsoft.com/office/drawing/2014/main" id="{A774B090-4886-4685-ACDA-CD3D707CDF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519344"/>
            <a:ext cx="12192000" cy="633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0496C17E-79F3-4A2D-BA76-A1933E370F8F}"/>
              </a:ext>
            </a:extLst>
          </p:cNvPr>
          <p:cNvSpPr/>
          <p:nvPr/>
        </p:nvSpPr>
        <p:spPr>
          <a:xfrm>
            <a:off x="0" y="0"/>
            <a:ext cx="12192000" cy="7901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ittel 4">
            <a:extLst>
              <a:ext uri="{FF2B5EF4-FFF2-40B4-BE49-F238E27FC236}">
                <a16:creationId xmlns:a16="http://schemas.microsoft.com/office/drawing/2014/main" id="{2C58254F-911F-4001-BBEB-6D2447321A8E}"/>
              </a:ext>
            </a:extLst>
          </p:cNvPr>
          <p:cNvSpPr txBox="1">
            <a:spLocks/>
          </p:cNvSpPr>
          <p:nvPr/>
        </p:nvSpPr>
        <p:spPr>
          <a:xfrm>
            <a:off x="920318" y="224522"/>
            <a:ext cx="10351363" cy="5896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cs typeface="Calibri" panose="020F0502020204030204" pitchFamily="34" charset="0"/>
              </a:rPr>
              <a:t>Standardiserte fartøyer til Marinen og Kystvakten</a:t>
            </a:r>
          </a:p>
        </p:txBody>
      </p:sp>
    </p:spTree>
    <p:extLst>
      <p:ext uri="{BB962C8B-B14F-4D97-AF65-F5344CB8AC3E}">
        <p14:creationId xmlns:p14="http://schemas.microsoft.com/office/powerpoint/2010/main" val="2059411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3FCCE39-047D-45A4-8A3B-0C3E8955A8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987855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1" name="Picture 3">
            <a:extLst>
              <a:ext uri="{FF2B5EF4-FFF2-40B4-BE49-F238E27FC236}">
                <a16:creationId xmlns:a16="http://schemas.microsoft.com/office/drawing/2014/main" id="{72A8EA9B-0F95-4C9B-8AF2-595176704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8309" y="2804869"/>
            <a:ext cx="1874267" cy="12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7088D06-3100-4573-B70D-8B58785D5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4131" y="1678377"/>
            <a:ext cx="1483081" cy="9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5FB9AF5A-D905-46F0-9A79-D6F9F9A00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8559" y="3864866"/>
            <a:ext cx="1985158" cy="132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347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42326" y="0"/>
            <a:ext cx="6749674" cy="6858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Picture 2" descr="59cedbb8-684f-4873-8a85-69f504d7a142@NORP27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2401" y="0"/>
            <a:ext cx="5594727" cy="736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Rett linje 3"/>
          <p:cNvCxnSpPr/>
          <p:nvPr/>
        </p:nvCxnSpPr>
        <p:spPr>
          <a:xfrm>
            <a:off x="5442326" y="0"/>
            <a:ext cx="0" cy="685800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712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6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99A94AE-EB75-40EA-96DA-40ABBFD8CA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163"/>
          <a:stretch/>
        </p:blipFill>
        <p:spPr>
          <a:xfrm>
            <a:off x="0" y="0"/>
            <a:ext cx="12577665" cy="6858000"/>
          </a:xfrm>
          <a:prstGeom prst="rect">
            <a:avLst/>
          </a:prstGeom>
        </p:spPr>
      </p:pic>
      <p:sp>
        <p:nvSpPr>
          <p:cNvPr id="9" name="Tittel 4"/>
          <p:cNvSpPr txBox="1">
            <a:spLocks/>
          </p:cNvSpPr>
          <p:nvPr/>
        </p:nvSpPr>
        <p:spPr>
          <a:xfrm>
            <a:off x="2022664" y="176479"/>
            <a:ext cx="8400260" cy="7335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 kern="1200" spc="76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6858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13716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20574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2743200" algn="ctr" defTabSz="685800" rtl="0" eaLnBrk="1" fontAlgn="base" hangingPunct="1">
              <a:spcBef>
                <a:spcPct val="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defTabSz="457200"/>
            <a:r>
              <a:rPr lang="nb-NO" sz="3200" i="0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ea typeface="Cambria" panose="02040503050406030204" pitchFamily="18" charset="0"/>
                <a:cs typeface="Calibri" panose="020F0502020204030204" pitchFamily="34" charset="0"/>
              </a:rPr>
              <a:t>Vår viktigste ressurs – vår største utfordring</a:t>
            </a:r>
          </a:p>
        </p:txBody>
      </p:sp>
    </p:spTree>
    <p:extLst>
      <p:ext uri="{BB962C8B-B14F-4D97-AF65-F5344CB8AC3E}">
        <p14:creationId xmlns:p14="http://schemas.microsoft.com/office/powerpoint/2010/main" val="24942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F155967-3B8F-46D2-881A-DF3D70788A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4363"/>
            <a:ext cx="12192000" cy="68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13A18E96-3898-481A-BB8D-2810178AC282}"/>
              </a:ext>
            </a:extLst>
          </p:cNvPr>
          <p:cNvSpPr txBox="1"/>
          <p:nvPr/>
        </p:nvSpPr>
        <p:spPr>
          <a:xfrm>
            <a:off x="10997682" y="6487886"/>
            <a:ext cx="1297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Foto: NOFO</a:t>
            </a:r>
          </a:p>
        </p:txBody>
      </p:sp>
    </p:spTree>
    <p:extLst>
      <p:ext uri="{BB962C8B-B14F-4D97-AF65-F5344CB8AC3E}">
        <p14:creationId xmlns:p14="http://schemas.microsoft.com/office/powerpoint/2010/main" val="2977627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Forsvaret_16-9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</Words>
  <Application>Microsoft Macintosh PowerPoint</Application>
  <PresentationFormat>Widescreen</PresentationFormat>
  <Paragraphs>93</Paragraphs>
  <Slides>15</Slides>
  <Notes>8</Notes>
  <HiddenSlides>0</HiddenSlides>
  <MMClips>0</MMClips>
  <ScaleCrop>false</ScaleCrop>
  <HeadingPairs>
    <vt:vector size="8" baseType="variant">
      <vt:variant>
        <vt:lpstr>Brukte skrifter</vt:lpstr>
      </vt:variant>
      <vt:variant>
        <vt:i4>12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30" baseType="lpstr">
      <vt:lpstr>ＭＳ Ｐゴシック</vt:lpstr>
      <vt:lpstr>Arial</vt:lpstr>
      <vt:lpstr>Arial Black</vt:lpstr>
      <vt:lpstr>Calibri</vt:lpstr>
      <vt:lpstr>Calibri Light</vt:lpstr>
      <vt:lpstr>Cambria</vt:lpstr>
      <vt:lpstr>Cera Pro</vt:lpstr>
      <vt:lpstr>FORSVARET-Medium</vt:lpstr>
      <vt:lpstr>Helvetica</vt:lpstr>
      <vt:lpstr>Myriad Pro</vt:lpstr>
      <vt:lpstr>Times New Roman</vt:lpstr>
      <vt:lpstr>Wingdings</vt:lpstr>
      <vt:lpstr>Office-tema</vt:lpstr>
      <vt:lpstr>1_Forsvaret_16-9</vt:lpstr>
      <vt:lpstr>Acrobat Document</vt:lpstr>
      <vt:lpstr>PowerPoint-presentasjon</vt:lpstr>
      <vt:lpstr>Norge – en maritim nasjon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5 nye ubåter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2024-03-19T07:21:05Z</dcterms:created>
  <dcterms:modified xsi:type="dcterms:W3CDTF">2024-05-30T20:34:49Z</dcterms:modified>
</cp:coreProperties>
</file>