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356" r:id="rId5"/>
    <p:sldId id="292" r:id="rId6"/>
    <p:sldId id="2147375538" r:id="rId7"/>
    <p:sldId id="2147375661" r:id="rId8"/>
    <p:sldId id="2147375662" r:id="rId9"/>
    <p:sldId id="294" r:id="rId10"/>
    <p:sldId id="2147375568" r:id="rId11"/>
    <p:sldId id="281" r:id="rId12"/>
    <p:sldId id="305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132A"/>
    <a:srgbClr val="030615"/>
    <a:srgbClr val="67FFC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A767CF-1AA2-411C-9707-AA8D7B0135DE}" v="5" dt="2024-05-29T14:21:09.485"/>
    <p1510:client id="{59F0A848-4D6E-7F91-F964-93B581D4C77B}" v="1" dt="2024-05-30T10:40:02.6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55" autoAdjust="0"/>
    <p:restoredTop sz="78916" autoAdjust="0"/>
  </p:normalViewPr>
  <p:slideViewPr>
    <p:cSldViewPr snapToGrid="0">
      <p:cViewPr varScale="1">
        <p:scale>
          <a:sx n="85" d="100"/>
          <a:sy n="85" d="100"/>
        </p:scale>
        <p:origin x="9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AE84C-A30D-F94E-BFB3-E67DBED82A55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ADC0F-1309-8A45-9BED-46027E0934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830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C44D5-489D-564A-B891-0947303D3520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779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5394FF-ED30-2B49-ADEF-643CD8DD2F01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8259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79532D-E34C-4BA3-859D-20A4CDDC83EA}" type="slidenum">
              <a:rPr lang="nn-NO" smtClean="0"/>
              <a:t>3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190307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buFont typeface="+mj-lt"/>
              <a:buNone/>
            </a:pPr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ADC0F-1309-8A45-9BED-46027E0934A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6267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6471E-4787-401C-ACC7-F6DB6DCECBC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7007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ADC0F-1309-8A45-9BED-46027E0934A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6960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ADC0F-1309-8A45-9BED-46027E0934A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4778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r>
              <a:rPr lang="nb-NO" b="0" err="1">
                <a:solidFill>
                  <a:srgbClr val="000000"/>
                </a:solidFill>
                <a:latin typeface="Neurial Grotesk Bold" pitchFamily="2" charset="0"/>
              </a:rPr>
              <a:t>Work</a:t>
            </a:r>
            <a:r>
              <a:rPr lang="nb-NO" b="0">
                <a:solidFill>
                  <a:srgbClr val="000000"/>
                </a:solidFill>
                <a:latin typeface="Neurial Grotesk Bold" pitchFamily="2" charset="0"/>
              </a:rPr>
              <a:t> </a:t>
            </a:r>
            <a:r>
              <a:rPr lang="nb-NO" b="0" err="1">
                <a:solidFill>
                  <a:srgbClr val="000000"/>
                </a:solidFill>
                <a:latin typeface="Neurial Grotesk Bold" pitchFamily="2" charset="0"/>
              </a:rPr>
              <a:t>with</a:t>
            </a:r>
            <a:r>
              <a:rPr lang="nb-NO" b="0">
                <a:solidFill>
                  <a:srgbClr val="000000"/>
                </a:solidFill>
                <a:latin typeface="Neurial Grotesk Bold" pitchFamily="2" charset="0"/>
              </a:rPr>
              <a:t> all relevant segments.  </a:t>
            </a:r>
            <a:r>
              <a:rPr lang="nb-NO" b="0" err="1">
                <a:solidFill>
                  <a:srgbClr val="000000"/>
                </a:solidFill>
                <a:latin typeface="Neurial Grotesk Bold" pitchFamily="2" charset="0"/>
              </a:rPr>
              <a:t>They</a:t>
            </a:r>
            <a:r>
              <a:rPr lang="nb-NO" b="0">
                <a:solidFill>
                  <a:srgbClr val="000000"/>
                </a:solidFill>
                <a:latin typeface="Neurial Grotesk Bold" pitchFamily="2" charset="0"/>
              </a:rPr>
              <a:t> </a:t>
            </a:r>
            <a:r>
              <a:rPr lang="nb-NO" b="0" err="1">
                <a:solidFill>
                  <a:srgbClr val="000000"/>
                </a:solidFill>
                <a:latin typeface="Neurial Grotesk Bold" pitchFamily="2" charset="0"/>
              </a:rPr>
              <a:t>are</a:t>
            </a:r>
            <a:r>
              <a:rPr lang="nb-NO" b="0">
                <a:solidFill>
                  <a:srgbClr val="000000"/>
                </a:solidFill>
                <a:latin typeface="Neurial Grotesk Bold" pitchFamily="2" charset="0"/>
              </a:rPr>
              <a:t> at different stages in the green </a:t>
            </a:r>
            <a:r>
              <a:rPr lang="nb-NO" b="0" err="1">
                <a:solidFill>
                  <a:srgbClr val="000000"/>
                </a:solidFill>
                <a:latin typeface="Neurial Grotesk Bold" pitchFamily="2" charset="0"/>
              </a:rPr>
              <a:t>tranistion</a:t>
            </a:r>
            <a:r>
              <a:rPr lang="nb-NO" b="0">
                <a:solidFill>
                  <a:srgbClr val="000000"/>
                </a:solidFill>
                <a:latin typeface="Neurial Grotesk Bold" pitchFamily="2" charset="0"/>
              </a:rPr>
              <a:t>.</a:t>
            </a:r>
          </a:p>
          <a:p>
            <a:pPr defTabSz="990478">
              <a:defRPr/>
            </a:pP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We</a:t>
            </a: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 </a:t>
            </a: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see</a:t>
            </a: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 </a:t>
            </a: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important</a:t>
            </a: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 </a:t>
            </a: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synergies</a:t>
            </a: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 in </a:t>
            </a: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using</a:t>
            </a: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 «</a:t>
            </a: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early</a:t>
            </a: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 </a:t>
            </a: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wins</a:t>
            </a: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» in «</a:t>
            </a: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easy</a:t>
            </a: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 to </a:t>
            </a: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abate</a:t>
            </a: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» </a:t>
            </a: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sectors</a:t>
            </a: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 to </a:t>
            </a: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gradually</a:t>
            </a: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 providing </a:t>
            </a: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better</a:t>
            </a: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 </a:t>
            </a: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solutions</a:t>
            </a: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 </a:t>
            </a: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also</a:t>
            </a: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 to e.g. </a:t>
            </a: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deep</a:t>
            </a: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 </a:t>
            </a: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sea</a:t>
            </a:r>
            <a:endParaRPr lang="nb-NO" sz="1300" b="0">
              <a:solidFill>
                <a:srgbClr val="000000"/>
              </a:solidFill>
              <a:latin typeface="Neurial Grotesk Bold" pitchFamily="2" charset="0"/>
            </a:endParaRPr>
          </a:p>
          <a:p>
            <a:pPr marL="285750" indent="-285750" defTabSz="990478">
              <a:buFontTx/>
              <a:buChar char="-"/>
              <a:defRPr/>
            </a:pP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Technologies</a:t>
            </a:r>
          </a:p>
          <a:p>
            <a:pPr marL="285750" indent="-285750" defTabSz="990478">
              <a:buFontTx/>
              <a:buChar char="-"/>
              <a:defRPr/>
            </a:pP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Testing and </a:t>
            </a: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piloting</a:t>
            </a:r>
            <a:endParaRPr lang="nb-NO" sz="1300" b="0">
              <a:solidFill>
                <a:srgbClr val="000000"/>
              </a:solidFill>
              <a:latin typeface="Neurial Grotesk Bold" pitchFamily="2" charset="0"/>
            </a:endParaRPr>
          </a:p>
          <a:p>
            <a:pPr marL="285750" indent="-285750" defTabSz="990478">
              <a:buFontTx/>
              <a:buChar char="-"/>
              <a:defRPr/>
            </a:pP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Mind-set</a:t>
            </a:r>
            <a:endParaRPr lang="nb-NO" sz="1300" b="0">
              <a:solidFill>
                <a:srgbClr val="000000"/>
              </a:solidFill>
              <a:latin typeface="Neurial Grotesk Bold" pitchFamily="2" charset="0"/>
            </a:endParaRPr>
          </a:p>
          <a:p>
            <a:pPr marL="285750" indent="-285750" defTabSz="990478">
              <a:buFontTx/>
              <a:buChar char="-"/>
              <a:defRPr/>
            </a:pP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Training</a:t>
            </a:r>
          </a:p>
          <a:p>
            <a:pPr marL="285750" indent="-285750" defTabSz="990478">
              <a:buFontTx/>
              <a:buChar char="-"/>
              <a:defRPr/>
            </a:pP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Safety</a:t>
            </a:r>
            <a:endParaRPr lang="nb-NO" sz="1300" b="0">
              <a:solidFill>
                <a:srgbClr val="000000"/>
              </a:solidFill>
              <a:latin typeface="Neurial Grotesk Bold" pitchFamily="2" charset="0"/>
            </a:endParaRPr>
          </a:p>
          <a:p>
            <a:pPr marL="285750" indent="-285750" defTabSz="990478">
              <a:buFontTx/>
              <a:buChar char="-"/>
              <a:defRPr/>
            </a:pP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Legislation</a:t>
            </a:r>
            <a:endParaRPr lang="nb-NO" sz="1300" b="0">
              <a:solidFill>
                <a:srgbClr val="000000"/>
              </a:solidFill>
              <a:latin typeface="Neurial Grotesk Bold" pitchFamily="2" charset="0"/>
            </a:endParaRPr>
          </a:p>
          <a:p>
            <a:pPr marL="285750" indent="-285750" defTabSz="990478">
              <a:buFontTx/>
              <a:buChar char="-"/>
              <a:defRPr/>
            </a:pP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policies</a:t>
            </a:r>
            <a:endParaRPr lang="nb-NO" sz="1300" b="0">
              <a:solidFill>
                <a:srgbClr val="000000"/>
              </a:solidFill>
              <a:latin typeface="Neurial Grotesk Bold" pitchFamily="2" charset="0"/>
            </a:endParaRPr>
          </a:p>
          <a:p>
            <a:pPr marL="285750" indent="-285750" defTabSz="990478">
              <a:buFontTx/>
              <a:buChar char="-"/>
              <a:defRPr/>
            </a:pPr>
            <a:r>
              <a:rPr lang="nb-NO" sz="1300" b="0">
                <a:solidFill>
                  <a:srgbClr val="000000"/>
                </a:solidFill>
                <a:latin typeface="Neurial Grotesk Bold" pitchFamily="2" charset="0"/>
              </a:rPr>
              <a:t>Public </a:t>
            </a:r>
            <a:r>
              <a:rPr lang="nb-NO" sz="1300" b="0" err="1">
                <a:solidFill>
                  <a:srgbClr val="000000"/>
                </a:solidFill>
                <a:latin typeface="Neurial Grotesk Bold" pitchFamily="2" charset="0"/>
              </a:rPr>
              <a:t>acceptance</a:t>
            </a:r>
            <a:endParaRPr lang="nb-NO" sz="1300" b="0">
              <a:solidFill>
                <a:srgbClr val="000000"/>
              </a:solidFill>
              <a:latin typeface="Neurial Grotesk Bold" pitchFamily="2" charset="0"/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ADC0F-1309-8A45-9BED-46027E0934A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9487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ED7018-216B-C420-0081-6ED62936F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594F3DE-AC59-8C97-8364-ADA90E4A0E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39111A3-4A2B-D072-2E1F-603C3024D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EBA-080E-224D-8069-1D56D58B9944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381010-9A7A-A413-3081-9BCB5E049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92F1749-AE6B-6274-380B-8B2C7D707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7AAC3-D22F-CC4A-91F5-4646627FEC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8469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6119C1-749B-4938-E517-5373B5EB1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BC69CE-A6C2-D9F4-BB17-380AB4443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BDCCE0-5484-8BA5-D810-05582551D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EBA-080E-224D-8069-1D56D58B9944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953A34F-317D-3F73-8783-78448A57B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29DE230-7946-10BA-5962-8B7AB00C8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7AAC3-D22F-CC4A-91F5-4646627FEC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3231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0E51E4-4A83-E5F9-BAEE-D80A3BF8D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7F15936-6D50-2A20-388B-03965E5B4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B31D50-D473-1E03-89BA-0EE3B71C2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EBA-080E-224D-8069-1D56D58B9944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CD74E54-EA82-07ED-7D94-F739E0EDD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14E2DF-1FD5-D6A3-23D5-AE637A09F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7AAC3-D22F-CC4A-91F5-4646627FEC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5379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15A251-ED37-E496-0BC4-5C0F38CF5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947E2D-F8C5-9F40-A603-F0475EC58C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6CC9F5E-00CA-24B5-B753-DB674958C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59E19B7-1B2A-D40D-D7D2-24EA68C6C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EBA-080E-224D-8069-1D56D58B9944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C926B20-7EE4-17EC-53FE-17591752B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FE4ECEC-A48E-B5A2-F857-3B8997ADF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7AAC3-D22F-CC4A-91F5-4646627FEC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8133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3B2B6A-8E95-8517-A9E5-CAAB9255C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5099DE4-61C8-BD07-18D1-DE258F2CF0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4BF32F2-CAEB-BC15-810A-004818E5F0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8BCA680-B72C-C009-666B-17E83FB646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489776B-2162-9A6F-F07C-A34038689D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9C90F21-2731-0841-3E16-AE770873D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EBA-080E-224D-8069-1D56D58B9944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CA0E394-C136-6103-0AA1-67B58C0D9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74DB68B-B53B-4527-A1BC-B0C59CD1F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7AAC3-D22F-CC4A-91F5-4646627FEC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4579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7A3497-F5D7-B4C8-6512-01DD25D16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78FFC86-015F-6AFC-E8CB-C1B607083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EBA-080E-224D-8069-1D56D58B9944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6D8BF9A-494D-B839-BD05-F820A3880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47FF724-865B-E09D-1B55-71356EF59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7AAC3-D22F-CC4A-91F5-4646627FEC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8172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35F2E3F-A3DC-50B6-F352-AB8CBF65D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EBA-080E-224D-8069-1D56D58B9944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E0D1A4F-C205-B7D5-D515-7805A3F8D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D4A8780-7498-9ADE-AB40-8FA02BFF8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7AAC3-D22F-CC4A-91F5-4646627FEC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3515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D80873-28CD-3C48-EDDE-DF13E0029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DA6995D-4BA0-FDAD-D8C0-F161CF7A6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93BB812-AD4B-DB1E-DE7F-0784D485A6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C7FCA97-E3F1-55DD-792A-C79D74E5B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EBA-080E-224D-8069-1D56D58B9944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87E2C9A-E208-A725-FDBF-433953E63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FE4B1D2-A043-75A1-F050-7BF864665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7AAC3-D22F-CC4A-91F5-4646627FEC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1552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581AAB-BA4C-789B-79C7-14E478F1A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6A44143-DB3F-258A-CB54-A0183F975D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820CEF8-9167-2CD0-117F-6C74F813ED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DAFAFED-62CF-E24B-0B10-375FBDE13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EBA-080E-224D-8069-1D56D58B9944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BFDA0C7-A4D9-CD87-7E4D-15CBF996B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76E6FDB-4863-4449-9E12-5EF795E0F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7AAC3-D22F-CC4A-91F5-4646627FEC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865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D051A9-78B8-319B-3165-863A22787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3B86F3E-93CF-E487-F032-21A1E70E60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437372B-BC39-C7BC-DF9C-F8A4F57B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EBA-080E-224D-8069-1D56D58B9944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DD23DA3-6785-FBD7-321B-423D844E2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C994632-9E02-A420-60F3-C4375667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7AAC3-D22F-CC4A-91F5-4646627FEC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4338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0E0F57E-6FAF-9A89-5E6D-ADF78F089A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57D11B1-5A31-EAB9-7DDA-8239D02BD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158C85C-CF9F-BC35-28D6-A1D84695E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EBA-080E-224D-8069-1D56D58B9944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3D0637C-EBDF-F5F9-D01E-7BB070D4E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B5B573-B5DE-7570-7A4E-C1FEBC356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7AAC3-D22F-CC4A-91F5-4646627FEC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3291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m side h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85ADCB8C-8565-FC45-8692-C9526C0ADD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3854" y="492526"/>
            <a:ext cx="1356664" cy="38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710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side2">
    <p:bg>
      <p:bgPr>
        <a:solidFill>
          <a:srgbClr val="011B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allpaper, dji, sea, aerial view, mavic, ocean, mavic pro, movement, HD wallpaper">
            <a:extLst>
              <a:ext uri="{FF2B5EF4-FFF2-40B4-BE49-F238E27FC236}">
                <a16:creationId xmlns:a16="http://schemas.microsoft.com/office/drawing/2014/main" id="{9F3EFAE3-F5D6-1047-A6E2-EA47754B0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3588" y="-2654812"/>
            <a:ext cx="6849226" cy="1217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E3047619-3145-A14D-A276-91C51A0C23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0069" y="2991600"/>
            <a:ext cx="3052494" cy="8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48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CDAAE45-AEA8-6264-DB74-40C257377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FE39D4F-5124-FE51-6971-12C20F8E9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D8CE653-8825-2A53-8C7F-DE988AF3D7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15EBA-080E-224D-8069-1D56D58B9944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EFDB836-8276-63D9-1E17-D31100BC2C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CE84E1-7FC9-400A-DE26-4D0EF1FDF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7AAC3-D22F-CC4A-91F5-4646627FEC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606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7D46BE62-10B2-EB4E-A1DE-FD9A3E1E047C}"/>
              </a:ext>
            </a:extLst>
          </p:cNvPr>
          <p:cNvSpPr txBox="1"/>
          <p:nvPr/>
        </p:nvSpPr>
        <p:spPr>
          <a:xfrm>
            <a:off x="1188068" y="4619718"/>
            <a:ext cx="100581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000" b="1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Out of the blue comes </a:t>
            </a:r>
            <a:r>
              <a:rPr lang="en-AU" sz="3000" b="1" dirty="0">
                <a:solidFill>
                  <a:srgbClr val="67FFC5"/>
                </a:solidFill>
                <a:latin typeface="Helvetica" pitchFamily="2" charset="0"/>
                <a:cs typeface="Arial" panose="020B0604020202020204" pitchFamily="34" charset="0"/>
              </a:rPr>
              <a:t>green</a:t>
            </a:r>
            <a:r>
              <a:rPr lang="en-AU" sz="3000" b="1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79516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vindu, innendørs, person, mann&#10;&#10;Automatisk generert beskrivelse">
            <a:extLst>
              <a:ext uri="{FF2B5EF4-FFF2-40B4-BE49-F238E27FC236}">
                <a16:creationId xmlns:a16="http://schemas.microsoft.com/office/drawing/2014/main" id="{0B9D3B60-5A90-8044-8CFC-E07D0119F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683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person, innendørs, bord&#10;&#10;Automatisk generert beskrivelse">
            <a:extLst>
              <a:ext uri="{FF2B5EF4-FFF2-40B4-BE49-F238E27FC236}">
                <a16:creationId xmlns:a16="http://schemas.microsoft.com/office/drawing/2014/main" id="{AFEE81E2-6BCF-26DD-7F74-378A83A53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802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transport, fartøy, kjøretøy, Skipsarkitektur&#10;&#10;Automatisk generert beskrivelse">
            <a:extLst>
              <a:ext uri="{FF2B5EF4-FFF2-40B4-BE49-F238E27FC236}">
                <a16:creationId xmlns:a16="http://schemas.microsoft.com/office/drawing/2014/main" id="{6D20F2EF-67BD-65EF-B2B0-222EF248A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618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886D86F-B902-14E0-E6D9-15951043C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339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ransport, himmel, skip, fartøy&#10;&#10;Automatisk generert beskrivelse">
            <a:extLst>
              <a:ext uri="{FF2B5EF4-FFF2-40B4-BE49-F238E27FC236}">
                <a16:creationId xmlns:a16="http://schemas.microsoft.com/office/drawing/2014/main" id="{2FD1D568-3730-F87A-36AF-CC07AB1C2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56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E94602A5-09BF-C4C2-D9C4-086B19677939}"/>
              </a:ext>
            </a:extLst>
          </p:cNvPr>
          <p:cNvSpPr txBox="1"/>
          <p:nvPr/>
        </p:nvSpPr>
        <p:spPr>
          <a:xfrm>
            <a:off x="944219" y="1166579"/>
            <a:ext cx="96734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n-NO" sz="4400" b="1" dirty="0" err="1"/>
              <a:t>Towards</a:t>
            </a:r>
            <a:r>
              <a:rPr lang="nn-NO" sz="4400" b="1" dirty="0"/>
              <a:t> 2030 and 2050: ACTION </a:t>
            </a:r>
            <a:r>
              <a:rPr lang="nn-NO" sz="4400" b="1" dirty="0" err="1"/>
              <a:t>needed</a:t>
            </a:r>
            <a:endParaRPr lang="nb-NO" sz="4400" b="1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A373B04-C762-33F5-59C5-0AE21A9A33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3" r="1402"/>
          <a:stretch/>
        </p:blipFill>
        <p:spPr bwMode="auto">
          <a:xfrm>
            <a:off x="944219" y="2116349"/>
            <a:ext cx="10924974" cy="424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547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2">
            <a:extLst>
              <a:ext uri="{FF2B5EF4-FFF2-40B4-BE49-F238E27FC236}">
                <a16:creationId xmlns:a16="http://schemas.microsoft.com/office/drawing/2014/main" id="{082EC8F5-9D79-2A08-D2E7-8A51D48B4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2225"/>
            <a:ext cx="12192000" cy="6870700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60D3B37A-D0EE-8807-BFAC-EC3EB02F0560}"/>
              </a:ext>
            </a:extLst>
          </p:cNvPr>
          <p:cNvSpPr txBox="1"/>
          <p:nvPr/>
        </p:nvSpPr>
        <p:spPr>
          <a:xfrm>
            <a:off x="3528291" y="3971636"/>
            <a:ext cx="5310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Partnership covering the entire maritime value chain</a:t>
            </a:r>
          </a:p>
        </p:txBody>
      </p:sp>
    </p:spTree>
    <p:extLst>
      <p:ext uri="{BB962C8B-B14F-4D97-AF65-F5344CB8AC3E}">
        <p14:creationId xmlns:p14="http://schemas.microsoft.com/office/powerpoint/2010/main" val="1276146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vann, utendørs, innsjø, landskap&#10;&#10;Automatisk generert beskrivelse">
            <a:extLst>
              <a:ext uri="{FF2B5EF4-FFF2-40B4-BE49-F238E27FC236}">
                <a16:creationId xmlns:a16="http://schemas.microsoft.com/office/drawing/2014/main" id="{60DBC1BA-AF00-BD22-4476-F74003D18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Bilde 3" descr="Et bilde som inneholder Grafikk, sirkel, Fargerikt, clip art&#10;&#10;Automatisk generert beskrivelse">
            <a:extLst>
              <a:ext uri="{FF2B5EF4-FFF2-40B4-BE49-F238E27FC236}">
                <a16:creationId xmlns:a16="http://schemas.microsoft.com/office/drawing/2014/main" id="{CBBE6576-DC8B-ECAC-2A7C-F38A24B917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337806" y="4302216"/>
            <a:ext cx="472194" cy="70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56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0B76B06AB04AC49B65F805AF6B5A3DB" ma:contentTypeVersion="19" ma:contentTypeDescription="Opprett et nytt dokument." ma:contentTypeScope="" ma:versionID="9d693c520d28e5e35bb41e93cad6c518">
  <xsd:schema xmlns:xsd="http://www.w3.org/2001/XMLSchema" xmlns:xs="http://www.w3.org/2001/XMLSchema" xmlns:p="http://schemas.microsoft.com/office/2006/metadata/properties" xmlns:ns2="67be2eac-ee61-4b76-ba27-3a172b0944b5" xmlns:ns3="cfbe0fec-d09f-4ddf-83c8-a05a70f31442" xmlns:ns4="bce3ff99-f67e-409f-8a75-6536ad3ebeb2" targetNamespace="http://schemas.microsoft.com/office/2006/metadata/properties" ma:root="true" ma:fieldsID="701ee647f186cfa3ae083aa304e2d8f2" ns2:_="" ns3:_="" ns4:_="">
    <xsd:import namespace="67be2eac-ee61-4b76-ba27-3a172b0944b5"/>
    <xsd:import namespace="cfbe0fec-d09f-4ddf-83c8-a05a70f31442"/>
    <xsd:import namespace="bce3ff99-f67e-409f-8a75-6536ad3ebeb2"/>
    <xsd:element name="properties">
      <xsd:complexType>
        <xsd:sequence>
          <xsd:element name="documentManagement">
            <xsd:complexType>
              <xsd:all>
                <xsd:element ref="ns2:Intern" minOccurs="0"/>
                <xsd:element ref="ns3:Arrangement" minOccurs="0"/>
                <xsd:element ref="ns3:Prosjekt" minOccurs="0"/>
                <xsd:element ref="ns3:Møter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4:SharedWithUsers" minOccurs="0"/>
                <xsd:element ref="ns4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be2eac-ee61-4b76-ba27-3a172b0944b5" elementFormDefault="qualified">
    <xsd:import namespace="http://schemas.microsoft.com/office/2006/documentManagement/types"/>
    <xsd:import namespace="http://schemas.microsoft.com/office/infopath/2007/PartnerControls"/>
    <xsd:element name="Intern" ma:index="8" nillable="true" ma:displayName="Intern" ma:default="1" ma:internalName="Intern">
      <xsd:simpleType>
        <xsd:restriction base="dms:Boolean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demerkelapper" ma:readOnly="false" ma:fieldId="{5cf76f15-5ced-4ddc-b409-7134ff3c332f}" ma:taxonomyMulti="true" ma:sspId="6d53c34a-58d3-44a4-86e0-7baf115eee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be0fec-d09f-4ddf-83c8-a05a70f31442" elementFormDefault="qualified">
    <xsd:import namespace="http://schemas.microsoft.com/office/2006/documentManagement/types"/>
    <xsd:import namespace="http://schemas.microsoft.com/office/infopath/2007/PartnerControls"/>
    <xsd:element name="Arrangement" ma:index="9" nillable="true" ma:displayName="Arrangement" ma:list="{4cdc902f-5b7d-457c-b5e2-409873f6f3f3}" ma:internalName="Arrangement" ma:showField="Title" ma:web="cfbe0fec-d09f-4ddf-83c8-a05a70f31442">
      <xsd:simpleType>
        <xsd:restriction base="dms:Lookup"/>
      </xsd:simpleType>
    </xsd:element>
    <xsd:element name="Prosjekt" ma:index="10" nillable="true" ma:displayName="Prosjekt" ma:list="{5f8f6154-f901-4014-aeb7-45699679aa22}" ma:internalName="Prosjekt" ma:showField="Prosjekt" ma:web="cfbe0fec-d09f-4ddf-83c8-a05a70f31442">
      <xsd:simpleType>
        <xsd:restriction base="dms:Lookup"/>
      </xsd:simpleType>
    </xsd:element>
    <xsd:element name="Møter" ma:index="11" nillable="true" ma:displayName="Møte" ma:list="{63dcbf0f-73d3-4f49-8d23-3a15081db9f0}" ma:internalName="M_x00f8_ter" ma:readOnly="false" ma:showField="Title" ma:web="cfbe0fec-d09f-4ddf-83c8-a05a70f31442">
      <xsd:simpleType>
        <xsd:restriction base="dms:Lookup"/>
      </xsd:simpleType>
    </xsd:element>
    <xsd:element name="TaxCatchAll" ma:index="20" nillable="true" ma:displayName="Taxonomy Catch All Column" ma:hidden="true" ma:list="{02081943-03dc-4907-826c-f5a368a01e1c}" ma:internalName="TaxCatchAll" ma:showField="CatchAllData" ma:web="cfbe0fec-d09f-4ddf-83c8-a05a70f314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3ff99-f67e-409f-8a75-6536ad3ebeb2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tern xmlns="67be2eac-ee61-4b76-ba27-3a172b0944b5">true</Intern>
    <Prosjekt xmlns="cfbe0fec-d09f-4ddf-83c8-a05a70f31442" xsi:nil="true"/>
    <Arrangement xmlns="cfbe0fec-d09f-4ddf-83c8-a05a70f31442" xsi:nil="true"/>
    <lcf76f155ced4ddcb4097134ff3c332f xmlns="67be2eac-ee61-4b76-ba27-3a172b0944b5">
      <Terms xmlns="http://schemas.microsoft.com/office/infopath/2007/PartnerControls"/>
    </lcf76f155ced4ddcb4097134ff3c332f>
    <TaxCatchAll xmlns="cfbe0fec-d09f-4ddf-83c8-a05a70f31442"/>
    <Møter xmlns="cfbe0fec-d09f-4ddf-83c8-a05a70f3144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A30A59-AB88-4462-8B66-A3DB9191C658}">
  <ds:schemaRefs>
    <ds:schemaRef ds:uri="67be2eac-ee61-4b76-ba27-3a172b0944b5"/>
    <ds:schemaRef ds:uri="bce3ff99-f67e-409f-8a75-6536ad3ebeb2"/>
    <ds:schemaRef ds:uri="cfbe0fec-d09f-4ddf-83c8-a05a70f3144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7991AED-5D49-4B93-914E-C2D92FEDC66B}">
  <ds:schemaRefs>
    <ds:schemaRef ds:uri="67be2eac-ee61-4b76-ba27-3a172b0944b5"/>
    <ds:schemaRef ds:uri="bce3ff99-f67e-409f-8a75-6536ad3ebeb2"/>
    <ds:schemaRef ds:uri="cfbe0fec-d09f-4ddf-83c8-a05a70f3144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D4686A4-2EBD-4918-9587-DC7693C563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86</Words>
  <Application>Microsoft Macintosh PowerPoint</Application>
  <PresentationFormat>Widescreen</PresentationFormat>
  <Paragraphs>21</Paragraphs>
  <Slides>9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Helvetica</vt:lpstr>
      <vt:lpstr>Neurial Grotesk Bold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Problemet</dc:title>
  <dc:creator>Marius Knutsen</dc:creator>
  <cp:lastModifiedBy>Tom-Christer Nilsen</cp:lastModifiedBy>
  <cp:revision>10</cp:revision>
  <dcterms:created xsi:type="dcterms:W3CDTF">2023-06-29T07:22:11Z</dcterms:created>
  <dcterms:modified xsi:type="dcterms:W3CDTF">2024-05-30T12:21:10Z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0x01010060B76B06AB04AC49B65F805AF6B5A3DB</vt:lpwstr>
  </property>
  <property fmtid="{D5CDD505-2E9C-101B-9397-08002B2CF9AE}" pid="3" name="MediaServiceImageTags">
    <vt:lpwstr/>
  </property>
</Properties>
</file>