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4"/>
  </p:notesMasterIdLst>
  <p:sldIdLst>
    <p:sldId id="256" r:id="rId2"/>
    <p:sldId id="257" r:id="rId3"/>
    <p:sldId id="258" r:id="rId4"/>
    <p:sldId id="261" r:id="rId5"/>
    <p:sldId id="302" r:id="rId6"/>
    <p:sldId id="290" r:id="rId7"/>
    <p:sldId id="285" r:id="rId8"/>
    <p:sldId id="312" r:id="rId9"/>
    <p:sldId id="297" r:id="rId10"/>
    <p:sldId id="303" r:id="rId11"/>
    <p:sldId id="304" r:id="rId12"/>
    <p:sldId id="296" r:id="rId13"/>
    <p:sldId id="276" r:id="rId14"/>
    <p:sldId id="310" r:id="rId15"/>
    <p:sldId id="309" r:id="rId16"/>
    <p:sldId id="288" r:id="rId17"/>
    <p:sldId id="308" r:id="rId18"/>
    <p:sldId id="265" r:id="rId19"/>
    <p:sldId id="270" r:id="rId20"/>
    <p:sldId id="269" r:id="rId21"/>
    <p:sldId id="307" r:id="rId22"/>
    <p:sldId id="267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9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83B71-98DF-484B-BBAE-59D36A958E6B}" type="datetimeFigureOut">
              <a:rPr lang="nb-NO" smtClean="0"/>
              <a:t>28.09.2025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44597-5BC1-4870-BB79-B614808DB1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0349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44597-5BC1-4870-BB79-B614808DB19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7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251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57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373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46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577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52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17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53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71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15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61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5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2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39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28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4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74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29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57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59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9693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83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921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28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33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40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8277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76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9/28/2025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87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063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366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53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754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7979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350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96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1431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695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77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6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670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721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6365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88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9/28/2025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612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9/28/2025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490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9/28/2025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741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819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37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73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12CA59-0BC4-BBC3-D8DA-D1145B9D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F43B32-2662-44F9-92FE-80323EE5B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AF0E578-D5AE-2BD9-03D2-3E861844E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2EA5FB-79DD-8DBF-4553-B5E84CDBA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90601-ADB9-427A-8C16-09217E7D14A1}" type="datetimeFigureOut">
              <a:rPr lang="nb-NO" smtClean="0"/>
              <a:t>28.09.2025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86B887-F92F-78D4-F49E-68A139C3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F54EE26-5E74-AA3B-9DA5-80875F74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3BE6-5560-407A-9A3C-529C4BACBA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00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9/28/2025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6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  <p:sldLayoutId id="2147483853" r:id="rId39"/>
    <p:sldLayoutId id="2147483854" r:id="rId40"/>
    <p:sldLayoutId id="2147483855" r:id="rId41"/>
    <p:sldLayoutId id="2147483856" r:id="rId42"/>
    <p:sldLayoutId id="2147483857" r:id="rId43"/>
    <p:sldLayoutId id="2147483858" r:id="rId44"/>
    <p:sldLayoutId id="2147483859" r:id="rId45"/>
    <p:sldLayoutId id="2147483860" r:id="rId46"/>
    <p:sldLayoutId id="2147483861" r:id="rId47"/>
    <p:sldLayoutId id="2147483862" r:id="rId48"/>
    <p:sldLayoutId id="2147483863" r:id="rId49"/>
    <p:sldLayoutId id="2147483864" r:id="rId50"/>
    <p:sldLayoutId id="2147483865" r:id="rId51"/>
    <p:sldLayoutId id="2147483869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3B006E-C814-EC10-B02F-46A840FD6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02920"/>
            <a:ext cx="7534656" cy="3275330"/>
          </a:xfrm>
        </p:spPr>
        <p:txBody>
          <a:bodyPr anchor="t">
            <a:normAutofit/>
          </a:bodyPr>
          <a:lstStyle/>
          <a:p>
            <a:pPr marL="0" indent="0" algn="ctr"/>
            <a:br>
              <a:rPr lang="nb-NO" b="1" dirty="0">
                <a:solidFill>
                  <a:schemeClr val="bg1"/>
                </a:solidFill>
              </a:rPr>
            </a:br>
            <a:r>
              <a:rPr lang="nb-NO" b="1" dirty="0">
                <a:solidFill>
                  <a:schemeClr val="bg1"/>
                </a:solidFill>
              </a:rPr>
              <a:t> Vi trenger å styrke vår psykiske beredskap</a:t>
            </a:r>
            <a:br>
              <a:rPr lang="nb-NO" b="1" dirty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20F7C5-FBDC-0A30-BB1A-977B8901F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Verdensdagen for psykisk helse 2025</a:t>
            </a:r>
          </a:p>
        </p:txBody>
      </p:sp>
      <p:pic>
        <p:nvPicPr>
          <p:cNvPr id="5" name="Plassholder for bilde 4" descr="Et bilde som inneholder møbler, innendørs, sort og hvit, vegg&#10;&#10;KI-generert innhold kan være feil.">
            <a:extLst>
              <a:ext uri="{FF2B5EF4-FFF2-40B4-BE49-F238E27FC236}">
                <a16:creationId xmlns:a16="http://schemas.microsoft.com/office/drawing/2014/main" id="{3A9C2D68-2AA5-E781-0F37-58A4D8BC35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5" r="16065"/>
          <a:stretch/>
        </p:blipFill>
        <p:spPr>
          <a:xfrm>
            <a:off x="7507224" y="168"/>
            <a:ext cx="4681728" cy="6857663"/>
          </a:xfrm>
          <a:noFill/>
        </p:spPr>
      </p:pic>
    </p:spTree>
    <p:extLst>
      <p:ext uri="{BB962C8B-B14F-4D97-AF65-F5344CB8AC3E}">
        <p14:creationId xmlns:p14="http://schemas.microsoft.com/office/powerpoint/2010/main" val="4264700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8030532-FD37-9BB9-B57E-39F0CD0BC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3616" y="713232"/>
            <a:ext cx="4265023" cy="3227832"/>
          </a:xfrm>
        </p:spPr>
        <p:txBody>
          <a:bodyPr>
            <a:norm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Hva betyr psykisk beredskap?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D58FD89-23E4-3C53-EEB9-A06AD4158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00" y="1110343"/>
            <a:ext cx="7252083" cy="399200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nb-NO" sz="3200" b="1" dirty="0">
                <a:solidFill>
                  <a:schemeClr val="bg1"/>
                </a:solidFill>
              </a:rPr>
              <a:t>Individets evne til å håndtere motgang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b-NO" sz="3200" b="1" dirty="0">
                <a:solidFill>
                  <a:schemeClr val="bg1"/>
                </a:solidFill>
              </a:rPr>
              <a:t>Samfunnets evne til å gi støtte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b-NO" sz="3200" b="1" dirty="0">
                <a:solidFill>
                  <a:schemeClr val="bg1"/>
                </a:solidFill>
              </a:rPr>
              <a:t>Forberedelse på både det plutselige og det langsomme</a:t>
            </a:r>
          </a:p>
          <a:p>
            <a:endParaRPr lang="en-US" dirty="0"/>
          </a:p>
        </p:txBody>
      </p:sp>
      <p:pic>
        <p:nvPicPr>
          <p:cNvPr id="4" name="Plassholder for innhold 3" descr="Et bilde som inneholder Hjerne, kunst, røyk&#10;&#10;KI-generert innhold kan være feil.">
            <a:extLst>
              <a:ext uri="{FF2B5EF4-FFF2-40B4-BE49-F238E27FC236}">
                <a16:creationId xmlns:a16="http://schemas.microsoft.com/office/drawing/2014/main" id="{EFE82F46-B98A-0DB5-9D5A-958BBDFCB3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9" r="17488"/>
          <a:stretch>
            <a:fillRect/>
          </a:stretch>
        </p:blipFill>
        <p:spPr>
          <a:xfrm>
            <a:off x="7805077" y="2327148"/>
            <a:ext cx="4265023" cy="4451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857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20D817-4BC5-A5D0-C949-4D7F3DF3C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728" y="450668"/>
            <a:ext cx="4619624" cy="1444752"/>
          </a:xfrm>
        </p:spPr>
        <p:txBody>
          <a:bodyPr anchor="b">
            <a:normAutofit/>
          </a:bodyPr>
          <a:lstStyle/>
          <a:p>
            <a:r>
              <a:rPr lang="nb-NO" sz="4000" b="1" dirty="0">
                <a:solidFill>
                  <a:schemeClr val="bg1"/>
                </a:solidFill>
              </a:rPr>
              <a:t>Kriseledelse i eget liv</a:t>
            </a:r>
          </a:p>
        </p:txBody>
      </p:sp>
      <p:pic>
        <p:nvPicPr>
          <p:cNvPr id="5" name="Plassholder for innhold 4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1E415F3C-1CC5-ABE8-A4A7-86587118BF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r="23437"/>
          <a:stretch/>
        </p:blipFill>
        <p:spPr>
          <a:xfrm>
            <a:off x="115867" y="110"/>
            <a:ext cx="5670980" cy="6857776"/>
          </a:xfrm>
          <a:noFill/>
          <a:effectLst>
            <a:softEdge rad="101600"/>
          </a:effectLst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4ED6A6-CEB2-4372-EE0C-82D096937D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5223" y="3017520"/>
            <a:ext cx="5203371" cy="31194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4400" b="1" dirty="0">
                <a:solidFill>
                  <a:schemeClr val="bg1"/>
                </a:solidFill>
              </a:rPr>
              <a:t>Foredragsholder</a:t>
            </a:r>
          </a:p>
          <a:p>
            <a:pPr marL="0" indent="0" algn="ctr">
              <a:buNone/>
            </a:pPr>
            <a:r>
              <a:rPr lang="nb-NO" sz="4400" b="1" dirty="0">
                <a:solidFill>
                  <a:schemeClr val="bg1"/>
                </a:solidFill>
              </a:rPr>
              <a:t>Paul Smines</a:t>
            </a:r>
          </a:p>
        </p:txBody>
      </p:sp>
    </p:spTree>
    <p:extLst>
      <p:ext uri="{BB962C8B-B14F-4D97-AF65-F5344CB8AC3E}">
        <p14:creationId xmlns:p14="http://schemas.microsoft.com/office/powerpoint/2010/main" val="284227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7A9CD014-372A-87D7-B0B0-B60095F7A7A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9448957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943727" y="894683"/>
          <a:ext cx="11165542" cy="4865940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440244">
                  <a:extLst>
                    <a:ext uri="{9D8B030D-6E8A-4147-A177-3AD203B41FA5}">
                      <a16:colId xmlns:a16="http://schemas.microsoft.com/office/drawing/2014/main" val="979114516"/>
                    </a:ext>
                  </a:extLst>
                </a:gridCol>
                <a:gridCol w="9725298">
                  <a:extLst>
                    <a:ext uri="{9D8B030D-6E8A-4147-A177-3AD203B41FA5}">
                      <a16:colId xmlns:a16="http://schemas.microsoft.com/office/drawing/2014/main" val="1485965314"/>
                    </a:ext>
                  </a:extLst>
                </a:gridCol>
              </a:tblGrid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33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nb-NO" sz="4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er en kriseleder?</a:t>
                      </a:r>
                      <a:endParaRPr lang="nn-NO" sz="4000" b="0" cap="none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733462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33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800" b="1" dirty="0">
                          <a:solidFill>
                            <a:schemeClr val="bg1"/>
                          </a:solidFill>
                        </a:rPr>
                        <a:t>En kriseleder tar ansvar i akutte og uforutsigbare situasjoner</a:t>
                      </a:r>
                    </a:p>
                    <a:p>
                      <a:pPr algn="l">
                        <a:buNone/>
                      </a:pPr>
                      <a:endParaRPr lang="nn-NO" sz="21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202376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33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3200" b="1" dirty="0">
                          <a:solidFill>
                            <a:schemeClr val="bg1"/>
                          </a:solidFill>
                        </a:rPr>
                        <a:t>Koordinerer ressurser, skaper oversikt og gir retning</a:t>
                      </a:r>
                    </a:p>
                    <a:p>
                      <a:pPr algn="l">
                        <a:buNone/>
                      </a:pPr>
                      <a:endParaRPr lang="nn-NO" sz="21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413838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33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800" b="1" dirty="0">
                          <a:solidFill>
                            <a:schemeClr val="bg1"/>
                          </a:solidFill>
                        </a:rPr>
                        <a:t>Overført til eget liv:</a:t>
                      </a:r>
                    </a:p>
                    <a:p>
                      <a:pPr algn="l">
                        <a:buNone/>
                      </a:pPr>
                      <a:endParaRPr lang="nn-NO" sz="21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572932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33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3200" b="1" dirty="0">
                          <a:solidFill>
                            <a:schemeClr val="bg1"/>
                          </a:solidFill>
                        </a:rPr>
                        <a:t>Håndtere personlige kriser, stress og vanskelige valg</a:t>
                      </a:r>
                      <a:endParaRPr lang="nn-NO" sz="32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06790"/>
                  </a:ext>
                </a:extLst>
              </a:tr>
            </a:tbl>
          </a:graphicData>
        </a:graphic>
      </p:graphicFrame>
      <p:sp>
        <p:nvSpPr>
          <p:cNvPr id="4" name="Pil: høyre 3">
            <a:extLst>
              <a:ext uri="{FF2B5EF4-FFF2-40B4-BE49-F238E27FC236}">
                <a16:creationId xmlns:a16="http://schemas.microsoft.com/office/drawing/2014/main" id="{0616325D-7708-1251-7400-3215799850DF}"/>
              </a:ext>
            </a:extLst>
          </p:cNvPr>
          <p:cNvSpPr/>
          <p:nvPr/>
        </p:nvSpPr>
        <p:spPr>
          <a:xfrm>
            <a:off x="869987" y="1923118"/>
            <a:ext cx="978408" cy="44087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57601777-99B1-9022-E61D-4F63F44D13E1}"/>
              </a:ext>
            </a:extLst>
          </p:cNvPr>
          <p:cNvSpPr/>
          <p:nvPr/>
        </p:nvSpPr>
        <p:spPr>
          <a:xfrm>
            <a:off x="943727" y="3032420"/>
            <a:ext cx="978408" cy="39658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1ED48B38-7A0F-6297-2E1E-F896960110C7}"/>
              </a:ext>
            </a:extLst>
          </p:cNvPr>
          <p:cNvSpPr/>
          <p:nvPr/>
        </p:nvSpPr>
        <p:spPr>
          <a:xfrm>
            <a:off x="869987" y="5081006"/>
            <a:ext cx="978408" cy="39658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71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73FA90-735B-9938-79AA-FFA8A256A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842554"/>
            <a:ext cx="10954512" cy="795528"/>
          </a:xfrm>
        </p:spPr>
        <p:txBody>
          <a:bodyPr>
            <a:noAutofit/>
          </a:bodyPr>
          <a:lstStyle/>
          <a:p>
            <a:pPr algn="ctr"/>
            <a:r>
              <a:rPr lang="nb-NO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 være Kriseleder i eget liv?</a:t>
            </a:r>
            <a:br>
              <a:rPr lang="nb-NO" sz="3600" b="1" dirty="0">
                <a:solidFill>
                  <a:schemeClr val="bg1"/>
                </a:solidFill>
              </a:rPr>
            </a:b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6B6CFE-8D34-6865-31B5-082AE9980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65474"/>
            <a:ext cx="12028714" cy="49560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sz="4400" b="1" dirty="0">
                <a:solidFill>
                  <a:schemeClr val="bg1"/>
                </a:solidFill>
              </a:rPr>
              <a:t> Se helheten i vanskelige situasjoner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4400" b="1" dirty="0">
                <a:solidFill>
                  <a:schemeClr val="bg1"/>
                </a:solidFill>
              </a:rPr>
              <a:t> Skape ro og retning når alt virker kaotisk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4400" b="1" dirty="0">
                <a:solidFill>
                  <a:schemeClr val="bg1"/>
                </a:solidFill>
              </a:rPr>
              <a:t> Ta beslutninger under press og stå i konsekvensene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4400" b="1" dirty="0">
                <a:solidFill>
                  <a:schemeClr val="bg1"/>
                </a:solidFill>
              </a:rPr>
              <a:t> Gi deg selv trygghet, struktur og plan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4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5610B1-F8D2-7E83-8E8F-4AC06811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nb-N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Vurderingsregel: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20CC79-6211-96DF-B032-4C3DB10E03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84832"/>
            <a:ext cx="5043569" cy="4169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400" b="1" dirty="0">
                <a:solidFill>
                  <a:schemeClr val="bg1"/>
                </a:solidFill>
              </a:rPr>
              <a:t>1: Hva haster?</a:t>
            </a:r>
          </a:p>
          <a:p>
            <a:pPr marL="0" indent="0">
              <a:buNone/>
            </a:pPr>
            <a:r>
              <a:rPr lang="nb-NO" sz="4400" b="1" dirty="0">
                <a:solidFill>
                  <a:schemeClr val="bg1"/>
                </a:solidFill>
              </a:rPr>
              <a:t>2: Hva kan vente?</a:t>
            </a:r>
          </a:p>
          <a:p>
            <a:pPr marL="0" indent="0">
              <a:buNone/>
            </a:pPr>
            <a:r>
              <a:rPr lang="nb-NO" sz="4400" b="1" dirty="0">
                <a:solidFill>
                  <a:schemeClr val="bg1"/>
                </a:solidFill>
              </a:rPr>
              <a:t>3: Hva må vente?</a:t>
            </a:r>
          </a:p>
        </p:txBody>
      </p:sp>
      <p:pic>
        <p:nvPicPr>
          <p:cNvPr id="5" name="Bilde 4" descr="Voksen med regnbuehodebånd under tre">
            <a:extLst>
              <a:ext uri="{FF2B5EF4-FFF2-40B4-BE49-F238E27FC236}">
                <a16:creationId xmlns:a16="http://schemas.microsoft.com/office/drawing/2014/main" id="{D6AA105B-FAAD-DBEE-95FC-A18081367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8" r="20187" b="-1"/>
          <a:stretch>
            <a:fillRect/>
          </a:stretch>
        </p:blipFill>
        <p:spPr>
          <a:xfrm>
            <a:off x="7765869" y="10"/>
            <a:ext cx="4302769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641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4C98C-5CC9-B2D2-DA6D-F96C8EC3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 fokus på dette?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4C4640-7CB8-1D2E-62B3-566A2AE87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3" y="1362455"/>
            <a:ext cx="12087497" cy="5332259"/>
          </a:xfrm>
        </p:spPr>
        <p:txBody>
          <a:bodyPr>
            <a:norm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 Stor økning i sykefravær grunnet psykiske problemer i perioden 2019-2024.</a:t>
            </a:r>
          </a:p>
          <a:p>
            <a:r>
              <a:rPr lang="nb-NO" sz="4400" b="1" dirty="0">
                <a:solidFill>
                  <a:schemeClr val="bg1"/>
                </a:solidFill>
              </a:rPr>
              <a:t> Neste 5 årene er det et underskudd på 39000 arbeidere i helse og industri osv.</a:t>
            </a:r>
          </a:p>
          <a:p>
            <a:r>
              <a:rPr lang="nb-NO" sz="4400" b="1" dirty="0">
                <a:solidFill>
                  <a:schemeClr val="bg1"/>
                </a:solidFill>
              </a:rPr>
              <a:t> Flere eldre, færre yngre.</a:t>
            </a:r>
          </a:p>
        </p:txBody>
      </p:sp>
    </p:spTree>
    <p:extLst>
      <p:ext uri="{BB962C8B-B14F-4D97-AF65-F5344CB8AC3E}">
        <p14:creationId xmlns:p14="http://schemas.microsoft.com/office/powerpoint/2010/main" val="145197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AE3FF5-7B50-874C-6A94-69A5ECDE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3B5DF4-4F49-5F7A-A24F-DA2DFAFA2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Psykiske problemer tar liv.</a:t>
            </a:r>
          </a:p>
          <a:p>
            <a:pPr marL="0" indent="0">
              <a:buNone/>
            </a:pPr>
            <a:endParaRPr lang="nb-NO" sz="3600" b="1" dirty="0">
              <a:solidFill>
                <a:schemeClr val="bg1"/>
              </a:solidFill>
            </a:endParaRPr>
          </a:p>
          <a:p>
            <a:r>
              <a:rPr lang="nb-NO" sz="3600" b="1" dirty="0">
                <a:solidFill>
                  <a:schemeClr val="bg1"/>
                </a:solidFill>
              </a:rPr>
              <a:t>Store samfundøkonomiske utfordringer.</a:t>
            </a:r>
          </a:p>
          <a:p>
            <a:pPr marL="0" indent="0">
              <a:buNone/>
            </a:pPr>
            <a:endParaRPr lang="nb-NO" sz="3600" b="1" dirty="0">
              <a:solidFill>
                <a:schemeClr val="bg1"/>
              </a:solidFill>
            </a:endParaRPr>
          </a:p>
          <a:p>
            <a:r>
              <a:rPr lang="nb-NO" sz="3600" b="1" dirty="0">
                <a:solidFill>
                  <a:schemeClr val="bg1"/>
                </a:solidFill>
              </a:rPr>
              <a:t>Drosje- kostnadene i  Innlandet knyttet til elever som bruker taxi til skole på grunn av psykiske utfordringer er 245 millioner årlig.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62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7423891-F592-6CCD-21B6-B3D5F4F5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>
            <a:normAutofit fontScale="90000"/>
          </a:bodyPr>
          <a:lstStyle/>
          <a:p>
            <a:pPr lvl="0" algn="ctr" eaLnBrk="0" fontAlgn="base" hangingPunct="0">
              <a:spcAft>
                <a:spcPts val="600"/>
              </a:spcAft>
            </a:pPr>
            <a:br>
              <a:rPr lang="nb-NO" altLang="nb-NO" b="1" dirty="0"/>
            </a:br>
            <a:r>
              <a:rPr lang="nb-NO" altLang="nb-NO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Fysisk trygghet:  </a:t>
            </a:r>
            <a:br>
              <a:rPr lang="nb-NO" altLang="nb-NO" dirty="0"/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F83F9FA-DFBF-8BDB-A451-15B92FEA0E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1034" y="1362455"/>
            <a:ext cx="11456126" cy="495604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nb-NO" altLang="nb-NO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Vi lever mye tryggere samfunn nå enn tidligere.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nb-NO" altLang="nb-NO" sz="4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nb-NO" altLang="nb-NO" sz="4400" b="1" dirty="0">
                <a:solidFill>
                  <a:schemeClr val="bg1"/>
                </a:solidFill>
              </a:rPr>
              <a:t> V</a:t>
            </a:r>
            <a:r>
              <a:rPr kumimoji="0" lang="nb-NO" altLang="nb-NO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old og drap har gått kraftig ned historisk.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lang="nb-NO" altLang="nb-NO" sz="4400" b="1" dirty="0">
              <a:solidFill>
                <a:schemeClr val="bg1"/>
              </a:solidFill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nb-NO" altLang="nb-NO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nb-NO" altLang="nb-NO" sz="4400" b="1" dirty="0">
                <a:solidFill>
                  <a:schemeClr val="bg1"/>
                </a:solidFill>
              </a:rPr>
              <a:t>H</a:t>
            </a:r>
            <a:r>
              <a:rPr kumimoji="0" lang="nb-NO" altLang="nb-NO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verdagslivet i fredelige områder er generelt sikkert.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nb-NO" altLang="nb-NO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nb-NO" altLang="nb-NO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110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9B4EDF-8D51-CA38-D97B-9475811FC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24" y="130628"/>
            <a:ext cx="11579353" cy="4809671"/>
          </a:xfrm>
        </p:spPr>
        <p:txBody>
          <a:bodyPr anchor="b"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nb-NO" altLang="nb-NO" sz="3600" b="1" dirty="0">
                <a:solidFill>
                  <a:schemeClr val="bg1"/>
                </a:solidFill>
              </a:rPr>
              <a:t>                                              </a:t>
            </a:r>
            <a:r>
              <a:rPr lang="nb-NO" altLang="nb-NO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Psykisk helse:</a:t>
            </a:r>
            <a:br>
              <a:rPr lang="nb-NO" altLang="nb-NO" sz="3400" b="1" dirty="0"/>
            </a:br>
            <a:br>
              <a:rPr lang="nb-NO" altLang="nb-NO" sz="3400" b="1" dirty="0"/>
            </a:br>
            <a:r>
              <a:rPr lang="nb-NO" altLang="nb-NO" sz="3400" dirty="0"/>
              <a:t> </a:t>
            </a:r>
            <a:br>
              <a:rPr lang="nb-NO" altLang="nb-NO" sz="3400" dirty="0">
                <a:solidFill>
                  <a:schemeClr val="bg1"/>
                </a:solidFill>
              </a:rPr>
            </a:br>
            <a:r>
              <a:rPr lang="nb-NO" altLang="nb-NO" sz="4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Mange opplever økt stress, angst og depresjon, særlig unge, på grunn av sosiale medier, prestasjonskrav og globale utfordringer.</a:t>
            </a:r>
            <a:br>
              <a:rPr lang="nb-NO" altLang="nb-NO" sz="3400" dirty="0"/>
            </a:br>
            <a:endParaRPr lang="nb-NO" sz="3400" dirty="0"/>
          </a:p>
        </p:txBody>
      </p:sp>
    </p:spTree>
    <p:extLst>
      <p:ext uri="{BB962C8B-B14F-4D97-AF65-F5344CB8AC3E}">
        <p14:creationId xmlns:p14="http://schemas.microsoft.com/office/powerpoint/2010/main" val="59475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9FE21D-B345-F1EB-EB4C-40148C25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44" y="1371600"/>
            <a:ext cx="10954512" cy="795528"/>
          </a:xfrm>
        </p:spPr>
        <p:txBody>
          <a:bodyPr>
            <a:normAutofit fontScale="90000"/>
          </a:bodyPr>
          <a:lstStyle/>
          <a:p>
            <a:pPr algn="ctr"/>
            <a:br>
              <a:rPr lang="nb-NO" altLang="nb-NO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nb-NO" altLang="nb-NO" sz="4400" b="1" dirty="0">
                <a:solidFill>
                  <a:schemeClr val="bg1"/>
                </a:solidFill>
                <a:latin typeface="Arial" panose="020B0604020202020204" pitchFamily="34" charset="0"/>
              </a:rPr>
              <a:t>Konklusjon: </a:t>
            </a:r>
            <a:br>
              <a:rPr lang="nb-NO" altLang="nb-NO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325FDA-5B43-67AD-AE31-0C181FCC9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86446"/>
            <a:ext cx="10954512" cy="3732056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b-NO" altLang="nb-NO" sz="3600" b="1" dirty="0">
                <a:solidFill>
                  <a:schemeClr val="bg1"/>
                </a:solidFill>
                <a:latin typeface="Arial" panose="020B0604020202020204" pitchFamily="34" charset="0"/>
              </a:rPr>
              <a:t>Selv om fysisk fare er lavere enn før, gjør moderne livsstil og verdenssituasjonen at mange føler seg mer psykisk utsatt enn tidligere.</a:t>
            </a:r>
            <a:endParaRPr lang="nb-NO" altLang="nb-NO" sz="3600" b="1" dirty="0"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405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1A7C19-1CB2-E9B3-4896-24D6CC26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>
                <a:solidFill>
                  <a:schemeClr val="bg1"/>
                </a:solidFill>
              </a:rPr>
              <a:t>Påvirkning gjennom media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1636A3BB-AE71-C68B-6761-B00D5D6E67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50" y="1825625"/>
            <a:ext cx="3727450" cy="4793766"/>
          </a:xfrm>
        </p:spPr>
      </p:pic>
      <p:pic>
        <p:nvPicPr>
          <p:cNvPr id="8" name="Plassholder for innhold 7" descr="Et bilde som inneholder tekst, skjermbilde, luftfartøy, utendørs&#10;&#10;KI-generert innhold kan være feil.">
            <a:extLst>
              <a:ext uri="{FF2B5EF4-FFF2-40B4-BE49-F238E27FC236}">
                <a16:creationId xmlns:a16="http://schemas.microsoft.com/office/drawing/2014/main" id="{50E8C6F6-5818-6EEE-7DA2-4E91FDD43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051" y="444296"/>
            <a:ext cx="3536949" cy="5473373"/>
          </a:xfrm>
        </p:spPr>
      </p:pic>
      <p:pic>
        <p:nvPicPr>
          <p:cNvPr id="10" name="Bilde 9" descr="Et bilde som inneholder tekst, leke, person, Kosedyr&#10;&#10;KI-generert innhold kan være feil.">
            <a:extLst>
              <a:ext uri="{FF2B5EF4-FFF2-40B4-BE49-F238E27FC236}">
                <a16:creationId xmlns:a16="http://schemas.microsoft.com/office/drawing/2014/main" id="{ABCD5A1E-9C27-2EBD-0D64-0972D5466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197" y="132040"/>
            <a:ext cx="3624554" cy="5167312"/>
          </a:xfrm>
          <a:prstGeom prst="rect">
            <a:avLst/>
          </a:prstGeom>
        </p:spPr>
      </p:pic>
      <p:pic>
        <p:nvPicPr>
          <p:cNvPr id="12" name="Bilde 11" descr="Et bilde som inneholder tekst, plante, utendørs, fjell&#10;&#10;KI-generert innhold kan være feil.">
            <a:extLst>
              <a:ext uri="{FF2B5EF4-FFF2-40B4-BE49-F238E27FC236}">
                <a16:creationId xmlns:a16="http://schemas.microsoft.com/office/drawing/2014/main" id="{D1DB20DB-8676-9703-A4BE-90E7707B3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862" y="667255"/>
            <a:ext cx="4589776" cy="4793766"/>
          </a:xfrm>
          <a:prstGeom prst="rect">
            <a:avLst/>
          </a:prstGeom>
        </p:spPr>
      </p:pic>
      <p:pic>
        <p:nvPicPr>
          <p:cNvPr id="14" name="Bilde 13" descr="Et bilde som inneholder tekst, skjermbilde, design&#10;&#10;KI-generert innhold kan være feil.">
            <a:extLst>
              <a:ext uri="{FF2B5EF4-FFF2-40B4-BE49-F238E27FC236}">
                <a16:creationId xmlns:a16="http://schemas.microsoft.com/office/drawing/2014/main" id="{F962B722-A34B-73CC-DA34-FFD92AE1F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6" y="-96129"/>
            <a:ext cx="3331795" cy="6858000"/>
          </a:xfrm>
          <a:prstGeom prst="rect">
            <a:avLst/>
          </a:prstGeom>
        </p:spPr>
      </p:pic>
      <p:pic>
        <p:nvPicPr>
          <p:cNvPr id="16" name="Bilde 15" descr="Et bilde som inneholder tekst, Menneskeansikt, skjermbilde, mann&#10;&#10;KI-generert innhold kan være feil.">
            <a:extLst>
              <a:ext uri="{FF2B5EF4-FFF2-40B4-BE49-F238E27FC236}">
                <a16:creationId xmlns:a16="http://schemas.microsoft.com/office/drawing/2014/main" id="{25E2DB8F-4DCE-534E-5D9A-B6AB09EE3A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483" y="0"/>
            <a:ext cx="4983764" cy="6858000"/>
          </a:xfrm>
          <a:prstGeom prst="rect">
            <a:avLst/>
          </a:prstGeom>
        </p:spPr>
      </p:pic>
      <p:pic>
        <p:nvPicPr>
          <p:cNvPr id="18" name="Bilde 17" descr="Et bilde som inneholder tekst, plakat, blomster, skjermbilde&#10;&#10;KI-generert innhold kan være feil.">
            <a:extLst>
              <a:ext uri="{FF2B5EF4-FFF2-40B4-BE49-F238E27FC236}">
                <a16:creationId xmlns:a16="http://schemas.microsoft.com/office/drawing/2014/main" id="{40FC56DD-FCD4-6E43-1114-383961E71E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39" y="30285"/>
            <a:ext cx="4877726" cy="6858000"/>
          </a:xfrm>
          <a:prstGeom prst="rect">
            <a:avLst/>
          </a:prstGeom>
        </p:spPr>
      </p:pic>
      <p:pic>
        <p:nvPicPr>
          <p:cNvPr id="20" name="Bilde 19" descr="Et bilde som inneholder tekst, Menneskeansikt, pute, person&#10;&#10;KI-generert innhold kan være feil.">
            <a:extLst>
              <a:ext uri="{FF2B5EF4-FFF2-40B4-BE49-F238E27FC236}">
                <a16:creationId xmlns:a16="http://schemas.microsoft.com/office/drawing/2014/main" id="{18B365AD-1F5A-7A2E-00E4-BD58EE9947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59" y="-96444"/>
            <a:ext cx="5827059" cy="6858000"/>
          </a:xfrm>
          <a:prstGeom prst="rect">
            <a:avLst/>
          </a:prstGeom>
        </p:spPr>
      </p:pic>
      <p:pic>
        <p:nvPicPr>
          <p:cNvPr id="22" name="Bilde 21" descr="Et bilde som inneholder klær, mann, møbler, stol&#10;&#10;KI-generert innhold kan være feil.">
            <a:extLst>
              <a:ext uri="{FF2B5EF4-FFF2-40B4-BE49-F238E27FC236}">
                <a16:creationId xmlns:a16="http://schemas.microsoft.com/office/drawing/2014/main" id="{9016323B-A155-4C7E-1552-880EF3BEB7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53" y="-32922"/>
            <a:ext cx="6358051" cy="6858000"/>
          </a:xfrm>
          <a:prstGeom prst="rect">
            <a:avLst/>
          </a:prstGeom>
        </p:spPr>
      </p:pic>
      <p:pic>
        <p:nvPicPr>
          <p:cNvPr id="24" name="Bilde 23" descr="Et bilde som inneholder tekst, skjermbilde&#10;&#10;KI-generert innhold kan være feil.">
            <a:extLst>
              <a:ext uri="{FF2B5EF4-FFF2-40B4-BE49-F238E27FC236}">
                <a16:creationId xmlns:a16="http://schemas.microsoft.com/office/drawing/2014/main" id="{F2410DB6-419C-858A-5454-28AE6475AA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127" y="-96129"/>
            <a:ext cx="3584787" cy="6858000"/>
          </a:xfrm>
          <a:prstGeom prst="rect">
            <a:avLst/>
          </a:prstGeom>
        </p:spPr>
      </p:pic>
      <p:pic>
        <p:nvPicPr>
          <p:cNvPr id="26" name="Bilde 25" descr="Et bilde som inneholder tekst, Menneskeansikt, skjermbilde, Nettsted&#10;&#10;KI-generert innhold kan være feil.">
            <a:extLst>
              <a:ext uri="{FF2B5EF4-FFF2-40B4-BE49-F238E27FC236}">
                <a16:creationId xmlns:a16="http://schemas.microsoft.com/office/drawing/2014/main" id="{9A75F1B8-0D37-2A70-46FE-6AE2CD7B1F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750" y="-238609"/>
            <a:ext cx="3169354" cy="6858000"/>
          </a:xfrm>
          <a:prstGeom prst="rect">
            <a:avLst/>
          </a:prstGeom>
        </p:spPr>
      </p:pic>
      <p:pic>
        <p:nvPicPr>
          <p:cNvPr id="28" name="Bilde 27" descr="Et bilde som inneholder tekst, plakat, bok&#10;&#10;KI-generert innhold kan være feil.">
            <a:extLst>
              <a:ext uri="{FF2B5EF4-FFF2-40B4-BE49-F238E27FC236}">
                <a16:creationId xmlns:a16="http://schemas.microsoft.com/office/drawing/2014/main" id="{82723088-B016-118C-C968-643E73831C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178" y="-275194"/>
            <a:ext cx="4497572" cy="6858000"/>
          </a:xfrm>
          <a:prstGeom prst="rect">
            <a:avLst/>
          </a:prstGeom>
        </p:spPr>
      </p:pic>
      <p:pic>
        <p:nvPicPr>
          <p:cNvPr id="30" name="Bilde 29" descr="Et bilde som inneholder tekst, Font, skjermbilde, gul&#10;&#10;KI-generert innhold kan være feil.">
            <a:extLst>
              <a:ext uri="{FF2B5EF4-FFF2-40B4-BE49-F238E27FC236}">
                <a16:creationId xmlns:a16="http://schemas.microsoft.com/office/drawing/2014/main" id="{C8CBCDF3-F219-7BB1-5737-F08D4E1E67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84" y="2211800"/>
            <a:ext cx="7638249" cy="4515335"/>
          </a:xfrm>
          <a:prstGeom prst="rect">
            <a:avLst/>
          </a:prstGeom>
        </p:spPr>
      </p:pic>
      <p:pic>
        <p:nvPicPr>
          <p:cNvPr id="32" name="Bilde 31" descr="Et bilde som inneholder tekst, klær, mann, Menneskeansikt&#10;&#10;KI-generert innhold kan være feil.">
            <a:extLst>
              <a:ext uri="{FF2B5EF4-FFF2-40B4-BE49-F238E27FC236}">
                <a16:creationId xmlns:a16="http://schemas.microsoft.com/office/drawing/2014/main" id="{DB74F703-FA07-DAAA-D8FD-56FDEBAE46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415" y="433"/>
            <a:ext cx="4883664" cy="6858000"/>
          </a:xfrm>
          <a:prstGeom prst="rect">
            <a:avLst/>
          </a:prstGeom>
        </p:spPr>
      </p:pic>
      <p:pic>
        <p:nvPicPr>
          <p:cNvPr id="34" name="Bilde 33" descr="Et bilde som inneholder tekst, skjermbilde, Font, logo&#10;&#10;KI-generert innhold kan være feil.">
            <a:extLst>
              <a:ext uri="{FF2B5EF4-FFF2-40B4-BE49-F238E27FC236}">
                <a16:creationId xmlns:a16="http://schemas.microsoft.com/office/drawing/2014/main" id="{FB28AB2D-A39D-49A7-10E6-02C92B23606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336" y="-190544"/>
            <a:ext cx="7576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2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2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7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75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25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25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B18ED9-2BA4-6416-A331-C328BEE1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trenger: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6FC019-21B3-53E0-5516-D89BAA237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4400" b="1" dirty="0">
                <a:solidFill>
                  <a:schemeClr val="bg1"/>
                </a:solidFill>
              </a:rPr>
              <a:t> Inkluderende arbeidsplasser og skoler</a:t>
            </a:r>
          </a:p>
          <a:p>
            <a:r>
              <a:rPr lang="nb-NO" sz="4400" b="1" dirty="0">
                <a:solidFill>
                  <a:schemeClr val="bg1"/>
                </a:solidFill>
              </a:rPr>
              <a:t> Kunnskap i krevende tider</a:t>
            </a:r>
          </a:p>
          <a:p>
            <a:r>
              <a:rPr lang="nb-NO" sz="4400" b="1" dirty="0">
                <a:solidFill>
                  <a:schemeClr val="bg1"/>
                </a:solidFill>
              </a:rPr>
              <a:t> Kultur som tåler ubehag</a:t>
            </a:r>
          </a:p>
          <a:p>
            <a:r>
              <a:rPr lang="nb-NO" sz="4400" b="1" dirty="0">
                <a:solidFill>
                  <a:schemeClr val="bg1"/>
                </a:solidFill>
              </a:rPr>
              <a:t> Trygge strukturer i kriser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680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F46A7FE-651E-3096-5D04-61FB410A2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Lykke?</a:t>
            </a:r>
          </a:p>
        </p:txBody>
      </p:sp>
      <p:pic>
        <p:nvPicPr>
          <p:cNvPr id="5" name="Plassholder for innhold 4" descr="Et bilde som inneholder svømmebasseng, himmel, konstruksjon, feriested&#10;&#10;KI-generert innhold kan være feil.">
            <a:extLst>
              <a:ext uri="{FF2B5EF4-FFF2-40B4-BE49-F238E27FC236}">
                <a16:creationId xmlns:a16="http://schemas.microsoft.com/office/drawing/2014/main" id="{F757B563-183C-DD44-4BF5-5104B40598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24" y="1813369"/>
            <a:ext cx="7772400" cy="3944493"/>
          </a:xfrm>
          <a:noFill/>
        </p:spPr>
      </p:pic>
    </p:spTree>
    <p:extLst>
      <p:ext uri="{BB962C8B-B14F-4D97-AF65-F5344CB8AC3E}">
        <p14:creationId xmlns:p14="http://schemas.microsoft.com/office/powerpoint/2010/main" val="170939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BB1BD82-32CC-11C2-6846-90F261B4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Ulykkelig</a:t>
            </a:r>
            <a:r>
              <a:rPr lang="en-US" sz="36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5" name="Plassholder for innhold 4" descr="Et bilde som inneholder utendørs, grunn, bord, Avfallsbeholder&#10;&#10;KI-generert innhold kan være feil.">
            <a:extLst>
              <a:ext uri="{FF2B5EF4-FFF2-40B4-BE49-F238E27FC236}">
                <a16:creationId xmlns:a16="http://schemas.microsoft.com/office/drawing/2014/main" id="{950C2C60-5842-CAD8-BEE3-BDA1D5034E0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" r="6776" b="-1"/>
          <a:stretch>
            <a:fillRect/>
          </a:stretch>
        </p:blipFill>
        <p:spPr>
          <a:xfrm>
            <a:off x="612648" y="1801367"/>
            <a:ext cx="7015248" cy="4489704"/>
          </a:xfrm>
          <a:noFill/>
        </p:spPr>
      </p:pic>
      <p:pic>
        <p:nvPicPr>
          <p:cNvPr id="7" name="Bilde 6" descr="Et bilde som inneholder klær, person, sko, Menneskeansikt&#10;&#10;KI-generert innhold kan være feil.">
            <a:extLst>
              <a:ext uri="{FF2B5EF4-FFF2-40B4-BE49-F238E27FC236}">
                <a16:creationId xmlns:a16="http://schemas.microsoft.com/office/drawing/2014/main" id="{282B6CDD-579C-D8FC-1885-F5017BE08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7" r="1" b="13134"/>
          <a:stretch>
            <a:fillRect/>
          </a:stretch>
        </p:blipFill>
        <p:spPr>
          <a:xfrm>
            <a:off x="8252735" y="1801367"/>
            <a:ext cx="3314425" cy="4489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667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6F0964-4211-32FF-B73E-C06FA2144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82880"/>
            <a:ext cx="10954512" cy="679269"/>
          </a:xfrm>
        </p:spPr>
        <p:txBody>
          <a:bodyPr>
            <a:normAutofit/>
          </a:bodyPr>
          <a:lstStyle/>
          <a:p>
            <a:pPr algn="ctr"/>
            <a:r>
              <a:rPr lang="nb-NO" sz="4000" b="1" dirty="0">
                <a:solidFill>
                  <a:schemeClr val="bg1"/>
                </a:solidFill>
              </a:rPr>
              <a:t>Hva trenger vi for å ha det bra?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F62E9E9-D2A6-9A50-6B91-70E888A5CC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1561510"/>
            <a:ext cx="12236450" cy="350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 rtl="0" eaLnBrk="0" latinLnBrk="0" hangingPunct="0">
              <a:buFont typeface="Arial" panose="020B0604020202020204" pitchFamily="34" charset="0"/>
              <a:buChar char="•"/>
            </a:pPr>
            <a:r>
              <a:rPr lang="nb-NO" sz="3200" b="1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Mat, </a:t>
            </a:r>
            <a:r>
              <a:rPr lang="nb-N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vann og søvn </a:t>
            </a:r>
            <a:r>
              <a:rPr lang="nb-NO" sz="32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– grunnleggende behov for fysisk helse</a:t>
            </a:r>
          </a:p>
          <a:p>
            <a:pPr marL="0" indent="0" algn="l" rtl="0" eaLnBrk="0" latinLnBrk="0" hangingPunct="0">
              <a:buNone/>
            </a:pPr>
            <a:endParaRPr lang="nb-NO" sz="3200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0" latinLnBrk="0" hangingPunct="0">
              <a:buFont typeface="Arial" panose="020B0604020202020204" pitchFamily="34" charset="0"/>
              <a:buChar char="•"/>
            </a:pPr>
            <a:r>
              <a:rPr lang="nb-NO" sz="3200" b="1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Trygghet</a:t>
            </a:r>
            <a:r>
              <a:rPr lang="nb-NO" sz="32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– et trygt sted å bo og føle seg beskyttet</a:t>
            </a:r>
          </a:p>
          <a:p>
            <a:pPr marL="0" indent="0" algn="l" rtl="0" eaLnBrk="0" latinLnBrk="0" hangingPunct="0">
              <a:buNone/>
            </a:pPr>
            <a:endParaRPr lang="nb-NO" sz="3200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0" latinLnBrk="0" hangingPunct="0">
              <a:buFont typeface="Arial" panose="020B0604020202020204" pitchFamily="34" charset="0"/>
              <a:buChar char="•"/>
            </a:pPr>
            <a:r>
              <a:rPr lang="nb-NO" sz="3200" b="1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Nære relasjoner</a:t>
            </a:r>
            <a:r>
              <a:rPr lang="nb-NO" sz="32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– støtte fra familie, venner og sosiale nettverk</a:t>
            </a:r>
          </a:p>
        </p:txBody>
      </p:sp>
    </p:spTree>
    <p:extLst>
      <p:ext uri="{BB962C8B-B14F-4D97-AF65-F5344CB8AC3E}">
        <p14:creationId xmlns:p14="http://schemas.microsoft.com/office/powerpoint/2010/main" val="405650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1ED135-47FB-D9AD-0B5A-9E14F6858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7BA407-3BB6-D561-B642-C02A12054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0" hangingPunct="0"/>
            <a:r>
              <a:rPr lang="nb-NO" sz="4400" b="1" dirty="0">
                <a:solidFill>
                  <a:schemeClr val="bg1"/>
                </a:solidFill>
              </a:rPr>
              <a:t> </a:t>
            </a:r>
            <a:r>
              <a:rPr lang="nb-N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Mestring og mening </a:t>
            </a:r>
            <a:r>
              <a:rPr lang="nb-NO" sz="3600" dirty="0">
                <a:solidFill>
                  <a:srgbClr val="FFFFFF"/>
                </a:solidFill>
                <a:latin typeface="Arial" panose="020B0604020202020204" pitchFamily="34" charset="0"/>
              </a:rPr>
              <a:t>– opplevelse av kompetanse og tydelige mål i livet</a:t>
            </a:r>
          </a:p>
          <a:p>
            <a:pPr marL="0" indent="0" eaLnBrk="0" hangingPunct="0">
              <a:buNone/>
            </a:pPr>
            <a:endParaRPr lang="nb-NO" sz="36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indent="0" eaLnBrk="0" hangingPunct="0"/>
            <a:r>
              <a:rPr lang="nb-NO" sz="4400" b="1" dirty="0">
                <a:solidFill>
                  <a:schemeClr val="bg1"/>
                </a:solidFill>
              </a:rPr>
              <a:t> </a:t>
            </a:r>
            <a:r>
              <a:rPr lang="nb-N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Følelsesmessig balanse </a:t>
            </a:r>
            <a:r>
              <a:rPr lang="nb-NO" sz="3600" dirty="0">
                <a:solidFill>
                  <a:srgbClr val="FFFFFF"/>
                </a:solidFill>
                <a:latin typeface="Arial" panose="020B0604020202020204" pitchFamily="34" charset="0"/>
              </a:rPr>
              <a:t>– evnen til å håndter stress og regulere egne følelser</a:t>
            </a:r>
            <a:endParaRPr lang="nb-NO" altLang="nb-NO" sz="3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06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CDE5B1-4D69-88F5-F22D-F12194A3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Selvhjelp som beredskap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2D94DB-4BEE-CB8E-448A-79B091A98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600" b="1" dirty="0">
                <a:solidFill>
                  <a:schemeClr val="bg1"/>
                </a:solidFill>
              </a:rPr>
              <a:t>Aksepter og møt egne følelser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Sosial støtte som nettverk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Rutiner som gir stabilitet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Begrens belastning – særlig under press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Egenomsorg: søvn, aktivitet, mat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Vær tålmodig med prosessen</a:t>
            </a:r>
          </a:p>
          <a:p>
            <a:endParaRPr lang="nb-NO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265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5AF52B-2113-8B87-B35F-0F5002ED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640080"/>
          </a:xfrm>
        </p:spPr>
        <p:txBody>
          <a:bodyPr anchor="b">
            <a:normAutofit/>
          </a:bodyPr>
          <a:lstStyle/>
          <a:p>
            <a:pPr algn="ctr"/>
            <a:r>
              <a:rPr lang="nb-NO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Vurderingssirkel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DBBE2E-773A-91C8-1089-AA3FF4F6B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6511834" cy="4351338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HVA: Kan jeg løse her og nå?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HVA: Trenger jeg hjelp til?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HVA: Må jeg arbeide med?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HVA: Må jeg leve med?</a:t>
            </a:r>
          </a:p>
          <a:p>
            <a:endParaRPr lang="nb-NO" dirty="0"/>
          </a:p>
        </p:txBody>
      </p:sp>
      <p:pic>
        <p:nvPicPr>
          <p:cNvPr id="5" name="Grafikk 4" descr="Sirkler med piler kontur">
            <a:extLst>
              <a:ext uri="{FF2B5EF4-FFF2-40B4-BE49-F238E27FC236}">
                <a16:creationId xmlns:a16="http://schemas.microsoft.com/office/drawing/2014/main" id="{325E5AB7-C20E-D243-26AA-154A72893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B3201F-CE86-2AEE-BD74-8FF5882EF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Oppsummering: Sammen bygger vi beredskap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FCB79D-4578-4DD4-EF84-3D344F804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600" b="1" dirty="0">
                <a:solidFill>
                  <a:schemeClr val="bg1"/>
                </a:solidFill>
              </a:rPr>
              <a:t>Kriser vil alltid komme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Beredskap gir oss styrke til å møte dem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Individ + fellesskap = robusthet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Verdensdagen minner oss om: vi står sterkere sammen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12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vegg, innendørs, katt, oransje&#10;&#10;Automatisk generert beskrivelse">
            <a:extLst>
              <a:ext uri="{FF2B5EF4-FFF2-40B4-BE49-F238E27FC236}">
                <a16:creationId xmlns:a16="http://schemas.microsoft.com/office/drawing/2014/main" id="{67317D16-1BFA-0BA6-9690-A88ABD16E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31" y="1397727"/>
            <a:ext cx="9162869" cy="509451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08A1C83-CF18-349D-DB19-5D444BEA4BA0}"/>
              </a:ext>
            </a:extLst>
          </p:cNvPr>
          <p:cNvSpPr txBox="1"/>
          <p:nvPr/>
        </p:nvSpPr>
        <p:spPr>
          <a:xfrm>
            <a:off x="2602411" y="-571319"/>
            <a:ext cx="7404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b-NO" sz="6000" b="1" dirty="0">
              <a:solidFill>
                <a:schemeClr val="bg1"/>
              </a:solidFill>
            </a:endParaRPr>
          </a:p>
          <a:p>
            <a:pPr algn="ctr"/>
            <a:r>
              <a:rPr lang="nb-NO" sz="6000" b="1" dirty="0">
                <a:solidFill>
                  <a:schemeClr val="bg1"/>
                </a:solidFill>
              </a:rPr>
              <a:t>Spørsmål?</a:t>
            </a:r>
          </a:p>
          <a:p>
            <a:pPr algn="ctr"/>
            <a:endParaRPr lang="nb-NO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73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22BD6A-DF39-FB3A-236E-DCC62F400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4000" b="1" dirty="0">
                <a:solidFill>
                  <a:schemeClr val="bg1"/>
                </a:solidFill>
              </a:rPr>
              <a:t>Kriseledelse i eget liv = psykisk beredskap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2C281D-02F5-EDA6-0AE3-F21157D49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600" b="1" dirty="0">
                <a:solidFill>
                  <a:schemeClr val="bg1"/>
                </a:solidFill>
              </a:rPr>
              <a:t>Led deg selv gjennom stormen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Ta styring over det du kan kontrollere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Skap struktur midt i kaoset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Vær tålmodig med prosessen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777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540</Words>
  <Application>Microsoft Office PowerPoint</Application>
  <PresentationFormat>Widescreen</PresentationFormat>
  <Paragraphs>83</Paragraphs>
  <Slides>22</Slides>
  <Notes>1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Aptos</vt:lpstr>
      <vt:lpstr>Aptos Light</vt:lpstr>
      <vt:lpstr>Arial</vt:lpstr>
      <vt:lpstr>Wingdings</vt:lpstr>
      <vt:lpstr>Chroma</vt:lpstr>
      <vt:lpstr>  Vi trenger å styrke vår psykiske beredskap </vt:lpstr>
      <vt:lpstr>Hva betyr psykisk beredskap?</vt:lpstr>
      <vt:lpstr>Kriseledelse i eget liv</vt:lpstr>
      <vt:lpstr>PowerPoint-presentasjon</vt:lpstr>
      <vt:lpstr>Hvordan være Kriseleder i eget liv? </vt:lpstr>
      <vt:lpstr>Vurderingsregel:</vt:lpstr>
      <vt:lpstr>Hvorfor fokus på dette?</vt:lpstr>
      <vt:lpstr>PowerPoint-presentasjon</vt:lpstr>
      <vt:lpstr> Fysisk trygghet:   </vt:lpstr>
      <vt:lpstr>                                              Psykisk helse:    Mange opplever økt stress, angst og depresjon, særlig unge, på grunn av sosiale medier, prestasjonskrav og globale utfordringer. </vt:lpstr>
      <vt:lpstr> Konklusjon:  </vt:lpstr>
      <vt:lpstr>Påvirkning gjennom media</vt:lpstr>
      <vt:lpstr>Vi trenger: </vt:lpstr>
      <vt:lpstr>Lykke?</vt:lpstr>
      <vt:lpstr>Ulykkelig?</vt:lpstr>
      <vt:lpstr>Hva trenger vi for å ha det bra?</vt:lpstr>
      <vt:lpstr>PowerPoint-presentasjon</vt:lpstr>
      <vt:lpstr>Selvhjelp som beredskap </vt:lpstr>
      <vt:lpstr>Vurderingssirkel</vt:lpstr>
      <vt:lpstr>Oppsummering: Sammen bygger vi beredskap </vt:lpstr>
      <vt:lpstr>PowerPoint-presentasjon</vt:lpstr>
      <vt:lpstr>Kriseledelse i eget liv = psykisk beredskap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Smines</dc:creator>
  <cp:lastModifiedBy>Paul Smines</cp:lastModifiedBy>
  <cp:revision>6</cp:revision>
  <dcterms:created xsi:type="dcterms:W3CDTF">2025-09-25T19:38:09Z</dcterms:created>
  <dcterms:modified xsi:type="dcterms:W3CDTF">2025-09-28T13:11:43Z</dcterms:modified>
</cp:coreProperties>
</file>