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webextensions/webextension1.xml" ContentType="application/vnd.ms-office.webextension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webextensions/taskpanes.xml" ContentType="application/vnd.ms-office.webextensiontaskpanes+xml"/>
  <Override PartName="/ppt/theme/theme2.xml" ContentType="application/vnd.openxmlformats-officedocument.theme+xml"/>
  <Override PartName="/ppt/charts/chart5.xml" ContentType="application/vnd.openxmlformats-officedocument.drawingml.chart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1" r:id="rId1"/>
  </p:sldMasterIdLst>
  <p:notesMasterIdLst>
    <p:notesMasterId r:id="rId25"/>
  </p:notesMasterIdLst>
  <p:sldIdLst>
    <p:sldId id="521" r:id="rId2"/>
    <p:sldId id="271" r:id="rId3"/>
    <p:sldId id="302" r:id="rId4"/>
    <p:sldId id="303" r:id="rId5"/>
    <p:sldId id="304" r:id="rId6"/>
    <p:sldId id="306" r:id="rId7"/>
    <p:sldId id="308" r:id="rId8"/>
    <p:sldId id="307" r:id="rId9"/>
    <p:sldId id="273" r:id="rId10"/>
    <p:sldId id="493" r:id="rId11"/>
    <p:sldId id="494" r:id="rId12"/>
    <p:sldId id="495" r:id="rId13"/>
    <p:sldId id="496" r:id="rId14"/>
    <p:sldId id="519" r:id="rId15"/>
    <p:sldId id="506" r:id="rId16"/>
    <p:sldId id="507" r:id="rId17"/>
    <p:sldId id="508" r:id="rId18"/>
    <p:sldId id="509" r:id="rId19"/>
    <p:sldId id="510" r:id="rId20"/>
    <p:sldId id="511" r:id="rId21"/>
    <p:sldId id="517" r:id="rId22"/>
    <p:sldId id="520" r:id="rId23"/>
    <p:sldId id="515" r:id="rId2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2CD"/>
          </a:solidFill>
        </a:fill>
      </a:tcStyle>
    </a:wholeTbl>
    <a:band2H>
      <a:tcTxStyle/>
      <a:tcStyle>
        <a:tcBdr/>
        <a:fill>
          <a:solidFill>
            <a:srgbClr val="FF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8"/>
    <p:restoredTop sz="94799"/>
  </p:normalViewPr>
  <p:slideViewPr>
    <p:cSldViewPr snapToGrid="0">
      <p:cViewPr varScale="1">
        <p:scale>
          <a:sx n="250" d="100"/>
          <a:sy n="250" d="100"/>
        </p:scale>
        <p:origin x="184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75FD-284D-8DF3-60A1E4A1DEC9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75FD-284D-8DF3-60A1E4A1DEC9}"/>
              </c:ext>
            </c:extLst>
          </c:dPt>
          <c:cat>
            <c:strRef>
              <c:f>Sheet1!$B$1:$C$1</c:f>
              <c:strCache>
                <c:ptCount val="2"/>
                <c:pt idx="0">
                  <c:v>Intercity</c:v>
                </c:pt>
                <c:pt idx="1">
                  <c:v>E39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12-4B4B-B9BC-C7404B39C146}"/>
            </c:ext>
          </c:extLst>
        </c:ser>
        <c:ser>
          <c:idx val="1"/>
          <c:order val="1"/>
          <c:invertIfNegative val="1"/>
          <c:dPt>
            <c:idx val="0"/>
            <c:invertIfNegative val="1"/>
            <c:bubble3D val="0"/>
            <c:spPr>
              <a:solidFill>
                <a:srgbClr val="8BC0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E2B2-9D4C-82F4-6015824ED2E7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E2B2-9D4C-82F4-6015824ED2E7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E2B2-9D4C-82F4-6015824ED2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134F5C"/>
                    </a:solidFill>
                  </a:defRPr>
                </a:pPr>
                <a:endParaRPr lang="nb-NO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Intercity</c:v>
                </c:pt>
                <c:pt idx="1">
                  <c:v>E39</c:v>
                </c:pt>
              </c:strCache>
            </c:strRef>
          </c:cat>
          <c:val>
            <c:numLit>
              <c:formatCode>General</c:formatCode>
              <c:ptCount val="3"/>
              <c:pt idx="0">
                <c:v>6.1</c:v>
              </c:pt>
              <c:pt idx="1">
                <c:v>0.8</c:v>
              </c:pt>
              <c:pt idx="2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A-E2B2-9D4C-82F4-6015824ED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6.8666059796980469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A68E-D84F-A158-EB20C88F2EFB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A68E-D84F-A158-EB20C88F2EFB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A68E-D84F-A158-EB20C88F2EFB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DF-9F4D-82E1-DC25D123C710}"/>
            </c:ext>
          </c:extLst>
        </c:ser>
        <c:ser>
          <c:idx val="1"/>
          <c:order val="1"/>
          <c:invertIfNegative val="1"/>
          <c:dPt>
            <c:idx val="0"/>
            <c:invertIfNegative val="1"/>
            <c:bubble3D val="0"/>
            <c:spPr>
              <a:solidFill>
                <a:srgbClr val="8BC0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9561-8643-BF35-AC7B79F627B6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9561-8643-BF35-AC7B79F627B6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9561-8643-BF35-AC7B79F627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134F5C"/>
                    </a:solidFill>
                  </a:defRPr>
                </a:pPr>
                <a:endParaRPr lang="nb-NO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Lit>
              <c:formatCode>General</c:formatCode>
              <c:ptCount val="3"/>
              <c:pt idx="0">
                <c:v>13</c:v>
              </c:pt>
              <c:pt idx="1">
                <c:v>1.6</c:v>
              </c:pt>
              <c:pt idx="2">
                <c:v>0.1</c:v>
              </c:pt>
            </c:numLit>
          </c:val>
          <c:extLst>
            <c:ext xmlns:c16="http://schemas.microsoft.com/office/drawing/2014/chart" uri="{C3380CC4-5D6E-409C-BE32-E72D297353CC}">
              <c16:uniqueId val="{0000000C-9561-8643-BF35-AC7B79F62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ECD1-8846-AB3B-5F4799DD077D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ECD1-8846-AB3B-5F4799DD077D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CD1-8846-AB3B-5F4799DD077D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E9-E54D-B8C9-FE87CE3CF55F}"/>
            </c:ext>
          </c:extLst>
        </c:ser>
        <c:ser>
          <c:idx val="1"/>
          <c:order val="1"/>
          <c:invertIfNegative val="1"/>
          <c:dPt>
            <c:idx val="0"/>
            <c:invertIfNegative val="1"/>
            <c:bubble3D val="0"/>
            <c:spPr>
              <a:solidFill>
                <a:srgbClr val="8BC0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5394-FC47-8570-AF3D35275764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5394-FC47-8570-AF3D35275764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5394-FC47-8570-AF3D352757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134F5C"/>
                    </a:solidFill>
                  </a:defRPr>
                </a:pPr>
                <a:endParaRPr lang="nb-NO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Lit>
              <c:formatCode>General</c:formatCode>
              <c:ptCount val="3"/>
              <c:pt idx="0">
                <c:v>19.3</c:v>
              </c:pt>
              <c:pt idx="1">
                <c:v>2.1</c:v>
              </c:pt>
              <c:pt idx="2">
                <c:v>1.4</c:v>
              </c:pt>
            </c:numLit>
          </c:val>
          <c:extLst>
            <c:ext xmlns:c16="http://schemas.microsoft.com/office/drawing/2014/chart" uri="{C3380CC4-5D6E-409C-BE32-E72D297353CC}">
              <c16:uniqueId val="{0000000C-5394-FC47-8570-AF3D35275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9BE2-B74B-BAF4-3406001D1238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9BE2-B74B-BAF4-3406001D1238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9BE2-B74B-BAF4-3406001D1238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95-7D48-A68E-7C6E2FE7FC04}"/>
            </c:ext>
          </c:extLst>
        </c:ser>
        <c:ser>
          <c:idx val="1"/>
          <c:order val="1"/>
          <c:invertIfNegative val="1"/>
          <c:dPt>
            <c:idx val="0"/>
            <c:invertIfNegative val="1"/>
            <c:bubble3D val="0"/>
            <c:spPr>
              <a:solidFill>
                <a:srgbClr val="8BC0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99CF-8948-9F23-83CA04535896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99CF-8948-9F23-83CA04535896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99CF-8948-9F23-83CA045358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134F5C"/>
                    </a:solidFill>
                  </a:defRPr>
                </a:pPr>
                <a:endParaRPr lang="nb-NO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Lit>
              <c:formatCode>General</c:formatCode>
              <c:ptCount val="3"/>
              <c:pt idx="0">
                <c:v>25.2</c:v>
              </c:pt>
              <c:pt idx="1">
                <c:v>3.1</c:v>
              </c:pt>
              <c:pt idx="2">
                <c:v>4.4000000000000004</c:v>
              </c:pt>
            </c:numLit>
          </c:val>
          <c:extLst>
            <c:ext xmlns:c16="http://schemas.microsoft.com/office/drawing/2014/chart" uri="{C3380CC4-5D6E-409C-BE32-E72D297353CC}">
              <c16:uniqueId val="{0000000C-99CF-8948-9F23-83CA04535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9BE2-B74B-BAF4-3406001D1238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9BE2-B74B-BAF4-3406001D1238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9BE2-B74B-BAF4-3406001D1238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95-7D48-A68E-7C6E2FE7FC04}"/>
            </c:ext>
          </c:extLst>
        </c:ser>
        <c:ser>
          <c:idx val="1"/>
          <c:order val="1"/>
          <c:invertIfNegative val="1"/>
          <c:dPt>
            <c:idx val="0"/>
            <c:invertIfNegative val="1"/>
            <c:bubble3D val="0"/>
            <c:spPr>
              <a:solidFill>
                <a:srgbClr val="8BC0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99CF-8948-9F23-83CA04535896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99CF-8948-9F23-83CA04535896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99CF-8948-9F23-83CA045358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134F5C"/>
                    </a:solidFill>
                  </a:defRPr>
                </a:pPr>
                <a:endParaRPr lang="nb-NO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Lit>
              <c:formatCode>General</c:formatCode>
              <c:ptCount val="3"/>
              <c:pt idx="0">
                <c:v>31.9</c:v>
              </c:pt>
              <c:pt idx="1">
                <c:v>4.8</c:v>
              </c:pt>
              <c:pt idx="2">
                <c:v>9.6999999999999993</c:v>
              </c:pt>
            </c:numLit>
          </c:val>
          <c:extLst>
            <c:ext xmlns:c16="http://schemas.microsoft.com/office/drawing/2014/chart" uri="{C3380CC4-5D6E-409C-BE32-E72D297353CC}">
              <c16:uniqueId val="{0000000C-99CF-8948-9F23-83CA04535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3065-784E-B959-B090DEEBDCE1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065-784E-B959-B090DEEBDCE1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3065-784E-B959-B090DEEBDCE1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19-FD40-83D9-E01088F8638C}"/>
            </c:ext>
          </c:extLst>
        </c:ser>
        <c:ser>
          <c:idx val="1"/>
          <c:order val="1"/>
          <c:tx>
            <c:v>Annual</c:v>
          </c:tx>
          <c:spPr>
            <a:solidFill>
              <a:srgbClr val="8BC0CC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BBB5-F04B-A62E-96EB98CBD2A9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BBB5-F04B-A62E-96EB98CBD2A9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BBB5-F04B-A62E-96EB98CBD2A9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39.700000000000003</c:v>
                </c:pt>
                <c:pt idx="1">
                  <c:v>6.5</c:v>
                </c:pt>
                <c:pt idx="2">
                  <c:v>15.1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B923-0940-A533-D45F75C05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35C8-9549-A14A-8442A611272B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5C8-9549-A14A-8442A611272B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35C8-9549-A14A-8442A611272B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6-E947-B603-28F7A493B61D}"/>
            </c:ext>
          </c:extLst>
        </c:ser>
        <c:ser>
          <c:idx val="1"/>
          <c:order val="1"/>
          <c:tx>
            <c:v>Annual</c:v>
          </c:tx>
          <c:spPr>
            <a:solidFill>
              <a:srgbClr val="8BC0CC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B9D0-4746-9C49-EF73C725F467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B9D0-4746-9C49-EF73C725F467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B9D0-4746-9C49-EF73C725F467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48.5</c:v>
                </c:pt>
                <c:pt idx="1">
                  <c:v>8.4</c:v>
                </c:pt>
                <c:pt idx="2">
                  <c:v>20.7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C1E8-D54E-8CF4-80B5B7345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014F-7E4D-ADC2-A250A1BE58B3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014F-7E4D-ADC2-A250A1BE58B3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014F-7E4D-ADC2-A250A1BE58B3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9D-3D42-B2EA-46E160F13368}"/>
            </c:ext>
          </c:extLst>
        </c:ser>
        <c:ser>
          <c:idx val="1"/>
          <c:order val="1"/>
          <c:tx>
            <c:v>Annual</c:v>
          </c:tx>
          <c:spPr>
            <a:solidFill>
              <a:srgbClr val="8BC0CC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141B-AE41-B318-CB07C9855D4F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141B-AE41-B318-CB07C9855D4F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141B-AE41-B318-CB07C9855D4F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61.7</c:v>
                </c:pt>
                <c:pt idx="1">
                  <c:v>10.199999999999999</c:v>
                </c:pt>
                <c:pt idx="2">
                  <c:v>26.5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037D-8241-85E6-AF5CC96EA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432C-0147-9A06-7BE82AF93C41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432C-0147-9A06-7BE82AF93C41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432C-0147-9A06-7BE82AF93C41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7D-EB45-9D7F-90F5A2AA658B}"/>
            </c:ext>
          </c:extLst>
        </c:ser>
        <c:ser>
          <c:idx val="1"/>
          <c:order val="1"/>
          <c:tx>
            <c:v>Annual</c:v>
          </c:tx>
          <c:spPr>
            <a:solidFill>
              <a:srgbClr val="8BC0CC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228F-F749-80B8-BA54E69C70A5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228F-F749-80B8-BA54E69C70A5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228F-F749-80B8-BA54E69C70A5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73.599999999999994</c:v>
                </c:pt>
                <c:pt idx="1">
                  <c:v>11.6</c:v>
                </c:pt>
                <c:pt idx="2">
                  <c:v>33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84D7-DA4E-A774-441B8C23E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DB02-2C41-B13A-A643F2219CC7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DB02-2C41-B13A-A643F2219CC7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DB02-2C41-B13A-A643F2219CC7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7D-EB45-9D7F-90F5A2AA658B}"/>
            </c:ext>
          </c:extLst>
        </c:ser>
        <c:ser>
          <c:idx val="1"/>
          <c:order val="1"/>
          <c:tx>
            <c:v>Annual</c:v>
          </c:tx>
          <c:spPr>
            <a:solidFill>
              <a:srgbClr val="8BC0CC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0B5B-6343-A101-3185F18AF791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0B5B-6343-A101-3185F18AF791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0B5B-6343-A101-3185F18AF791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83.8</c:v>
                </c:pt>
                <c:pt idx="1">
                  <c:v>13.6</c:v>
                </c:pt>
                <c:pt idx="2">
                  <c:v>39.1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AD44-0E49-9DE8-53F266FEC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0333-4547-855F-CD20A79898BE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0333-4547-855F-CD20A79898BE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0333-4547-855F-CD20A79898BE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7D-EB45-9D7F-90F5A2AA658B}"/>
            </c:ext>
          </c:extLst>
        </c:ser>
        <c:ser>
          <c:idx val="1"/>
          <c:order val="1"/>
          <c:tx>
            <c:v>Annual</c:v>
          </c:tx>
          <c:spPr>
            <a:solidFill>
              <a:srgbClr val="8BC0CC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6737-674F-8A00-936F7F6B49DB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6737-674F-8A00-936F7F6B49DB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6737-674F-8A00-936F7F6B49DB}"/>
              </c:ext>
            </c:extLst>
          </c:dPt>
          <c:cat>
            <c:strRef>
              <c:f>Sheet1!$B$1:$D$1</c:f>
              <c:strCache>
                <c:ptCount val="3"/>
                <c:pt idx="0">
                  <c:v>Intercity</c:v>
                </c:pt>
                <c:pt idx="1">
                  <c:v>E39</c:v>
                </c:pt>
                <c:pt idx="2">
                  <c:v>Nye Veier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94.4</c:v>
                </c:pt>
                <c:pt idx="1">
                  <c:v>15.6</c:v>
                </c:pt>
                <c:pt idx="2">
                  <c:v>45.6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03CF-C24E-A45E-D3F5B310B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nb-NO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6"/>
          <c:y val="7.49084E-2"/>
          <c:w val="0.83"/>
          <c:h val="0.79630800000000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Område 1</c:v>
                </c:pt>
              </c:strCache>
            </c:strRef>
          </c:tx>
          <c:invertIfNegative val="0"/>
          <c:dPt>
            <c:idx val="0"/>
            <c:invertIfNegative val="1"/>
            <c:bubble3D val="0"/>
            <c:spPr>
              <a:solidFill>
                <a:srgbClr val="45818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C41D-2642-9A4D-B9DD4E378216}"/>
              </c:ext>
            </c:extLst>
          </c:dPt>
          <c:dPt>
            <c:idx val="1"/>
            <c:invertIfNegative val="1"/>
            <c:bubble3D val="0"/>
            <c:spPr>
              <a:solidFill>
                <a:srgbClr val="EC851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C41D-2642-9A4D-B9DD4E378216}"/>
              </c:ext>
            </c:extLst>
          </c:dPt>
          <c:dPt>
            <c:idx val="2"/>
            <c:invertIfNegative val="1"/>
            <c:bubble3D val="0"/>
            <c:spPr>
              <a:solidFill>
                <a:srgbClr val="76A5A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C41D-2642-9A4D-B9DD4E378216}"/>
              </c:ext>
            </c:extLst>
          </c:dPt>
          <c:cat>
            <c:strLit>
              <c:ptCount val="3"/>
              <c:pt idx="0">
                <c:v>Intercity</c:v>
              </c:pt>
              <c:pt idx="1">
                <c:v>E39</c:v>
              </c:pt>
              <c:pt idx="2">
                <c:v>Nye Veier</c:v>
              </c:pt>
            </c:strLit>
          </c:cat>
          <c:val>
            <c:numLit>
              <c:formatCode>General</c:formatCode>
              <c:ptCount val="3"/>
              <c:pt idx="0">
                <c:v>0</c:v>
              </c:pt>
              <c:pt idx="1">
                <c:v>0</c:v>
              </c:pt>
              <c:pt idx="2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197D-EB45-9D7F-90F5A2AA658B}"/>
            </c:ext>
          </c:extLst>
        </c:ser>
        <c:ser>
          <c:idx val="1"/>
          <c:order val="1"/>
          <c:tx>
            <c:v>Aar</c:v>
          </c:tx>
          <c:invertIfNegative val="1"/>
          <c:dPt>
            <c:idx val="0"/>
            <c:invertIfNegative val="1"/>
            <c:bubble3D val="0"/>
            <c:spPr>
              <a:solidFill>
                <a:srgbClr val="8BC0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6FE9-CB49-9B5B-679C3A2BB6C7}"/>
              </c:ext>
            </c:extLst>
          </c:dPt>
          <c:dPt>
            <c:idx val="1"/>
            <c:invertIfNegative val="1"/>
            <c:bubble3D val="0"/>
            <c:spPr>
              <a:solidFill>
                <a:srgbClr val="F5B8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6FE9-CB49-9B5B-679C3A2BB6C7}"/>
              </c:ext>
            </c:extLst>
          </c:dPt>
          <c:dPt>
            <c:idx val="2"/>
            <c:invertIfNegative val="1"/>
            <c:bubble3D val="0"/>
            <c:spPr>
              <a:solidFill>
                <a:srgbClr val="B0CDD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6FE9-CB49-9B5B-679C3A2BB6C7}"/>
              </c:ext>
            </c:extLst>
          </c:dPt>
          <c:dLbls>
            <c:dLbl>
              <c:idx val="0"/>
              <c:layout>
                <c:manualLayout>
                  <c:x val="-2.0833333333333332E-2"/>
                  <c:y val="-0.424459527559055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FE9-CB49-9B5B-679C3A2BB6C7}"/>
                </c:ext>
              </c:extLst>
            </c:dLbl>
            <c:dLbl>
              <c:idx val="1"/>
              <c:layout>
                <c:manualLayout>
                  <c:x val="0"/>
                  <c:y val="-0.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FE9-CB49-9B5B-679C3A2BB6C7}"/>
                </c:ext>
              </c:extLst>
            </c:dLbl>
            <c:dLbl>
              <c:idx val="2"/>
              <c:layout>
                <c:manualLayout>
                  <c:x val="0"/>
                  <c:y val="-0.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FE9-CB49-9B5B-679C3A2BB6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134F5C"/>
                    </a:solidFill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3"/>
              <c:pt idx="0">
                <c:v>Intercity</c:v>
              </c:pt>
              <c:pt idx="1">
                <c:v>E39</c:v>
              </c:pt>
              <c:pt idx="2">
                <c:v>Nye Veier</c:v>
              </c:pt>
            </c:strLit>
          </c:cat>
          <c:val>
            <c:numLit>
              <c:formatCode>General</c:formatCode>
              <c:ptCount val="3"/>
              <c:pt idx="0">
                <c:v>103.5</c:v>
              </c:pt>
              <c:pt idx="1">
                <c:v>16.899999999999999</c:v>
              </c:pt>
              <c:pt idx="2">
                <c:v>52.3</c:v>
              </c:pt>
            </c:numLit>
          </c:val>
          <c:extLst>
            <c:ext xmlns:c16="http://schemas.microsoft.com/office/drawing/2014/chart" uri="{C3380CC4-5D6E-409C-BE32-E72D297353CC}">
              <c16:uniqueId val="{0000000C-6FE9-CB49-9B5B-679C3A2BB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000000"/>
                </a:solidFill>
                <a:latin typeface="Open Sans Regular Regular"/>
              </a:defRPr>
            </a:pPr>
            <a:endParaRPr lang="nb-NO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10"/>
          <c:min val="0"/>
        </c:scaling>
        <c:delete val="0"/>
        <c:axPos val="l"/>
        <c:majorGridlines>
          <c:spPr>
            <a:ln w="3175">
              <a:solidFill>
                <a:srgbClr val="E0E0E0"/>
              </a:solidFill>
              <a:prstDash val="dash"/>
            </a:ln>
          </c:spPr>
        </c:majorGridlines>
        <c:numFmt formatCode="0&quot; mrd.&quot;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800" b="0">
                <a:solidFill>
                  <a:srgbClr val="888888"/>
                </a:solidFill>
                <a:latin typeface="Open Sans"/>
              </a:defRPr>
            </a:pPr>
            <a:endParaRPr lang="nb-NO"/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1" name="Shape 2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0561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1536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1536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5778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3575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6345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3745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7234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7234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_HEADER kopi">
    <p:bg>
      <p:bgPr>
        <a:solidFill>
          <a:srgbClr val="EC85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nitiativ-vest-logo-hvit-Vektor.png" descr="initiativ-vest-logo-hvit-Vekt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341" y="1447140"/>
            <a:ext cx="5603318" cy="224922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>
                    <a:lumOff val="2176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teltekst"/>
          <p:cNvSpPr txBox="1">
            <a:spLocks noGrp="1"/>
          </p:cNvSpPr>
          <p:nvPr>
            <p:ph type="title"/>
          </p:nvPr>
        </p:nvSpPr>
        <p:spPr>
          <a:xfrm>
            <a:off x="407868" y="1942211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2000"/>
            </a:lvl1pPr>
          </a:lstStyle>
          <a:p>
            <a:r>
              <a:t>Titteltekst</a:t>
            </a:r>
          </a:p>
        </p:txBody>
      </p:sp>
      <p:pic>
        <p:nvPicPr>
          <p:cNvPr id="29" name="initiativ-vest-logo-dark-green Vektor (1).png" descr="initiativ-vest-logo-dark-green Vektor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94" y="992715"/>
            <a:ext cx="4140012" cy="1661837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>
                    <a:lumOff val="2176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y se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teltekst"/>
          <p:cNvSpPr txBox="1">
            <a:spLocks noGrp="1"/>
          </p:cNvSpPr>
          <p:nvPr>
            <p:ph type="title"/>
          </p:nvPr>
        </p:nvSpPr>
        <p:spPr>
          <a:xfrm>
            <a:off x="490641" y="1916568"/>
            <a:ext cx="4744573" cy="1262561"/>
          </a:xfrm>
          <a:prstGeom prst="rect">
            <a:avLst/>
          </a:prstGeom>
        </p:spPr>
        <p:txBody>
          <a:bodyPr/>
          <a:lstStyle>
            <a:lvl1pPr algn="r">
              <a:defRPr sz="5000"/>
            </a:lvl1pPr>
          </a:lstStyle>
          <a:p>
            <a:r>
              <a:t>Titteltekst</a:t>
            </a:r>
          </a:p>
        </p:txBody>
      </p:sp>
      <p:sp>
        <p:nvSpPr>
          <p:cNvPr id="38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387899" y="3062727"/>
            <a:ext cx="4744574" cy="1331973"/>
          </a:xfrm>
          <a:prstGeom prst="rect">
            <a:avLst/>
          </a:prstGeom>
        </p:spPr>
        <p:txBody>
          <a:bodyPr/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39" name="Rektangel"/>
          <p:cNvSpPr/>
          <p:nvPr/>
        </p:nvSpPr>
        <p:spPr>
          <a:xfrm>
            <a:off x="5970594" y="-23902"/>
            <a:ext cx="3190251" cy="5143501"/>
          </a:xfrm>
          <a:prstGeom prst="rect">
            <a:avLst/>
          </a:prstGeom>
          <a:solidFill>
            <a:srgbClr val="45818E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40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, én kolonne og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58" name="Brødtekst nivå én…"/>
          <p:cNvSpPr txBox="1">
            <a:spLocks noGrp="1"/>
          </p:cNvSpPr>
          <p:nvPr>
            <p:ph type="body" sz="half" idx="1"/>
          </p:nvPr>
        </p:nvSpPr>
        <p:spPr>
          <a:xfrm>
            <a:off x="387899" y="1159499"/>
            <a:ext cx="4099802" cy="3416401"/>
          </a:xfrm>
          <a:prstGeom prst="rect">
            <a:avLst/>
          </a:prstGeom>
        </p:spPr>
        <p:txBody>
          <a:bodyPr/>
          <a:lstStyle>
            <a:lvl1pPr marL="457200" indent="-317500">
              <a:buClr>
                <a:srgbClr val="45818E"/>
              </a:buClr>
              <a:buSzPts val="1400"/>
              <a:buFont typeface="Helvetica"/>
              <a:buChar char="●"/>
              <a:defRPr>
                <a:solidFill>
                  <a:schemeClr val="accent2">
                    <a:lumOff val="21764"/>
                  </a:schemeClr>
                </a:solidFill>
              </a:defRPr>
            </a:lvl1pPr>
            <a:lvl2pPr marL="965200" indent="-355600">
              <a:buClr>
                <a:srgbClr val="45818E"/>
              </a:buClr>
              <a:buSzPts val="1400"/>
              <a:buFont typeface="Helvetica"/>
              <a:buChar char="○"/>
              <a:defRPr>
                <a:solidFill>
                  <a:schemeClr val="accent2">
                    <a:lumOff val="21764"/>
                  </a:schemeClr>
                </a:solidFill>
              </a:defRPr>
            </a:lvl2pPr>
            <a:lvl3pPr marL="1488439" indent="-408939">
              <a:buClr>
                <a:srgbClr val="45818E"/>
              </a:buClr>
              <a:buSzPts val="1400"/>
              <a:buFont typeface="Helvetica"/>
              <a:buChar char="■"/>
              <a:defRPr>
                <a:solidFill>
                  <a:schemeClr val="accent2">
                    <a:lumOff val="21764"/>
                  </a:schemeClr>
                </a:solidFill>
              </a:defRPr>
            </a:lvl3pPr>
            <a:lvl4pPr marL="1879600" indent="-355600">
              <a:buClr>
                <a:srgbClr val="45818E"/>
              </a:buClr>
              <a:buSzPts val="1400"/>
              <a:buFont typeface="Helvetica"/>
              <a:buChar char="●"/>
              <a:defRPr>
                <a:solidFill>
                  <a:schemeClr val="accent2">
                    <a:lumOff val="21764"/>
                  </a:schemeClr>
                </a:solidFill>
              </a:defRPr>
            </a:lvl4pPr>
            <a:lvl5pPr marL="2336800" indent="-355600">
              <a:buClr>
                <a:srgbClr val="45818E"/>
              </a:buClr>
              <a:buSzPts val="1400"/>
              <a:buFont typeface="Helvetica"/>
              <a:buChar char="○"/>
              <a:defRPr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pic>
        <p:nvPicPr>
          <p:cNvPr id="59" name="initiativ-vest-web-bilder-tilsete-profil-007.jpg" descr="initiativ-vest-web-bilder-tilsete-profil-007.jpg"/>
          <p:cNvPicPr>
            <a:picLocks noChangeAspect="1"/>
          </p:cNvPicPr>
          <p:nvPr/>
        </p:nvPicPr>
        <p:blipFill>
          <a:blip r:embed="rId2"/>
          <a:srcRect l="15746" t="8776" r="15741" b="36415"/>
          <a:stretch>
            <a:fillRect/>
          </a:stretch>
        </p:blipFill>
        <p:spPr>
          <a:xfrm>
            <a:off x="5991340" y="2658364"/>
            <a:ext cx="1824832" cy="1824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51" y="0"/>
                </a:moveTo>
                <a:cubicBezTo>
                  <a:pt x="3498" y="0"/>
                  <a:pt x="2630" y="2"/>
                  <a:pt x="2048" y="244"/>
                </a:cubicBezTo>
                <a:cubicBezTo>
                  <a:pt x="1210" y="549"/>
                  <a:pt x="549" y="1210"/>
                  <a:pt x="244" y="2048"/>
                </a:cubicBezTo>
                <a:cubicBezTo>
                  <a:pt x="2" y="2630"/>
                  <a:pt x="0" y="3498"/>
                  <a:pt x="0" y="4951"/>
                </a:cubicBezTo>
                <a:lnTo>
                  <a:pt x="0" y="16644"/>
                </a:lnTo>
                <a:cubicBezTo>
                  <a:pt x="0" y="18097"/>
                  <a:pt x="2" y="18970"/>
                  <a:pt x="244" y="19552"/>
                </a:cubicBezTo>
                <a:cubicBezTo>
                  <a:pt x="549" y="20390"/>
                  <a:pt x="1210" y="21051"/>
                  <a:pt x="2048" y="21356"/>
                </a:cubicBezTo>
                <a:cubicBezTo>
                  <a:pt x="2630" y="21598"/>
                  <a:pt x="3498" y="21600"/>
                  <a:pt x="4951" y="21600"/>
                </a:cubicBezTo>
                <a:lnTo>
                  <a:pt x="16644" y="21600"/>
                </a:lnTo>
                <a:cubicBezTo>
                  <a:pt x="18097" y="21600"/>
                  <a:pt x="18970" y="21598"/>
                  <a:pt x="19552" y="21356"/>
                </a:cubicBezTo>
                <a:cubicBezTo>
                  <a:pt x="20390" y="21051"/>
                  <a:pt x="21051" y="20390"/>
                  <a:pt x="21356" y="19552"/>
                </a:cubicBezTo>
                <a:cubicBezTo>
                  <a:pt x="21598" y="18970"/>
                  <a:pt x="21600" y="18097"/>
                  <a:pt x="21600" y="16644"/>
                </a:cubicBezTo>
                <a:lnTo>
                  <a:pt x="21600" y="4951"/>
                </a:lnTo>
                <a:cubicBezTo>
                  <a:pt x="21600" y="3498"/>
                  <a:pt x="21598" y="2630"/>
                  <a:pt x="21356" y="2048"/>
                </a:cubicBezTo>
                <a:cubicBezTo>
                  <a:pt x="21051" y="1210"/>
                  <a:pt x="20390" y="549"/>
                  <a:pt x="19552" y="244"/>
                </a:cubicBezTo>
                <a:cubicBezTo>
                  <a:pt x="18970" y="2"/>
                  <a:pt x="18097" y="0"/>
                  <a:pt x="16644" y="0"/>
                </a:cubicBezTo>
                <a:lnTo>
                  <a:pt x="4951" y="0"/>
                </a:lnTo>
                <a:close/>
              </a:path>
            </a:pathLst>
          </a:custGeom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</p:pic>
      <p:pic>
        <p:nvPicPr>
          <p:cNvPr id="60" name="Mfi1.png" descr="Mfi1.png"/>
          <p:cNvPicPr>
            <a:picLocks noChangeAspect="1"/>
          </p:cNvPicPr>
          <p:nvPr/>
        </p:nvPicPr>
        <p:blipFill>
          <a:blip r:embed="rId3"/>
          <a:srcRect l="14245" t="19971" r="14240" b="32385"/>
          <a:stretch>
            <a:fillRect/>
          </a:stretch>
        </p:blipFill>
        <p:spPr>
          <a:xfrm>
            <a:off x="5991340" y="425058"/>
            <a:ext cx="1824832" cy="1824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51" y="0"/>
                </a:moveTo>
                <a:cubicBezTo>
                  <a:pt x="3498" y="0"/>
                  <a:pt x="2630" y="2"/>
                  <a:pt x="2048" y="244"/>
                </a:cubicBezTo>
                <a:cubicBezTo>
                  <a:pt x="1210" y="549"/>
                  <a:pt x="549" y="1210"/>
                  <a:pt x="244" y="2048"/>
                </a:cubicBezTo>
                <a:cubicBezTo>
                  <a:pt x="2" y="2630"/>
                  <a:pt x="0" y="3498"/>
                  <a:pt x="0" y="4951"/>
                </a:cubicBezTo>
                <a:lnTo>
                  <a:pt x="0" y="16644"/>
                </a:lnTo>
                <a:cubicBezTo>
                  <a:pt x="0" y="18097"/>
                  <a:pt x="2" y="18970"/>
                  <a:pt x="244" y="19552"/>
                </a:cubicBezTo>
                <a:cubicBezTo>
                  <a:pt x="549" y="20390"/>
                  <a:pt x="1210" y="21051"/>
                  <a:pt x="2048" y="21356"/>
                </a:cubicBezTo>
                <a:cubicBezTo>
                  <a:pt x="2630" y="21598"/>
                  <a:pt x="3498" y="21600"/>
                  <a:pt x="4951" y="21600"/>
                </a:cubicBezTo>
                <a:lnTo>
                  <a:pt x="16644" y="21600"/>
                </a:lnTo>
                <a:cubicBezTo>
                  <a:pt x="18097" y="21600"/>
                  <a:pt x="18970" y="21598"/>
                  <a:pt x="19552" y="21356"/>
                </a:cubicBezTo>
                <a:cubicBezTo>
                  <a:pt x="20390" y="21051"/>
                  <a:pt x="21051" y="20390"/>
                  <a:pt x="21356" y="19552"/>
                </a:cubicBezTo>
                <a:cubicBezTo>
                  <a:pt x="21598" y="18970"/>
                  <a:pt x="21600" y="18097"/>
                  <a:pt x="21600" y="16644"/>
                </a:cubicBezTo>
                <a:lnTo>
                  <a:pt x="21600" y="4951"/>
                </a:lnTo>
                <a:cubicBezTo>
                  <a:pt x="21600" y="3498"/>
                  <a:pt x="21598" y="2630"/>
                  <a:pt x="21356" y="2048"/>
                </a:cubicBezTo>
                <a:cubicBezTo>
                  <a:pt x="21051" y="1210"/>
                  <a:pt x="20390" y="549"/>
                  <a:pt x="19552" y="244"/>
                </a:cubicBezTo>
                <a:cubicBezTo>
                  <a:pt x="18970" y="2"/>
                  <a:pt x="18097" y="0"/>
                  <a:pt x="16644" y="0"/>
                </a:cubicBezTo>
                <a:lnTo>
                  <a:pt x="4951" y="0"/>
                </a:lnTo>
                <a:close/>
              </a:path>
            </a:pathLst>
          </a:custGeom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</p:pic>
      <p:sp>
        <p:nvSpPr>
          <p:cNvPr id="61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134;p26" descr="Google Shape;134;p26"/>
          <p:cNvPicPr>
            <a:picLocks noChangeAspect="1"/>
          </p:cNvPicPr>
          <p:nvPr/>
        </p:nvPicPr>
        <p:blipFill>
          <a:blip r:embed="rId2"/>
          <a:srcRect l="54240" r="18294" b="24997"/>
          <a:stretch>
            <a:fillRect/>
          </a:stretch>
        </p:blipFill>
        <p:spPr>
          <a:xfrm>
            <a:off x="0" y="0"/>
            <a:ext cx="2511401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Google Shape;135;p26"/>
          <p:cNvSpPr/>
          <p:nvPr/>
        </p:nvSpPr>
        <p:spPr>
          <a:xfrm>
            <a:off x="1822225" y="1874249"/>
            <a:ext cx="1395001" cy="1395001"/>
          </a:xfrm>
          <a:prstGeom prst="diamond">
            <a:avLst/>
          </a:prstGeom>
          <a:solidFill>
            <a:srgbClr val="EEEEEE"/>
          </a:solidFill>
          <a:ln w="28575">
            <a:solidFill>
              <a:srgbClr val="FFFFFF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9" name="Titteltekst"/>
          <p:cNvSpPr txBox="1">
            <a:spLocks noGrp="1"/>
          </p:cNvSpPr>
          <p:nvPr>
            <p:ph type="title"/>
          </p:nvPr>
        </p:nvSpPr>
        <p:spPr>
          <a:xfrm>
            <a:off x="3469499" y="445025"/>
            <a:ext cx="5286902" cy="572701"/>
          </a:xfrm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80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3621599" y="1648374"/>
            <a:ext cx="2412301" cy="3072901"/>
          </a:xfrm>
          <a:prstGeom prst="rect">
            <a:avLst/>
          </a:prstGeom>
        </p:spPr>
        <p:txBody>
          <a:bodyPr/>
          <a:lstStyle>
            <a:lvl1pPr marL="457200" indent="-317500">
              <a:buClr>
                <a:srgbClr val="45818E"/>
              </a:buClr>
              <a:buSzPts val="1400"/>
              <a:buFont typeface="Helvetica"/>
              <a:buChar char="●"/>
              <a:defRPr>
                <a:solidFill>
                  <a:schemeClr val="accent2">
                    <a:lumOff val="21764"/>
                  </a:schemeClr>
                </a:solidFill>
              </a:defRPr>
            </a:lvl1pPr>
            <a:lvl2pPr marL="965200" indent="-355600">
              <a:buClr>
                <a:srgbClr val="45818E"/>
              </a:buClr>
              <a:buSzPts val="1400"/>
              <a:buFont typeface="Helvetica"/>
              <a:buChar char="○"/>
              <a:defRPr>
                <a:solidFill>
                  <a:schemeClr val="accent2">
                    <a:lumOff val="21764"/>
                  </a:schemeClr>
                </a:solidFill>
              </a:defRPr>
            </a:lvl2pPr>
            <a:lvl3pPr marL="1581150" indent="-488950">
              <a:buClr>
                <a:srgbClr val="45818E"/>
              </a:buClr>
              <a:buSzPts val="1400"/>
              <a:buFont typeface="Helvetica"/>
              <a:buChar char="■"/>
              <a:defRPr>
                <a:solidFill>
                  <a:schemeClr val="accent2">
                    <a:lumOff val="21764"/>
                  </a:schemeClr>
                </a:solidFill>
              </a:defRPr>
            </a:lvl3pPr>
            <a:lvl4pPr marL="1828800" indent="-317500">
              <a:buClr>
                <a:srgbClr val="45818E"/>
              </a:buClr>
              <a:buSzPts val="1400"/>
              <a:buFont typeface="Helvetica"/>
              <a:buChar char="●"/>
              <a:defRPr>
                <a:solidFill>
                  <a:schemeClr val="accent2">
                    <a:lumOff val="21764"/>
                  </a:schemeClr>
                </a:solidFill>
              </a:defRPr>
            </a:lvl4pPr>
            <a:lvl5pPr marL="2286000" indent="-317500">
              <a:buClr>
                <a:srgbClr val="45818E"/>
              </a:buClr>
              <a:buSzPts val="1400"/>
              <a:buFont typeface="Helvetica"/>
              <a:buChar char="○"/>
              <a:defRPr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81" name="Google Shape;138;p26"/>
          <p:cNvSpPr txBox="1">
            <a:spLocks noGrp="1"/>
          </p:cNvSpPr>
          <p:nvPr>
            <p:ph type="body" sz="quarter" idx="21"/>
          </p:nvPr>
        </p:nvSpPr>
        <p:spPr>
          <a:xfrm>
            <a:off x="6226028" y="1648374"/>
            <a:ext cx="2412301" cy="3072901"/>
          </a:xfrm>
          <a:prstGeom prst="rect">
            <a:avLst/>
          </a:prstGeom>
        </p:spPr>
        <p:txBody>
          <a:bodyPr/>
          <a:lstStyle/>
          <a:p>
            <a:pPr marL="457200" indent="-317500">
              <a:buClr>
                <a:srgbClr val="45818E"/>
              </a:buClr>
              <a:buSzPts val="1400"/>
              <a:buFont typeface="Helvetica"/>
              <a:buChar char="●"/>
              <a:defRPr>
                <a:solidFill>
                  <a:schemeClr val="accent2">
                    <a:lumOff val="21764"/>
                  </a:schemeClr>
                </a:solidFill>
              </a:defRPr>
            </a:pPr>
            <a:endParaRPr/>
          </a:p>
        </p:txBody>
      </p:sp>
      <p:pic>
        <p:nvPicPr>
          <p:cNvPr id="82" name="Google Shape;139;p26" descr="Google Shape;139;p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31" y="4472449"/>
            <a:ext cx="1099221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ktangel"/>
          <p:cNvSpPr/>
          <p:nvPr/>
        </p:nvSpPr>
        <p:spPr>
          <a:xfrm>
            <a:off x="2888761" y="-23902"/>
            <a:ext cx="6272084" cy="51435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91" name="Google Shape;54;p13" descr="Google Shape;54;p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93" y="4472449"/>
            <a:ext cx="1099278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Titteltekst"/>
          <p:cNvSpPr txBox="1">
            <a:spLocks noGrp="1"/>
          </p:cNvSpPr>
          <p:nvPr>
            <p:ph type="title"/>
          </p:nvPr>
        </p:nvSpPr>
        <p:spPr>
          <a:xfrm>
            <a:off x="2866587" y="1043264"/>
            <a:ext cx="4744573" cy="1262562"/>
          </a:xfrm>
          <a:prstGeom prst="rect">
            <a:avLst/>
          </a:prstGeom>
        </p:spPr>
        <p:txBody>
          <a:bodyPr/>
          <a:lstStyle>
            <a:lvl1pPr algn="r">
              <a:defRPr sz="3000">
                <a:solidFill>
                  <a:srgbClr val="EC851A"/>
                </a:solidFill>
              </a:defRPr>
            </a:lvl1pPr>
          </a:lstStyle>
          <a:p>
            <a:r>
              <a:t>Titteltekst</a:t>
            </a:r>
          </a:p>
        </p:txBody>
      </p:sp>
      <p:sp>
        <p:nvSpPr>
          <p:cNvPr id="9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NE_COLUMN_TEXT kop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Mfi2-2.png" descr="Mfi2-2.png"/>
          <p:cNvPicPr>
            <a:picLocks noChangeAspect="1"/>
          </p:cNvPicPr>
          <p:nvPr/>
        </p:nvPicPr>
        <p:blipFill>
          <a:blip r:embed="rId2"/>
          <a:srcRect l="10373" r="10373"/>
          <a:stretch>
            <a:fillRect/>
          </a:stretch>
        </p:blipFill>
        <p:spPr>
          <a:xfrm>
            <a:off x="-62943" y="0"/>
            <a:ext cx="2695048" cy="514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Google Shape;54;p13" descr="Google Shape;54;p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93" y="4472449"/>
            <a:ext cx="1099278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Google Shape;135;p26"/>
          <p:cNvSpPr/>
          <p:nvPr/>
        </p:nvSpPr>
        <p:spPr>
          <a:xfrm>
            <a:off x="1944611" y="2241408"/>
            <a:ext cx="1395001" cy="1395001"/>
          </a:xfrm>
          <a:prstGeom prst="diamond">
            <a:avLst/>
          </a:prstGeom>
          <a:solidFill>
            <a:srgbClr val="EEEEEE"/>
          </a:solidFill>
          <a:ln w="28575">
            <a:solidFill>
              <a:srgbClr val="FFFFFF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3" name="Titteltekst"/>
          <p:cNvSpPr txBox="1">
            <a:spLocks noGrp="1"/>
          </p:cNvSpPr>
          <p:nvPr>
            <p:ph type="title"/>
          </p:nvPr>
        </p:nvSpPr>
        <p:spPr>
          <a:xfrm>
            <a:off x="3469499" y="445025"/>
            <a:ext cx="5286902" cy="572701"/>
          </a:xfrm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104" name="Infotekst"/>
          <p:cNvSpPr>
            <a:spLocks noGrp="1"/>
          </p:cNvSpPr>
          <p:nvPr>
            <p:ph type="body" sz="quarter" idx="16"/>
          </p:nvPr>
        </p:nvSpPr>
        <p:spPr>
          <a:xfrm>
            <a:off x="3469499" y="1119325"/>
            <a:ext cx="5286901" cy="298984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</p:spPr>
        <p:txBody>
          <a:bodyPr lIns="50800" tIns="50800" rIns="50800" bIns="50800">
            <a:noAutofit/>
          </a:bodyPr>
          <a:lstStyle>
            <a:lvl1pPr marL="0" indent="0"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Infotekst</a:t>
            </a:r>
          </a:p>
        </p:txBody>
      </p:sp>
      <p:sp>
        <p:nvSpPr>
          <p:cNvPr id="105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3621599" y="1648374"/>
            <a:ext cx="2412301" cy="3072901"/>
          </a:xfrm>
          <a:prstGeom prst="rect">
            <a:avLst/>
          </a:prstGeom>
        </p:spPr>
        <p:txBody>
          <a:bodyPr/>
          <a:lstStyle>
            <a:lvl1pPr marL="457200" indent="-317500">
              <a:buClr>
                <a:srgbClr val="45818E"/>
              </a:buClr>
              <a:buSzPts val="1400"/>
              <a:buFont typeface="Helvetica"/>
              <a:buChar char="●"/>
              <a:defRPr>
                <a:solidFill>
                  <a:schemeClr val="accent2">
                    <a:lumOff val="21764"/>
                  </a:schemeClr>
                </a:solidFill>
              </a:defRPr>
            </a:lvl1pPr>
            <a:lvl2pPr marL="965200" indent="-355600">
              <a:buClr>
                <a:srgbClr val="45818E"/>
              </a:buClr>
              <a:buSzPts val="1400"/>
              <a:buFont typeface="Helvetica"/>
              <a:buChar char="○"/>
              <a:defRPr>
                <a:solidFill>
                  <a:schemeClr val="accent2">
                    <a:lumOff val="21764"/>
                  </a:schemeClr>
                </a:solidFill>
              </a:defRPr>
            </a:lvl2pPr>
            <a:lvl3pPr marL="1581150" indent="-488950">
              <a:buClr>
                <a:srgbClr val="45818E"/>
              </a:buClr>
              <a:buSzPts val="1400"/>
              <a:buFont typeface="Helvetica"/>
              <a:buChar char="■"/>
              <a:defRPr>
                <a:solidFill>
                  <a:schemeClr val="accent2">
                    <a:lumOff val="21764"/>
                  </a:schemeClr>
                </a:solidFill>
              </a:defRPr>
            </a:lvl3pPr>
            <a:lvl4pPr marL="1828800" indent="-317500">
              <a:buClr>
                <a:srgbClr val="45818E"/>
              </a:buClr>
              <a:buSzPts val="1400"/>
              <a:buFont typeface="Helvetica"/>
              <a:buChar char="●"/>
              <a:defRPr>
                <a:solidFill>
                  <a:schemeClr val="accent2">
                    <a:lumOff val="21764"/>
                  </a:schemeClr>
                </a:solidFill>
              </a:defRPr>
            </a:lvl4pPr>
            <a:lvl5pPr marL="2286000" indent="-317500">
              <a:buClr>
                <a:srgbClr val="45818E"/>
              </a:buClr>
              <a:buSzPts val="1400"/>
              <a:buFont typeface="Helvetica"/>
              <a:buChar char="○"/>
              <a:defRPr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06" name="Google Shape;138;p26"/>
          <p:cNvSpPr txBox="1">
            <a:spLocks noGrp="1"/>
          </p:cNvSpPr>
          <p:nvPr>
            <p:ph type="body" sz="quarter" idx="21"/>
          </p:nvPr>
        </p:nvSpPr>
        <p:spPr>
          <a:xfrm>
            <a:off x="6226028" y="1648374"/>
            <a:ext cx="2412301" cy="3072901"/>
          </a:xfrm>
          <a:prstGeom prst="rect">
            <a:avLst/>
          </a:prstGeom>
        </p:spPr>
        <p:txBody>
          <a:bodyPr/>
          <a:lstStyle/>
          <a:p>
            <a:pPr marL="457200" indent="-317500">
              <a:buClr>
                <a:srgbClr val="45818E"/>
              </a:buClr>
              <a:buSzPts val="1400"/>
              <a:buFont typeface="Helvetica"/>
              <a:buChar char="●"/>
              <a:defRPr>
                <a:solidFill>
                  <a:schemeClr val="accent2">
                    <a:lumOff val="21764"/>
                  </a:schemeClr>
                </a:solidFill>
              </a:defRPr>
            </a:pPr>
            <a:endParaRPr/>
          </a:p>
        </p:txBody>
      </p:sp>
      <p:pic>
        <p:nvPicPr>
          <p:cNvPr id="107" name="Google Shape;139;p26" descr="Google Shape;139;p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31" y="4472449"/>
            <a:ext cx="1099221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teltekst"/>
          <p:cNvSpPr txBox="1">
            <a:spLocks noGrp="1"/>
          </p:cNvSpPr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>
                <a:latin typeface="Open Sans Regular Regular"/>
                <a:ea typeface="Open Sans Regular Regular"/>
                <a:cs typeface="Open Sans Regular Regular"/>
                <a:sym typeface="Open Sans Regular Regular"/>
              </a:defRPr>
            </a:lvl1pPr>
          </a:lstStyle>
          <a:p>
            <a:r>
              <a:t>Titteltekst</a:t>
            </a:r>
          </a:p>
        </p:txBody>
      </p:sp>
      <p:sp>
        <p:nvSpPr>
          <p:cNvPr id="116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>
                    <a:lumOff val="2176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xx%"/>
          <p:cNvSpPr txBox="1">
            <a:spLocks noGrp="1"/>
          </p:cNvSpPr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>
                <a:latin typeface="Open Sans Regular Regular"/>
                <a:ea typeface="Open Sans Regular Regular"/>
                <a:cs typeface="Open Sans Regular Regular"/>
                <a:sym typeface="Open Sans Regular Regular"/>
              </a:defRPr>
            </a:lvl1pPr>
          </a:lstStyle>
          <a:p>
            <a:r>
              <a:t>xx%</a:t>
            </a:r>
          </a:p>
        </p:txBody>
      </p:sp>
      <p:sp>
        <p:nvSpPr>
          <p:cNvPr id="124" name="Brødtekst nivå én…"/>
          <p:cNvSpPr txBox="1">
            <a:spLocks noGrp="1"/>
          </p:cNvSpPr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marL="457200" indent="-342900" algn="ctr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1800"/>
              <a:buFont typeface="Arial"/>
              <a:buChar char="●"/>
              <a:defRPr sz="1800">
                <a:solidFill>
                  <a:schemeClr val="accent2">
                    <a:lumOff val="21764"/>
                  </a:schemeClr>
                </a:solidFill>
              </a:defRPr>
            </a:lvl1pPr>
            <a:lvl2pPr marL="1005114" indent="-408214" algn="ctr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1800"/>
              <a:buFont typeface="Arial"/>
              <a:buChar char="○"/>
              <a:defRPr sz="1800">
                <a:solidFill>
                  <a:schemeClr val="accent2">
                    <a:lumOff val="21764"/>
                  </a:schemeClr>
                </a:solidFill>
              </a:defRPr>
            </a:lvl2pPr>
            <a:lvl3pPr marL="1462314" indent="-408214" algn="ctr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1800"/>
              <a:buFont typeface="Arial"/>
              <a:buChar char="■"/>
              <a:defRPr sz="1800">
                <a:solidFill>
                  <a:schemeClr val="accent2">
                    <a:lumOff val="21764"/>
                  </a:schemeClr>
                </a:solidFill>
              </a:defRPr>
            </a:lvl3pPr>
            <a:lvl4pPr marL="1919514" indent="-408214" algn="ctr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1800"/>
              <a:buFont typeface="Arial"/>
              <a:buChar char="●"/>
              <a:defRPr sz="1800">
                <a:solidFill>
                  <a:schemeClr val="accent2">
                    <a:lumOff val="21764"/>
                  </a:schemeClr>
                </a:solidFill>
              </a:defRPr>
            </a:lvl4pPr>
            <a:lvl5pPr marL="2376714" indent="-408214" algn="ctr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1800"/>
              <a:buFont typeface="Arial"/>
              <a:buChar char="○"/>
              <a:defRPr sz="1800"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25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>
                    <a:lumOff val="2176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>
                    <a:lumOff val="2176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66;p16" descr="Google Shape;66;p16"/>
          <p:cNvPicPr>
            <a:picLocks noChangeAspect="1"/>
          </p:cNvPicPr>
          <p:nvPr/>
        </p:nvPicPr>
        <p:blipFill>
          <a:blip r:embed="rId2"/>
          <a:srcRect t="12210" b="12786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Google Shape;67;p16"/>
          <p:cNvSpPr/>
          <p:nvPr/>
        </p:nvSpPr>
        <p:spPr>
          <a:xfrm>
            <a:off x="184900" y="142874"/>
            <a:ext cx="8794200" cy="4863602"/>
          </a:xfrm>
          <a:prstGeom prst="rect">
            <a:avLst/>
          </a:prstGeom>
          <a:solidFill>
            <a:srgbClr val="FFFFFF">
              <a:alpha val="176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1" name="Titteltekst"/>
          <p:cNvSpPr txBox="1">
            <a:spLocks noGrp="1"/>
          </p:cNvSpPr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000">
                <a:solidFill>
                  <a:srgbClr val="FFFFFF"/>
                </a:solidFill>
              </a:defRPr>
            </a:lvl1pPr>
          </a:lstStyle>
          <a:p>
            <a:r>
              <a:t>Titteltekst</a:t>
            </a:r>
          </a:p>
        </p:txBody>
      </p:sp>
      <p:pic>
        <p:nvPicPr>
          <p:cNvPr id="142" name="Google Shape;70;p16" descr="Google Shape;70;p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31" y="4472449"/>
            <a:ext cx="1099221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_1_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72;p17" descr="Google Shape;72;p17"/>
          <p:cNvPicPr>
            <a:picLocks noChangeAspect="1"/>
          </p:cNvPicPr>
          <p:nvPr/>
        </p:nvPicPr>
        <p:blipFill>
          <a:blip r:embed="rId2"/>
          <a:srcRect b="24997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Google Shape;73;p17"/>
          <p:cNvSpPr/>
          <p:nvPr/>
        </p:nvSpPr>
        <p:spPr>
          <a:xfrm>
            <a:off x="184900" y="142874"/>
            <a:ext cx="8794200" cy="4863602"/>
          </a:xfrm>
          <a:prstGeom prst="rect">
            <a:avLst/>
          </a:prstGeom>
          <a:solidFill>
            <a:srgbClr val="FFFFFF">
              <a:alpha val="176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2" name="Titteltekst"/>
          <p:cNvSpPr txBox="1">
            <a:spLocks noGrp="1"/>
          </p:cNvSpPr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000">
                <a:solidFill>
                  <a:srgbClr val="FFFFFF"/>
                </a:solidFill>
              </a:defRPr>
            </a:lvl1pPr>
          </a:lstStyle>
          <a:p>
            <a:r>
              <a:t>Titteltekst</a:t>
            </a:r>
          </a:p>
        </p:txBody>
      </p:sp>
      <p:pic>
        <p:nvPicPr>
          <p:cNvPr id="153" name="Google Shape;76;p17" descr="Google Shape;76;p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31" y="4472449"/>
            <a:ext cx="1099221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78;p18" descr="Google Shape;78;p18"/>
          <p:cNvPicPr>
            <a:picLocks noChangeAspect="1"/>
          </p:cNvPicPr>
          <p:nvPr/>
        </p:nvPicPr>
        <p:blipFill>
          <a:blip r:embed="rId2"/>
          <a:srcRect b="24997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Google Shape;79;p18"/>
          <p:cNvSpPr/>
          <p:nvPr/>
        </p:nvSpPr>
        <p:spPr>
          <a:xfrm>
            <a:off x="256650" y="245999"/>
            <a:ext cx="8614800" cy="46515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3" name="Titteltekst"/>
          <p:cNvSpPr txBox="1">
            <a:spLocks noGrp="1"/>
          </p:cNvSpPr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000">
                <a:solidFill>
                  <a:srgbClr val="434343"/>
                </a:solidFill>
              </a:defRPr>
            </a:lvl1pPr>
          </a:lstStyle>
          <a:p>
            <a:r>
              <a:t>Titteltekst</a:t>
            </a:r>
          </a:p>
        </p:txBody>
      </p:sp>
      <p:pic>
        <p:nvPicPr>
          <p:cNvPr id="164" name="Google Shape;81;p18" descr="Google Shape;81;p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99" y="4323650"/>
            <a:ext cx="1023076" cy="520401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08064"/>
            <a:ext cx="2133600" cy="318397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>
                    <a:lumOff val="2176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k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17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teltekst"/>
          <p:cNvSpPr txBox="1">
            <a:spLocks noGrp="1"/>
          </p:cNvSpPr>
          <p:nvPr>
            <p:ph type="title"/>
          </p:nvPr>
        </p:nvSpPr>
        <p:spPr>
          <a:xfrm>
            <a:off x="1296900" y="2285400"/>
            <a:ext cx="6550201" cy="572701"/>
          </a:xfrm>
          <a:prstGeom prst="rect">
            <a:avLst/>
          </a:prstGeom>
        </p:spPr>
        <p:txBody>
          <a:bodyPr anchor="ctr"/>
          <a:lstStyle>
            <a:lvl1pPr algn="ctr"/>
          </a:lstStyle>
          <a:p>
            <a:r>
              <a:t>Titteltekst</a:t>
            </a:r>
          </a:p>
        </p:txBody>
      </p:sp>
      <p:sp>
        <p:nvSpPr>
          <p:cNvPr id="181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_1">
    <p:bg>
      <p:bgPr>
        <a:solidFill>
          <a:srgbClr val="4581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teltekst"/>
          <p:cNvSpPr txBox="1">
            <a:spLocks noGrp="1"/>
          </p:cNvSpPr>
          <p:nvPr>
            <p:ph type="title"/>
          </p:nvPr>
        </p:nvSpPr>
        <p:spPr>
          <a:xfrm>
            <a:off x="1296900" y="2285400"/>
            <a:ext cx="6550201" cy="572701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Titteltekst</a:t>
            </a:r>
          </a:p>
        </p:txBody>
      </p:sp>
      <p:sp>
        <p:nvSpPr>
          <p:cNvPr id="189" name="Google Shape;152;p29"/>
          <p:cNvSpPr/>
          <p:nvPr/>
        </p:nvSpPr>
        <p:spPr>
          <a:xfrm>
            <a:off x="101700" y="4262775"/>
            <a:ext cx="1788000" cy="743701"/>
          </a:xfrm>
          <a:prstGeom prst="rect">
            <a:avLst/>
          </a:prstGeom>
          <a:solidFill>
            <a:srgbClr val="45818E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90" name="Google Shape;153;p29" descr="Google Shape;153;p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31" y="4472449"/>
            <a:ext cx="1099221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_1_1">
    <p:bg>
      <p:bgPr>
        <a:solidFill>
          <a:srgbClr val="434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teltekst"/>
          <p:cNvSpPr txBox="1">
            <a:spLocks noGrp="1"/>
          </p:cNvSpPr>
          <p:nvPr>
            <p:ph type="title"/>
          </p:nvPr>
        </p:nvSpPr>
        <p:spPr>
          <a:xfrm>
            <a:off x="1296900" y="2285400"/>
            <a:ext cx="6550201" cy="572701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Titteltekst</a:t>
            </a:r>
          </a:p>
        </p:txBody>
      </p:sp>
      <p:sp>
        <p:nvSpPr>
          <p:cNvPr id="199" name="Google Shape;157;p30"/>
          <p:cNvSpPr/>
          <p:nvPr/>
        </p:nvSpPr>
        <p:spPr>
          <a:xfrm>
            <a:off x="101700" y="4262775"/>
            <a:ext cx="1788000" cy="743701"/>
          </a:xfrm>
          <a:prstGeom prst="rect">
            <a:avLst/>
          </a:prstGeom>
          <a:solidFill>
            <a:srgbClr val="434343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200" name="Google Shape;158;p30" descr="Google Shape;158;p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31" y="4472449"/>
            <a:ext cx="1099221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160;p31" descr="Google Shape;160;p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"/>
            <a:ext cx="6858021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Google Shape;161;p31"/>
          <p:cNvSpPr/>
          <p:nvPr/>
        </p:nvSpPr>
        <p:spPr>
          <a:xfrm flipH="1">
            <a:off x="4968924" y="2553871"/>
            <a:ext cx="1889101" cy="2589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0" name="Google Shape;162;p31"/>
          <p:cNvSpPr/>
          <p:nvPr/>
        </p:nvSpPr>
        <p:spPr>
          <a:xfrm rot="10800000">
            <a:off x="4968924" y="4"/>
            <a:ext cx="1889101" cy="2589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1" name="Google Shape;163;p31"/>
          <p:cNvSpPr/>
          <p:nvPr/>
        </p:nvSpPr>
        <p:spPr>
          <a:xfrm>
            <a:off x="-1" y="0"/>
            <a:ext cx="5706602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4566" y="0"/>
                </a:lnTo>
                <a:lnTo>
                  <a:pt x="21600" y="10800"/>
                </a:lnTo>
                <a:lnTo>
                  <a:pt x="14566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>
              <a:alpha val="1462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2" name="Google Shape;164;p31"/>
          <p:cNvSpPr/>
          <p:nvPr/>
        </p:nvSpPr>
        <p:spPr>
          <a:xfrm>
            <a:off x="6529750" y="916599"/>
            <a:ext cx="2614201" cy="386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3" name="Google Shape;165;p31"/>
          <p:cNvSpPr/>
          <p:nvPr/>
        </p:nvSpPr>
        <p:spPr>
          <a:xfrm>
            <a:off x="6858024" y="2553874"/>
            <a:ext cx="726001" cy="258960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4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7041374" y="1668299"/>
            <a:ext cx="1972801" cy="1806901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1200"/>
            </a:lvl1pPr>
            <a:lvl2pPr algn="ctr">
              <a:lnSpc>
                <a:spcPct val="100000"/>
              </a:lnSpc>
              <a:defRPr sz="1200"/>
            </a:lvl2pPr>
            <a:lvl3pPr algn="ctr">
              <a:lnSpc>
                <a:spcPct val="100000"/>
              </a:lnSpc>
              <a:defRPr sz="1200"/>
            </a:lvl3pPr>
            <a:lvl4pPr algn="ctr">
              <a:lnSpc>
                <a:spcPct val="100000"/>
              </a:lnSpc>
              <a:defRPr sz="1200"/>
            </a:lvl4pPr>
            <a:lvl5pPr algn="ctr">
              <a:lnSpc>
                <a:spcPct val="100000"/>
              </a:lnSpc>
              <a:defRPr sz="12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215" name="Titteltekst"/>
          <p:cNvSpPr txBox="1">
            <a:spLocks noGrp="1"/>
          </p:cNvSpPr>
          <p:nvPr>
            <p:ph type="title"/>
          </p:nvPr>
        </p:nvSpPr>
        <p:spPr>
          <a:xfrm>
            <a:off x="431425" y="1646099"/>
            <a:ext cx="4130701" cy="1851301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Titteltekst</a:t>
            </a:r>
          </a:p>
        </p:txBody>
      </p:sp>
      <p:pic>
        <p:nvPicPr>
          <p:cNvPr id="216" name="Google Shape;168;p31" descr="Google Shape;168;p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31" y="4472449"/>
            <a:ext cx="1099221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08064"/>
            <a:ext cx="2133600" cy="318397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>
                    <a:lumOff val="2176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7F3EF"/>
            </a:gs>
            <a:gs pos="100000">
              <a:srgbClr val="EDE7E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descr="Google Shape;54;p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5593" y="4472449"/>
            <a:ext cx="1099278" cy="44505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teltekst"/>
          <p:cNvSpPr txBox="1">
            <a:spLocks noGrp="1"/>
          </p:cNvSpPr>
          <p:nvPr>
            <p:ph type="title"/>
          </p:nvPr>
        </p:nvSpPr>
        <p:spPr>
          <a:xfrm>
            <a:off x="387899" y="445025"/>
            <a:ext cx="82923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Titteltekst</a:t>
            </a:r>
          </a:p>
        </p:txBody>
      </p:sp>
      <p:sp>
        <p:nvSpPr>
          <p:cNvPr id="4" name="Brødtekst nivå én…"/>
          <p:cNvSpPr txBox="1">
            <a:spLocks noGrp="1"/>
          </p:cNvSpPr>
          <p:nvPr>
            <p:ph type="body" idx="1"/>
          </p:nvPr>
        </p:nvSpPr>
        <p:spPr>
          <a:xfrm>
            <a:off x="387899" y="1159499"/>
            <a:ext cx="8292302" cy="3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5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430432" y="4641967"/>
            <a:ext cx="266183" cy="3352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>
              <a:defRPr sz="1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990" name="AccentBar"/>
          <p:cNvSpPr/>
          <p:nvPr userDrawn="1"/>
        </p:nvSpPr>
        <p:spPr>
          <a:xfrm>
            <a:off x="0" y="5029200"/>
            <a:ext cx="9144000" cy="114300"/>
          </a:xfrm>
          <a:prstGeom prst="rect">
            <a:avLst/>
          </a:prstGeom>
          <a:gradFill>
            <a:gsLst>
              <a:gs pos="0">
                <a:srgbClr val="134F5C"/>
              </a:gs>
              <a:gs pos="40000">
                <a:srgbClr val="45818E"/>
              </a:gs>
              <a:gs pos="70000">
                <a:srgbClr val="76A5AF"/>
              </a:gs>
              <a:gs pos="100000">
                <a:srgbClr val="EC8519"/>
              </a:gs>
            </a:gsLst>
            <a:lin ang="0" scaled="1"/>
          </a:gradFill>
          <a:ln w="0">
            <a:noFill/>
          </a:ln>
        </p:spPr>
        <p:txBody>
          <a:bodyPr/>
          <a:lstStyle/>
          <a:p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34F5C"/>
          </a:solidFill>
          <a:uFillTx/>
          <a:latin typeface="Open Sans Regular Bold"/>
          <a:ea typeface="Open Sans Regular Bold"/>
          <a:cs typeface="Open Sans Regular Bold"/>
          <a:sym typeface="Open Sans Regular Bold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34F5C"/>
          </a:solidFill>
          <a:uFillTx/>
          <a:latin typeface="Open Sans Regular Bold"/>
          <a:ea typeface="Open Sans Regular Bold"/>
          <a:cs typeface="Open Sans Regular Bold"/>
          <a:sym typeface="Open Sans Regular Bold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34F5C"/>
          </a:solidFill>
          <a:uFillTx/>
          <a:latin typeface="Open Sans Regular Bold"/>
          <a:ea typeface="Open Sans Regular Bold"/>
          <a:cs typeface="Open Sans Regular Bold"/>
          <a:sym typeface="Open Sans Regular Bold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34F5C"/>
          </a:solidFill>
          <a:uFillTx/>
          <a:latin typeface="Open Sans Regular Bold"/>
          <a:ea typeface="Open Sans Regular Bold"/>
          <a:cs typeface="Open Sans Regular Bold"/>
          <a:sym typeface="Open Sans Regular Bold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34F5C"/>
          </a:solidFill>
          <a:uFillTx/>
          <a:latin typeface="Open Sans Regular Bold"/>
          <a:ea typeface="Open Sans Regular Bold"/>
          <a:cs typeface="Open Sans Regular Bold"/>
          <a:sym typeface="Open Sans Regular Bold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34F5C"/>
          </a:solidFill>
          <a:uFillTx/>
          <a:latin typeface="Open Sans Regular Bold"/>
          <a:ea typeface="Open Sans Regular Bold"/>
          <a:cs typeface="Open Sans Regular Bold"/>
          <a:sym typeface="Open Sans Regular Bold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34F5C"/>
          </a:solidFill>
          <a:uFillTx/>
          <a:latin typeface="Open Sans Regular Bold"/>
          <a:ea typeface="Open Sans Regular Bold"/>
          <a:cs typeface="Open Sans Regular Bold"/>
          <a:sym typeface="Open Sans Regular Bold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34F5C"/>
          </a:solidFill>
          <a:uFillTx/>
          <a:latin typeface="Open Sans Regular Bold"/>
          <a:ea typeface="Open Sans Regular Bold"/>
          <a:cs typeface="Open Sans Regular Bold"/>
          <a:sym typeface="Open Sans Regular Bold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134F5C"/>
          </a:solidFill>
          <a:uFillTx/>
          <a:latin typeface="Open Sans Regular Bold"/>
          <a:ea typeface="Open Sans Regular Bold"/>
          <a:cs typeface="Open Sans Regular Bold"/>
          <a:sym typeface="Open Sans Regular Bold"/>
        </a:defRPr>
      </a:lvl9pPr>
    </p:titleStyle>
    <p:bodyStyle>
      <a:lvl1pPr marL="317500" marR="0" indent="-177800" algn="l" defTabSz="914400" rtl="0" latinLnBrk="0">
        <a:lnSpc>
          <a:spcPct val="114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2A3D45"/>
          </a:solidFill>
          <a:uFillTx/>
          <a:latin typeface="Open Sans Regular Regular"/>
          <a:ea typeface="Open Sans Regular Regular"/>
          <a:cs typeface="Open Sans Regular Regular"/>
          <a:sym typeface="Open Sans Regular Regular"/>
        </a:defRPr>
      </a:lvl1pPr>
      <a:lvl2pPr marL="317500" marR="0" indent="292100" algn="l" defTabSz="914400" rtl="0" latinLnBrk="0">
        <a:lnSpc>
          <a:spcPct val="114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2A3D45"/>
          </a:solidFill>
          <a:uFillTx/>
          <a:latin typeface="Open Sans Regular Regular"/>
          <a:ea typeface="Open Sans Regular Regular"/>
          <a:cs typeface="Open Sans Regular Regular"/>
          <a:sym typeface="Open Sans Regular Regular"/>
        </a:defRPr>
      </a:lvl2pPr>
      <a:lvl3pPr marL="317500" marR="0" indent="774700" algn="l" defTabSz="914400" rtl="0" latinLnBrk="0">
        <a:lnSpc>
          <a:spcPct val="114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2A3D45"/>
          </a:solidFill>
          <a:uFillTx/>
          <a:latin typeface="Open Sans Regular Regular"/>
          <a:ea typeface="Open Sans Regular Regular"/>
          <a:cs typeface="Open Sans Regular Regular"/>
          <a:sym typeface="Open Sans Regular Regular"/>
        </a:defRPr>
      </a:lvl3pPr>
      <a:lvl4pPr marL="317500" marR="0" indent="1193800" algn="l" defTabSz="914400" rtl="0" latinLnBrk="0">
        <a:lnSpc>
          <a:spcPct val="114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2A3D45"/>
          </a:solidFill>
          <a:uFillTx/>
          <a:latin typeface="Open Sans Regular Regular"/>
          <a:ea typeface="Open Sans Regular Regular"/>
          <a:cs typeface="Open Sans Regular Regular"/>
          <a:sym typeface="Open Sans Regular Regular"/>
        </a:defRPr>
      </a:lvl4pPr>
      <a:lvl5pPr marL="317500" marR="0" indent="1651000" algn="l" defTabSz="914400" rtl="0" latinLnBrk="0">
        <a:lnSpc>
          <a:spcPct val="114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2A3D45"/>
          </a:solidFill>
          <a:uFillTx/>
          <a:latin typeface="Open Sans Regular Regular"/>
          <a:ea typeface="Open Sans Regular Regular"/>
          <a:cs typeface="Open Sans Regular Regular"/>
          <a:sym typeface="Open Sans Regular Regular"/>
        </a:defRPr>
      </a:lvl5pPr>
      <a:lvl6pPr marL="317500" marR="0" indent="2108200" algn="l" defTabSz="914400" rtl="0" latinLnBrk="0">
        <a:lnSpc>
          <a:spcPct val="114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2A3D45"/>
          </a:solidFill>
          <a:uFillTx/>
          <a:latin typeface="Open Sans Regular Regular"/>
          <a:ea typeface="Open Sans Regular Regular"/>
          <a:cs typeface="Open Sans Regular Regular"/>
          <a:sym typeface="Open Sans Regular Regular"/>
        </a:defRPr>
      </a:lvl6pPr>
      <a:lvl7pPr marL="317500" marR="0" indent="2565400" algn="l" defTabSz="914400" rtl="0" latinLnBrk="0">
        <a:lnSpc>
          <a:spcPct val="114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2A3D45"/>
          </a:solidFill>
          <a:uFillTx/>
          <a:latin typeface="Open Sans Regular Regular"/>
          <a:ea typeface="Open Sans Regular Regular"/>
          <a:cs typeface="Open Sans Regular Regular"/>
          <a:sym typeface="Open Sans Regular Regular"/>
        </a:defRPr>
      </a:lvl7pPr>
      <a:lvl8pPr marL="317500" marR="0" indent="3022600" algn="l" defTabSz="914400" rtl="0" latinLnBrk="0">
        <a:lnSpc>
          <a:spcPct val="114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2A3D45"/>
          </a:solidFill>
          <a:uFillTx/>
          <a:latin typeface="Open Sans Regular Regular"/>
          <a:ea typeface="Open Sans Regular Regular"/>
          <a:cs typeface="Open Sans Regular Regular"/>
          <a:sym typeface="Open Sans Regular Regular"/>
        </a:defRPr>
      </a:lvl8pPr>
      <a:lvl9pPr marL="317500" marR="0" indent="3479800" algn="l" defTabSz="914400" rtl="0" latinLnBrk="0">
        <a:lnSpc>
          <a:spcPct val="114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2A3D45"/>
          </a:solidFill>
          <a:uFillTx/>
          <a:latin typeface="Open Sans Regular Regular"/>
          <a:ea typeface="Open Sans Regular Regular"/>
          <a:cs typeface="Open Sans Regular Regular"/>
          <a:sym typeface="Open Sans Regular Regular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obot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47AC388B-EAA5-A58B-632D-655E470D5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152" y="24524"/>
            <a:ext cx="3721768" cy="5118976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85C29D7-975A-4BCC-B1AD-A258EB3DDF09}"/>
              </a:ext>
            </a:extLst>
          </p:cNvPr>
          <p:cNvSpPr txBox="1"/>
          <p:nvPr/>
        </p:nvSpPr>
        <p:spPr>
          <a:xfrm>
            <a:off x="254000" y="774785"/>
            <a:ext cx="4782152" cy="5078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buNone/>
            </a:pPr>
            <a:r>
              <a:rPr lang="nb-NO" sz="800" dirty="0">
                <a:solidFill>
                  <a:srgbClr val="0E7C86"/>
                </a:solidFill>
                <a:latin typeface="Montserrat"/>
              </a:rPr>
              <a:t>PRESENTASJON TIL</a:t>
            </a:r>
          </a:p>
          <a:p>
            <a:pPr algn="l">
              <a:spcBef>
                <a:spcPts val="600"/>
              </a:spcBef>
              <a:buNone/>
            </a:pPr>
            <a:r>
              <a:rPr lang="nb-NO" sz="1400" b="1" dirty="0">
                <a:solidFill>
                  <a:srgbClr val="0E3B43"/>
                </a:solidFill>
                <a:latin typeface="Montserrat"/>
              </a:rPr>
              <a:t>Mobiliseringskonferanse for Vestlandsvegen E39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81B5D5FD-4ACB-5159-F4FE-4253282C158A}"/>
              </a:ext>
            </a:extLst>
          </p:cNvPr>
          <p:cNvSpPr/>
          <p:nvPr/>
        </p:nvSpPr>
        <p:spPr>
          <a:xfrm>
            <a:off x="359076" y="1702677"/>
            <a:ext cx="1524000" cy="50800"/>
          </a:xfrm>
          <a:prstGeom prst="rect">
            <a:avLst/>
          </a:prstGeom>
          <a:solidFill>
            <a:srgbClr val="0E7C8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0" tIns="0" rIns="0" bIns="0" numCol="1" spcCol="38100" rtlCol="0" anchor="t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03E2E6A-C387-1AF3-DA53-BA46E1C45DB7}"/>
              </a:ext>
            </a:extLst>
          </p:cNvPr>
          <p:cNvSpPr txBox="1"/>
          <p:nvPr/>
        </p:nvSpPr>
        <p:spPr>
          <a:xfrm>
            <a:off x="359076" y="2281927"/>
            <a:ext cx="457200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buNone/>
            </a:pPr>
            <a:r>
              <a:rPr lang="nb-NO" sz="1600" b="1" dirty="0">
                <a:solidFill>
                  <a:srgbClr val="0E3B43"/>
                </a:solidFill>
                <a:latin typeface="Montserrat"/>
              </a:rPr>
              <a:t>Kjetil Gillesvik, Initiativ Vest</a:t>
            </a:r>
          </a:p>
        </p:txBody>
      </p:sp>
    </p:spTree>
    <p:extLst>
      <p:ext uri="{BB962C8B-B14F-4D97-AF65-F5344CB8AC3E}">
        <p14:creationId xmlns:p14="http://schemas.microsoft.com/office/powerpoint/2010/main" val="143019606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1985"/>
          <p:cNvSpPr txBox="1">
            <a:spLocks noGrp="1"/>
          </p:cNvSpPr>
          <p:nvPr>
            <p:ph type="title" idx="4294967295"/>
          </p:nvPr>
        </p:nvSpPr>
        <p:spPr>
          <a:xfrm>
            <a:off x="0" y="52388"/>
            <a:ext cx="800100" cy="469900"/>
          </a:xfrm>
          <a:prstGeom prst="rect">
            <a:avLst/>
          </a:prstGeom>
        </p:spPr>
        <p:txBody>
          <a:bodyPr/>
          <a:lstStyle>
            <a:lvl1pPr algn="ctr">
              <a:defRPr sz="1500"/>
            </a:lvl1pPr>
          </a:lstStyle>
          <a:p>
            <a:r>
              <a:rPr lang="nb-NO" dirty="0">
                <a:solidFill>
                  <a:srgbClr val="134F5C"/>
                </a:solidFill>
              </a:rPr>
              <a:t>1985</a:t>
            </a:r>
          </a:p>
        </p:txBody>
      </p:sp>
      <p:sp>
        <p:nvSpPr>
          <p:cNvPr id="235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6" name="2013"/>
          <p:cNvSpPr txBox="1"/>
          <p:nvPr/>
        </p:nvSpPr>
        <p:spPr>
          <a:xfrm>
            <a:off x="8052422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 dirty="0">
                <a:solidFill>
                  <a:srgbClr val="134F5C"/>
                </a:solidFill>
              </a:rPr>
              <a:t>2013</a:t>
            </a:r>
          </a:p>
        </p:txBody>
      </p:sp>
      <p:sp>
        <p:nvSpPr>
          <p:cNvPr id="237" name="Sirkel"/>
          <p:cNvSpPr/>
          <p:nvPr/>
        </p:nvSpPr>
        <p:spPr>
          <a:xfrm>
            <a:off x="409509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238" name="Bilde" descr="Bil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950" y="1488093"/>
            <a:ext cx="3234797" cy="2167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Skjermbilde 2026-04-09 kl. 13.05.13.png" descr="Skjermbilde 2026-04-09 kl. 13.05.13.png">
            <a:extLst>
              <a:ext uri="{FF2B5EF4-FFF2-40B4-BE49-F238E27FC236}">
                <a16:creationId xmlns:a16="http://schemas.microsoft.com/office/drawing/2014/main" id="{73DD20B8-1971-6366-847C-26222DC31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683" y="904480"/>
            <a:ext cx="2675950" cy="37906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180421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0" animBg="1" advAuto="0"/>
      <p:bldP spid="7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1985"/>
          <p:cNvSpPr txBox="1">
            <a:spLocks noGrp="1"/>
          </p:cNvSpPr>
          <p:nvPr>
            <p:ph type="title" idx="4294967295"/>
          </p:nvPr>
        </p:nvSpPr>
        <p:spPr>
          <a:xfrm>
            <a:off x="0" y="52388"/>
            <a:ext cx="800100" cy="469900"/>
          </a:xfrm>
          <a:prstGeom prst="rect">
            <a:avLst/>
          </a:prstGeom>
        </p:spPr>
        <p:txBody>
          <a:bodyPr/>
          <a:lstStyle>
            <a:lvl1pPr algn="ctr">
              <a:defRPr sz="1500"/>
            </a:lvl1pPr>
          </a:lstStyle>
          <a:p>
            <a:r>
              <a:rPr lang="nb-NO" dirty="0">
                <a:solidFill>
                  <a:srgbClr val="134F5C"/>
                </a:solidFill>
              </a:rPr>
              <a:t>1985</a:t>
            </a:r>
          </a:p>
        </p:txBody>
      </p:sp>
      <p:sp>
        <p:nvSpPr>
          <p:cNvPr id="235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6" name="2013"/>
          <p:cNvSpPr txBox="1"/>
          <p:nvPr/>
        </p:nvSpPr>
        <p:spPr>
          <a:xfrm>
            <a:off x="8052422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 dirty="0">
                <a:solidFill>
                  <a:srgbClr val="134F5C"/>
                </a:solidFill>
              </a:rPr>
              <a:t>2013</a:t>
            </a:r>
          </a:p>
        </p:txBody>
      </p:sp>
      <p:sp>
        <p:nvSpPr>
          <p:cNvPr id="237" name="Sirkel"/>
          <p:cNvSpPr/>
          <p:nvPr/>
        </p:nvSpPr>
        <p:spPr>
          <a:xfrm>
            <a:off x="2387600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AC1B6458-11E3-EA41-A135-B656719A7BB3}"/>
              </a:ext>
            </a:extLst>
          </p:cNvPr>
          <p:cNvSpPr txBox="1"/>
          <p:nvPr/>
        </p:nvSpPr>
        <p:spPr>
          <a:xfrm>
            <a:off x="2101850" y="50800"/>
            <a:ext cx="800100" cy="469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 anchorCtr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b="0" i="0" u="none" strike="noStrike" cap="none" spc="0" normalizeH="0" baseline="0">
                <a:ln>
                  <a:noFill/>
                </a:ln>
                <a:solidFill>
                  <a:srgbClr val="134F5C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1992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F1AE17A-4607-6B5E-C050-C5007D0C1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25500"/>
            <a:ext cx="4038600" cy="25146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487C69F-E244-C39D-707C-0EF71F2B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25500"/>
            <a:ext cx="4038600" cy="2514600"/>
          </a:xfrm>
          <a:prstGeom prst="rect">
            <a:avLst/>
          </a:prstGeom>
        </p:spPr>
      </p:pic>
      <p:sp>
        <p:nvSpPr>
          <p:cNvPr id="100" name="KrifastLabel"/>
          <p:cNvSpPr txBox="1"/>
          <p:nvPr/>
        </p:nvSpPr>
        <p:spPr>
          <a:xfrm>
            <a:off x="381000" y="3403600"/>
            <a:ext cx="4038600" cy="3175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1600" b="1" dirty="0">
                <a:solidFill>
                  <a:srgbClr val="134F5C"/>
                </a:solidFill>
                <a:latin typeface="Open Sans"/>
              </a:rPr>
              <a:t>Krifast</a:t>
            </a:r>
          </a:p>
          <a:p>
            <a:pPr algn="ctr">
              <a:buNone/>
            </a:pPr>
            <a:r>
              <a:rPr lang="nb-NO" sz="1400" dirty="0">
                <a:solidFill>
                  <a:srgbClr val="45818E"/>
                </a:solidFill>
                <a:latin typeface="Open Sans"/>
              </a:rPr>
              <a:t>−2 ferger</a:t>
            </a:r>
          </a:p>
        </p:txBody>
      </p:sp>
      <p:sp>
        <p:nvSpPr>
          <p:cNvPr id="102" name="RennfastLabel"/>
          <p:cNvSpPr txBox="1"/>
          <p:nvPr/>
        </p:nvSpPr>
        <p:spPr>
          <a:xfrm>
            <a:off x="4724400" y="3403600"/>
            <a:ext cx="4038600" cy="3175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1600" b="1" dirty="0">
                <a:solidFill>
                  <a:srgbClr val="134F5C"/>
                </a:solidFill>
                <a:latin typeface="Open Sans"/>
              </a:rPr>
              <a:t>Rennfast</a:t>
            </a:r>
          </a:p>
          <a:p>
            <a:pPr algn="ctr">
              <a:buNone/>
            </a:pPr>
            <a:r>
              <a:rPr lang="nb-NO" sz="1400" dirty="0">
                <a:solidFill>
                  <a:srgbClr val="45818E"/>
                </a:solidFill>
                <a:latin typeface="Open Sans"/>
              </a:rPr>
              <a:t>Kortere ferge</a:t>
            </a:r>
          </a:p>
        </p:txBody>
      </p:sp>
      <p:sp>
        <p:nvSpPr>
          <p:cNvPr id="105" name="AccentLineLeft"/>
          <p:cNvSpPr/>
          <p:nvPr/>
        </p:nvSpPr>
        <p:spPr>
          <a:xfrm>
            <a:off x="1016000" y="3365500"/>
            <a:ext cx="2768600" cy="0"/>
          </a:xfrm>
          <a:prstGeom prst="line">
            <a:avLst/>
          </a:prstGeom>
          <a:ln w="25400" cap="rnd">
            <a:solidFill>
              <a:srgbClr val="EC8519"/>
            </a:solidFill>
            <a:round/>
          </a:ln>
        </p:spPr>
        <p:txBody>
          <a:bodyPr/>
          <a:lstStyle/>
          <a:p>
            <a:endParaRPr lang="nb-NO"/>
          </a:p>
        </p:txBody>
      </p:sp>
      <p:sp>
        <p:nvSpPr>
          <p:cNvPr id="106" name="AccentLineRight"/>
          <p:cNvSpPr/>
          <p:nvPr/>
        </p:nvSpPr>
        <p:spPr>
          <a:xfrm>
            <a:off x="5359400" y="3365500"/>
            <a:ext cx="2768600" cy="0"/>
          </a:xfrm>
          <a:prstGeom prst="line">
            <a:avLst/>
          </a:prstGeom>
          <a:ln w="25400" cap="rnd">
            <a:solidFill>
              <a:srgbClr val="EC8519"/>
            </a:solidFill>
            <a:round/>
          </a:ln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071561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1985"/>
          <p:cNvSpPr txBox="1">
            <a:spLocks noGrp="1"/>
          </p:cNvSpPr>
          <p:nvPr>
            <p:ph type="title" idx="4294967295"/>
          </p:nvPr>
        </p:nvSpPr>
        <p:spPr>
          <a:xfrm>
            <a:off x="0" y="52388"/>
            <a:ext cx="800100" cy="469900"/>
          </a:xfrm>
          <a:prstGeom prst="rect">
            <a:avLst/>
          </a:prstGeom>
        </p:spPr>
        <p:txBody>
          <a:bodyPr/>
          <a:lstStyle>
            <a:lvl1pPr algn="ctr">
              <a:defRPr sz="1500"/>
            </a:lvl1pPr>
          </a:lstStyle>
          <a:p>
            <a:r>
              <a:rPr lang="nb-NO" dirty="0">
                <a:solidFill>
                  <a:srgbClr val="134F5C"/>
                </a:solidFill>
              </a:rPr>
              <a:t>1985</a:t>
            </a:r>
          </a:p>
        </p:txBody>
      </p:sp>
      <p:sp>
        <p:nvSpPr>
          <p:cNvPr id="235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6" name="2013"/>
          <p:cNvSpPr txBox="1"/>
          <p:nvPr/>
        </p:nvSpPr>
        <p:spPr>
          <a:xfrm>
            <a:off x="8052422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 dirty="0">
                <a:solidFill>
                  <a:srgbClr val="134F5C"/>
                </a:solidFill>
              </a:rPr>
              <a:t>2013</a:t>
            </a:r>
          </a:p>
        </p:txBody>
      </p:sp>
      <p:sp>
        <p:nvSpPr>
          <p:cNvPr id="237" name="Sirkel"/>
          <p:cNvSpPr/>
          <p:nvPr/>
        </p:nvSpPr>
        <p:spPr>
          <a:xfrm>
            <a:off x="2959100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AC1B6458-11E3-EA41-A135-B656719A7BB3}"/>
              </a:ext>
            </a:extLst>
          </p:cNvPr>
          <p:cNvSpPr txBox="1"/>
          <p:nvPr/>
        </p:nvSpPr>
        <p:spPr>
          <a:xfrm>
            <a:off x="2673350" y="50800"/>
            <a:ext cx="800100" cy="469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 anchorCtr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b="0" i="0" u="none" strike="noStrike" cap="none" spc="0" normalizeH="0" baseline="0">
                <a:ln>
                  <a:noFill/>
                </a:ln>
                <a:solidFill>
                  <a:srgbClr val="134F5C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1994</a:t>
            </a:r>
          </a:p>
        </p:txBody>
      </p:sp>
      <p:sp>
        <p:nvSpPr>
          <p:cNvPr id="110" name="BridgeTitle"/>
          <p:cNvSpPr txBox="1"/>
          <p:nvPr/>
        </p:nvSpPr>
        <p:spPr>
          <a:xfrm>
            <a:off x="457200" y="34544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1600" b="1" dirty="0">
                <a:solidFill>
                  <a:srgbClr val="134F5C"/>
                </a:solidFill>
                <a:latin typeface="Open Sans"/>
              </a:rPr>
              <a:t>Nordhordlandsbrua</a:t>
            </a:r>
          </a:p>
          <a:p>
            <a:pPr algn="ctr">
              <a:buNone/>
            </a:pPr>
            <a:r>
              <a:rPr lang="nb-NO" sz="1400" dirty="0">
                <a:solidFill>
                  <a:srgbClr val="45818E"/>
                </a:solidFill>
                <a:latin typeface="Open Sans"/>
              </a:rPr>
              <a:t>−1 ferge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6082F10-592D-16CF-FD6A-AD5BB4748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25500"/>
            <a:ext cx="4038600" cy="25146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F35BAFEA-74FC-3E4B-4FBC-AB91BF056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25500"/>
            <a:ext cx="4038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729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1985"/>
          <p:cNvSpPr txBox="1">
            <a:spLocks noGrp="1"/>
          </p:cNvSpPr>
          <p:nvPr>
            <p:ph type="title" idx="4294967295"/>
          </p:nvPr>
        </p:nvSpPr>
        <p:spPr>
          <a:xfrm>
            <a:off x="0" y="52388"/>
            <a:ext cx="800100" cy="469900"/>
          </a:xfrm>
          <a:prstGeom prst="rect">
            <a:avLst/>
          </a:prstGeom>
        </p:spPr>
        <p:txBody>
          <a:bodyPr/>
          <a:lstStyle>
            <a:lvl1pPr algn="ctr">
              <a:defRPr sz="1500"/>
            </a:lvl1pPr>
          </a:lstStyle>
          <a:p>
            <a:r>
              <a:rPr lang="nb-NO" dirty="0">
                <a:solidFill>
                  <a:srgbClr val="134F5C"/>
                </a:solidFill>
              </a:rPr>
              <a:t>1985</a:t>
            </a:r>
          </a:p>
        </p:txBody>
      </p:sp>
      <p:sp>
        <p:nvSpPr>
          <p:cNvPr id="235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6" name="2013"/>
          <p:cNvSpPr txBox="1"/>
          <p:nvPr/>
        </p:nvSpPr>
        <p:spPr>
          <a:xfrm>
            <a:off x="8052422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 dirty="0">
                <a:solidFill>
                  <a:srgbClr val="134F5C"/>
                </a:solidFill>
              </a:rPr>
              <a:t>2013</a:t>
            </a:r>
          </a:p>
        </p:txBody>
      </p:sp>
      <p:sp>
        <p:nvSpPr>
          <p:cNvPr id="237" name="Sirkel"/>
          <p:cNvSpPr/>
          <p:nvPr/>
        </p:nvSpPr>
        <p:spPr>
          <a:xfrm>
            <a:off x="4940300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AC1B6458-11E3-EA41-A135-B656719A7BB3}"/>
              </a:ext>
            </a:extLst>
          </p:cNvPr>
          <p:cNvSpPr txBox="1"/>
          <p:nvPr/>
        </p:nvSpPr>
        <p:spPr>
          <a:xfrm>
            <a:off x="4654550" y="50800"/>
            <a:ext cx="800100" cy="469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 anchorCtr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b="0" i="0" u="none" strike="noStrike" cap="none" spc="0" normalizeH="0" baseline="0">
                <a:ln>
                  <a:noFill/>
                </a:ln>
                <a:solidFill>
                  <a:srgbClr val="134F5C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2001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4B057F8-2159-6EF5-596C-094F73245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25500"/>
            <a:ext cx="4038600" cy="25146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72D7422-F77D-A314-BD25-CEFE66E52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25500"/>
            <a:ext cx="4038600" cy="2514600"/>
          </a:xfrm>
          <a:prstGeom prst="rect">
            <a:avLst/>
          </a:prstGeom>
        </p:spPr>
      </p:pic>
      <p:sp>
        <p:nvSpPr>
          <p:cNvPr id="120" name="TrekantTitle"/>
          <p:cNvSpPr txBox="1"/>
          <p:nvPr/>
        </p:nvSpPr>
        <p:spPr>
          <a:xfrm>
            <a:off x="457200" y="3429000"/>
            <a:ext cx="8229600" cy="635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1600" b="1" dirty="0">
                <a:solidFill>
                  <a:srgbClr val="134F5C"/>
                </a:solidFill>
                <a:latin typeface="Open Sans"/>
              </a:rPr>
              <a:t>Trekantsambandet</a:t>
            </a:r>
          </a:p>
          <a:p>
            <a:pPr algn="ctr">
              <a:buNone/>
            </a:pPr>
            <a:r>
              <a:rPr lang="nb-NO" sz="1400" dirty="0">
                <a:solidFill>
                  <a:srgbClr val="45818E"/>
                </a:solidFill>
                <a:latin typeface="Open Sans"/>
              </a:rPr>
              <a:t>−1 ferge</a:t>
            </a:r>
          </a:p>
        </p:txBody>
      </p:sp>
    </p:spTree>
    <p:extLst>
      <p:ext uri="{BB962C8B-B14F-4D97-AF65-F5344CB8AC3E}">
        <p14:creationId xmlns:p14="http://schemas.microsoft.com/office/powerpoint/2010/main" val="17585351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1985"/>
          <p:cNvSpPr txBox="1">
            <a:spLocks noGrp="1"/>
          </p:cNvSpPr>
          <p:nvPr>
            <p:ph type="title" idx="4294967295"/>
          </p:nvPr>
        </p:nvSpPr>
        <p:spPr>
          <a:xfrm>
            <a:off x="0" y="52388"/>
            <a:ext cx="800100" cy="469900"/>
          </a:xfrm>
          <a:prstGeom prst="rect">
            <a:avLst/>
          </a:prstGeom>
        </p:spPr>
        <p:txBody>
          <a:bodyPr/>
          <a:lstStyle>
            <a:lvl1pPr algn="ctr">
              <a:defRPr sz="1500"/>
            </a:lvl1pPr>
          </a:lstStyle>
          <a:p>
            <a:r>
              <a:rPr lang="nb-NO" dirty="0">
                <a:solidFill>
                  <a:srgbClr val="134F5C"/>
                </a:solidFill>
              </a:rPr>
              <a:t>1985</a:t>
            </a:r>
          </a:p>
        </p:txBody>
      </p:sp>
      <p:sp>
        <p:nvSpPr>
          <p:cNvPr id="235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6" name="2013"/>
          <p:cNvSpPr txBox="1"/>
          <p:nvPr/>
        </p:nvSpPr>
        <p:spPr>
          <a:xfrm>
            <a:off x="8052422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 dirty="0">
                <a:solidFill>
                  <a:srgbClr val="134F5C"/>
                </a:solidFill>
              </a:rPr>
              <a:t>2013</a:t>
            </a:r>
          </a:p>
        </p:txBody>
      </p:sp>
      <p:sp>
        <p:nvSpPr>
          <p:cNvPr id="237" name="Sirkel"/>
          <p:cNvSpPr/>
          <p:nvPr/>
        </p:nvSpPr>
        <p:spPr>
          <a:xfrm>
            <a:off x="7594600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AC1B6458-11E3-EA41-A135-B656719A7BB3}"/>
              </a:ext>
            </a:extLst>
          </p:cNvPr>
          <p:cNvSpPr txBox="1"/>
          <p:nvPr/>
        </p:nvSpPr>
        <p:spPr>
          <a:xfrm>
            <a:off x="7308850" y="50800"/>
            <a:ext cx="800100" cy="469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 anchorCtr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b="0" i="0" u="none" strike="noStrike" cap="none" spc="0" normalizeH="0" baseline="0" dirty="0">
                <a:ln>
                  <a:noFill/>
                </a:ln>
                <a:solidFill>
                  <a:srgbClr val="134F5C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2012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222D1D6-9348-E7D9-175B-E0D671F91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719" y="771987"/>
            <a:ext cx="4634444" cy="2885597"/>
          </a:xfrm>
          <a:prstGeom prst="rect">
            <a:avLst/>
          </a:prstGeom>
        </p:spPr>
      </p:pic>
      <p:sp>
        <p:nvSpPr>
          <p:cNvPr id="130" name="KvisvegenTitle"/>
          <p:cNvSpPr txBox="1"/>
          <p:nvPr/>
        </p:nvSpPr>
        <p:spPr>
          <a:xfrm>
            <a:off x="-177178" y="3905630"/>
            <a:ext cx="8229600" cy="635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1600" b="1" dirty="0">
                <a:solidFill>
                  <a:srgbClr val="134F5C"/>
                </a:solidFill>
                <a:latin typeface="Open Sans"/>
              </a:rPr>
              <a:t>Kvivsvegen</a:t>
            </a:r>
          </a:p>
          <a:p>
            <a:pPr algn="ctr">
              <a:buNone/>
            </a:pPr>
            <a:r>
              <a:rPr lang="nb-NO" sz="1400" dirty="0">
                <a:solidFill>
                  <a:srgbClr val="45818E"/>
                </a:solidFill>
                <a:latin typeface="Open Sans"/>
              </a:rPr>
              <a:t>−1 ferge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60C917B-4510-B2DC-0984-3307511F0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8169"/>
          <a:stretch>
            <a:fillRect/>
          </a:stretch>
        </p:blipFill>
        <p:spPr>
          <a:xfrm>
            <a:off x="400050" y="771987"/>
            <a:ext cx="3260512" cy="288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791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1985"/>
          <p:cNvSpPr txBox="1">
            <a:spLocks noGrp="1"/>
          </p:cNvSpPr>
          <p:nvPr>
            <p:ph type="title" idx="4294967295"/>
          </p:nvPr>
        </p:nvSpPr>
        <p:spPr>
          <a:xfrm>
            <a:off x="0" y="52388"/>
            <a:ext cx="800100" cy="469900"/>
          </a:xfrm>
          <a:prstGeom prst="rect">
            <a:avLst/>
          </a:prstGeom>
        </p:spPr>
        <p:txBody>
          <a:bodyPr/>
          <a:lstStyle>
            <a:lvl1pPr algn="ctr">
              <a:defRPr sz="1500"/>
            </a:lvl1pPr>
          </a:lstStyle>
          <a:p>
            <a:r>
              <a:rPr lang="nb-NO" dirty="0">
                <a:solidFill>
                  <a:srgbClr val="134F5C"/>
                </a:solidFill>
              </a:rPr>
              <a:t>1985</a:t>
            </a:r>
          </a:p>
        </p:txBody>
      </p:sp>
      <p:sp>
        <p:nvSpPr>
          <p:cNvPr id="242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3" name="2013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 dirty="0">
                <a:solidFill>
                  <a:srgbClr val="134F5C"/>
                </a:solidFill>
              </a:rPr>
              <a:t>2013</a:t>
            </a:r>
          </a:p>
        </p:txBody>
      </p:sp>
      <p:sp>
        <p:nvSpPr>
          <p:cNvPr id="244" name="Sirkel"/>
          <p:cNvSpPr/>
          <p:nvPr/>
        </p:nvSpPr>
        <p:spPr>
          <a:xfrm>
            <a:off x="8340659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B6EBF09-20BC-672D-5A00-F89430AF4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36600"/>
            <a:ext cx="4318000" cy="4191000"/>
          </a:xfrm>
          <a:prstGeom prst="rect">
            <a:avLst/>
          </a:prstGeom>
        </p:spPr>
      </p:pic>
      <p:sp>
        <p:nvSpPr>
          <p:cNvPr id="140" name="HeroNumber"/>
          <p:cNvSpPr txBox="1"/>
          <p:nvPr/>
        </p:nvSpPr>
        <p:spPr>
          <a:xfrm>
            <a:off x="4953000" y="1143000"/>
            <a:ext cx="3810000" cy="101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algn="ctr">
              <a:buNone/>
            </a:pPr>
            <a:r>
              <a:rPr lang="nb-NO" sz="6000" b="1" dirty="0">
                <a:solidFill>
                  <a:srgbClr val="EC8519"/>
                </a:solidFill>
                <a:latin typeface="Open Sans"/>
              </a:rPr>
              <a:t>5</a:t>
            </a:r>
          </a:p>
        </p:txBody>
      </p:sp>
      <p:sp>
        <p:nvSpPr>
          <p:cNvPr id="141" name="HeroLabel"/>
          <p:cNvSpPr txBox="1"/>
          <p:nvPr/>
        </p:nvSpPr>
        <p:spPr>
          <a:xfrm>
            <a:off x="4953000" y="2159000"/>
            <a:ext cx="3810000" cy="50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algn="ctr">
              <a:buNone/>
            </a:pPr>
            <a:r>
              <a:rPr lang="nb-NO" sz="1800" b="1" dirty="0">
                <a:solidFill>
                  <a:srgbClr val="134F5C"/>
                </a:solidFill>
                <a:latin typeface="Open Sans"/>
              </a:rPr>
              <a:t>fergesamband fjernet</a:t>
            </a:r>
          </a:p>
        </p:txBody>
      </p:sp>
      <p:sp>
        <p:nvSpPr>
          <p:cNvPr id="142" name="HeroContext"/>
          <p:cNvSpPr txBox="1"/>
          <p:nvPr/>
        </p:nvSpPr>
        <p:spPr>
          <a:xfrm>
            <a:off x="4953000" y="2667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algn="ctr">
              <a:buNone/>
            </a:pPr>
            <a:r>
              <a:rPr lang="nb-NO" sz="1600" dirty="0">
                <a:solidFill>
                  <a:srgbClr val="45818E"/>
                </a:solidFill>
                <a:latin typeface="Open Sans"/>
              </a:rPr>
              <a:t>på E39</a:t>
            </a:r>
          </a:p>
        </p:txBody>
      </p:sp>
      <p:sp>
        <p:nvSpPr>
          <p:cNvPr id="143" name="TimePeriod"/>
          <p:cNvSpPr txBox="1"/>
          <p:nvPr/>
        </p:nvSpPr>
        <p:spPr>
          <a:xfrm>
            <a:off x="4953000" y="3302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algn="ctr">
              <a:buNone/>
            </a:pPr>
            <a:r>
              <a:rPr lang="nb-NO" sz="1400" dirty="0">
                <a:solidFill>
                  <a:srgbClr val="76A5AF"/>
                </a:solidFill>
                <a:latin typeface="Open Sans"/>
              </a:rPr>
              <a:t>I løpet av 20 år</a:t>
            </a:r>
          </a:p>
        </p:txBody>
      </p:sp>
      <p:sp>
        <p:nvSpPr>
          <p:cNvPr id="144" name="AccentLine"/>
          <p:cNvSpPr/>
          <p:nvPr/>
        </p:nvSpPr>
        <p:spPr>
          <a:xfrm>
            <a:off x="5588000" y="2095500"/>
            <a:ext cx="2540000" cy="0"/>
          </a:xfrm>
          <a:prstGeom prst="line">
            <a:avLst/>
          </a:prstGeom>
          <a:ln w="25400" cap="rnd">
            <a:solidFill>
              <a:srgbClr val="EC8519"/>
            </a:solidFill>
            <a:round/>
          </a:ln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514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5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varsete.mp4">
            <a:hlinkClick r:id="" action="ppaction://media"/>
            <a:extLst>
              <a:ext uri="{FF2B5EF4-FFF2-40B4-BE49-F238E27FC236}">
                <a16:creationId xmlns:a16="http://schemas.microsoft.com/office/drawing/2014/main" id="{3CFD9373-62F7-DB12-8AB1-E47B2050C0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776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8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249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250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251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252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253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254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255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256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257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258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259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260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261" name="Sirkel"/>
          <p:cNvSpPr/>
          <p:nvPr/>
        </p:nvSpPr>
        <p:spPr>
          <a:xfrm>
            <a:off x="409509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D85B35D-F23D-F722-EE7B-0EC86767E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517" y="837024"/>
            <a:ext cx="3656333" cy="4254643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56096850-B29F-F00B-F1AB-70DC1EB12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27" y="1354620"/>
            <a:ext cx="4554597" cy="3037880"/>
          </a:xfrm>
          <a:prstGeom prst="rect">
            <a:avLst/>
          </a:prstGeom>
        </p:spPr>
      </p:pic>
      <p:sp>
        <p:nvSpPr>
          <p:cNvPr id="2" name="2014">
            <a:extLst>
              <a:ext uri="{FF2B5EF4-FFF2-40B4-BE49-F238E27FC236}">
                <a16:creationId xmlns:a16="http://schemas.microsoft.com/office/drawing/2014/main" id="{79D08F98-EA34-6425-1F44-56E1FB485DD7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856743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9" name="Sirkel"/>
          <p:cNvSpPr/>
          <p:nvPr/>
        </p:nvSpPr>
        <p:spPr>
          <a:xfrm>
            <a:off x="1019597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281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5EA9B760-72AB-203D-E06B-239901167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61" y="1527727"/>
            <a:ext cx="4752529" cy="2679238"/>
          </a:xfrm>
          <a:prstGeom prst="rect">
            <a:avLst/>
          </a:prstGeom>
        </p:spPr>
      </p:pic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800" b="1" dirty="0">
                <a:solidFill>
                  <a:srgbClr val="134F5C"/>
                </a:solidFill>
                <a:latin typeface="Open Sans"/>
              </a:rPr>
              <a:t>Statlige bevilgninger</a:t>
            </a:r>
          </a:p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Kumulative mrd kr</a:t>
            </a:r>
          </a:p>
        </p:txBody>
      </p:sp>
      <p:sp>
        <p:nvSpPr>
          <p:cNvPr id="6" name="2014">
            <a:extLst>
              <a:ext uri="{FF2B5EF4-FFF2-40B4-BE49-F238E27FC236}">
                <a16:creationId xmlns:a16="http://schemas.microsoft.com/office/drawing/2014/main" id="{35D0AAA5-3DC8-82C3-01BC-AF25955AB0EE}"/>
              </a:ext>
            </a:extLst>
          </p:cNvPr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8" name="2015">
            <a:extLst>
              <a:ext uri="{FF2B5EF4-FFF2-40B4-BE49-F238E27FC236}">
                <a16:creationId xmlns:a16="http://schemas.microsoft.com/office/drawing/2014/main" id="{21C567BB-83BF-892F-EF0E-26D5AADD2CC0}"/>
              </a:ext>
            </a:extLst>
          </p:cNvPr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10" name="2016">
            <a:extLst>
              <a:ext uri="{FF2B5EF4-FFF2-40B4-BE49-F238E27FC236}">
                <a16:creationId xmlns:a16="http://schemas.microsoft.com/office/drawing/2014/main" id="{F43572F5-6A78-152F-C34F-4EAB402F6094}"/>
              </a:ext>
            </a:extLst>
          </p:cNvPr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12" name="2017">
            <a:extLst>
              <a:ext uri="{FF2B5EF4-FFF2-40B4-BE49-F238E27FC236}">
                <a16:creationId xmlns:a16="http://schemas.microsoft.com/office/drawing/2014/main" id="{AB9DBF3F-DDD2-C94E-01F7-F8C34C3977D7}"/>
              </a:ext>
            </a:extLst>
          </p:cNvPr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14" name="2018">
            <a:extLst>
              <a:ext uri="{FF2B5EF4-FFF2-40B4-BE49-F238E27FC236}">
                <a16:creationId xmlns:a16="http://schemas.microsoft.com/office/drawing/2014/main" id="{34CB4D62-A16D-CF34-412B-C7A2D3491856}"/>
              </a:ext>
            </a:extLst>
          </p:cNvPr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16" name="2019">
            <a:extLst>
              <a:ext uri="{FF2B5EF4-FFF2-40B4-BE49-F238E27FC236}">
                <a16:creationId xmlns:a16="http://schemas.microsoft.com/office/drawing/2014/main" id="{19943D92-936C-FE3F-6999-D1197955D53D}"/>
              </a:ext>
            </a:extLst>
          </p:cNvPr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18" name="2020">
            <a:extLst>
              <a:ext uri="{FF2B5EF4-FFF2-40B4-BE49-F238E27FC236}">
                <a16:creationId xmlns:a16="http://schemas.microsoft.com/office/drawing/2014/main" id="{4D9EA5F5-8618-B597-5A0B-915602B02E84}"/>
              </a:ext>
            </a:extLst>
          </p:cNvPr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20" name="2021">
            <a:extLst>
              <a:ext uri="{FF2B5EF4-FFF2-40B4-BE49-F238E27FC236}">
                <a16:creationId xmlns:a16="http://schemas.microsoft.com/office/drawing/2014/main" id="{81AC3AA1-59DF-DBB9-FA27-D7A304ECC450}"/>
              </a:ext>
            </a:extLst>
          </p:cNvPr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22" name="2022">
            <a:extLst>
              <a:ext uri="{FF2B5EF4-FFF2-40B4-BE49-F238E27FC236}">
                <a16:creationId xmlns:a16="http://schemas.microsoft.com/office/drawing/2014/main" id="{B1370404-6CC8-E3FB-FB25-89DF71BD5AF6}"/>
              </a:ext>
            </a:extLst>
          </p:cNvPr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24" name="2023">
            <a:extLst>
              <a:ext uri="{FF2B5EF4-FFF2-40B4-BE49-F238E27FC236}">
                <a16:creationId xmlns:a16="http://schemas.microsoft.com/office/drawing/2014/main" id="{7E312564-9408-92B5-98CE-AFE613430870}"/>
              </a:ext>
            </a:extLst>
          </p:cNvPr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26" name="2024">
            <a:extLst>
              <a:ext uri="{FF2B5EF4-FFF2-40B4-BE49-F238E27FC236}">
                <a16:creationId xmlns:a16="http://schemas.microsoft.com/office/drawing/2014/main" id="{3D78AD95-B39F-C5DE-43F0-D60943EDD700}"/>
              </a:ext>
            </a:extLst>
          </p:cNvPr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28" name="2025">
            <a:extLst>
              <a:ext uri="{FF2B5EF4-FFF2-40B4-BE49-F238E27FC236}">
                <a16:creationId xmlns:a16="http://schemas.microsoft.com/office/drawing/2014/main" id="{0DF71036-6447-6C2F-8C9F-E03B6DDCD4D3}"/>
              </a:ext>
            </a:extLst>
          </p:cNvPr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30" name="2026">
            <a:extLst>
              <a:ext uri="{FF2B5EF4-FFF2-40B4-BE49-F238E27FC236}">
                <a16:creationId xmlns:a16="http://schemas.microsoft.com/office/drawing/2014/main" id="{7150EA3C-7104-3612-FD4F-039A9C4DED34}"/>
              </a:ext>
            </a:extLst>
          </p:cNvPr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32" name="2014">
            <a:extLst>
              <a:ext uri="{FF2B5EF4-FFF2-40B4-BE49-F238E27FC236}">
                <a16:creationId xmlns:a16="http://schemas.microsoft.com/office/drawing/2014/main" id="{07B14DF5-5C99-8CD6-CEB2-007E7937D58E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1615633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8" name="Sirkel"/>
          <p:cNvSpPr/>
          <p:nvPr/>
        </p:nvSpPr>
        <p:spPr>
          <a:xfrm>
            <a:off x="1629686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299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800" b="1" dirty="0">
                <a:solidFill>
                  <a:srgbClr val="134F5C"/>
                </a:solidFill>
                <a:latin typeface="Open Sans"/>
              </a:rPr>
              <a:t>Statlige bevilgninger</a:t>
            </a:r>
          </a:p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Kumulative mrd kr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3C4AEAA-5E60-CE14-6DE0-B418EE937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0" t="278" r="12144" b="-280"/>
          <a:stretch>
            <a:fillRect/>
          </a:stretch>
        </p:blipFill>
        <p:spPr>
          <a:xfrm>
            <a:off x="436227" y="996053"/>
            <a:ext cx="2266334" cy="1889382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786A1213-F883-AEFA-B16F-C426CA935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1945" r="1269" b="26288"/>
          <a:stretch>
            <a:fillRect/>
          </a:stretch>
        </p:blipFill>
        <p:spPr>
          <a:xfrm>
            <a:off x="429307" y="3083560"/>
            <a:ext cx="4678075" cy="1647189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966864FD-5DC5-298F-C44A-9E97B109D5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9" t="-372" r="14416" b="-370"/>
          <a:stretch>
            <a:fillRect/>
          </a:stretch>
        </p:blipFill>
        <p:spPr>
          <a:xfrm>
            <a:off x="2888077" y="1003033"/>
            <a:ext cx="2219305" cy="1889347"/>
          </a:xfrm>
          <a:prstGeom prst="rect">
            <a:avLst/>
          </a:prstGeom>
        </p:spPr>
      </p:pic>
      <p:sp>
        <p:nvSpPr>
          <p:cNvPr id="3" name="2014">
            <a:extLst>
              <a:ext uri="{FF2B5EF4-FFF2-40B4-BE49-F238E27FC236}">
                <a16:creationId xmlns:a16="http://schemas.microsoft.com/office/drawing/2014/main" id="{5972C6AC-759B-4B83-F2B6-0A45824BE08F}"/>
              </a:ext>
            </a:extLst>
          </p:cNvPr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5" name="2015">
            <a:extLst>
              <a:ext uri="{FF2B5EF4-FFF2-40B4-BE49-F238E27FC236}">
                <a16:creationId xmlns:a16="http://schemas.microsoft.com/office/drawing/2014/main" id="{56C528C3-9481-7958-6ECC-CC9AD208ADBD}"/>
              </a:ext>
            </a:extLst>
          </p:cNvPr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7" name="2016">
            <a:extLst>
              <a:ext uri="{FF2B5EF4-FFF2-40B4-BE49-F238E27FC236}">
                <a16:creationId xmlns:a16="http://schemas.microsoft.com/office/drawing/2014/main" id="{F5CCE20A-FCFE-5CE3-5570-F5275C92201E}"/>
              </a:ext>
            </a:extLst>
          </p:cNvPr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9" name="2017">
            <a:extLst>
              <a:ext uri="{FF2B5EF4-FFF2-40B4-BE49-F238E27FC236}">
                <a16:creationId xmlns:a16="http://schemas.microsoft.com/office/drawing/2014/main" id="{BC2C9423-D9B2-9BBE-ADB3-3D5DA5B43652}"/>
              </a:ext>
            </a:extLst>
          </p:cNvPr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11" name="2018">
            <a:extLst>
              <a:ext uri="{FF2B5EF4-FFF2-40B4-BE49-F238E27FC236}">
                <a16:creationId xmlns:a16="http://schemas.microsoft.com/office/drawing/2014/main" id="{F5737797-BDC5-0E98-536A-188C77055C21}"/>
              </a:ext>
            </a:extLst>
          </p:cNvPr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13" name="2019">
            <a:extLst>
              <a:ext uri="{FF2B5EF4-FFF2-40B4-BE49-F238E27FC236}">
                <a16:creationId xmlns:a16="http://schemas.microsoft.com/office/drawing/2014/main" id="{C677DF17-E062-DF59-061F-2B80E8882720}"/>
              </a:ext>
            </a:extLst>
          </p:cNvPr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15" name="2020">
            <a:extLst>
              <a:ext uri="{FF2B5EF4-FFF2-40B4-BE49-F238E27FC236}">
                <a16:creationId xmlns:a16="http://schemas.microsoft.com/office/drawing/2014/main" id="{8C2ED4E1-E9E7-CADF-69F8-2B921BBB7A1C}"/>
              </a:ext>
            </a:extLst>
          </p:cNvPr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18" name="2021">
            <a:extLst>
              <a:ext uri="{FF2B5EF4-FFF2-40B4-BE49-F238E27FC236}">
                <a16:creationId xmlns:a16="http://schemas.microsoft.com/office/drawing/2014/main" id="{67AC9185-17B3-5D1C-80D2-A1F5441555D6}"/>
              </a:ext>
            </a:extLst>
          </p:cNvPr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20" name="2022">
            <a:extLst>
              <a:ext uri="{FF2B5EF4-FFF2-40B4-BE49-F238E27FC236}">
                <a16:creationId xmlns:a16="http://schemas.microsoft.com/office/drawing/2014/main" id="{6E9B2032-4BEF-564F-2DEB-B3A1BE647315}"/>
              </a:ext>
            </a:extLst>
          </p:cNvPr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22" name="2023">
            <a:extLst>
              <a:ext uri="{FF2B5EF4-FFF2-40B4-BE49-F238E27FC236}">
                <a16:creationId xmlns:a16="http://schemas.microsoft.com/office/drawing/2014/main" id="{0ABC0DF8-84D3-36F2-9C70-4D5F188AFCE1}"/>
              </a:ext>
            </a:extLst>
          </p:cNvPr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24" name="2024">
            <a:extLst>
              <a:ext uri="{FF2B5EF4-FFF2-40B4-BE49-F238E27FC236}">
                <a16:creationId xmlns:a16="http://schemas.microsoft.com/office/drawing/2014/main" id="{1D4748F3-6988-BBA2-1C1E-85325332AEAB}"/>
              </a:ext>
            </a:extLst>
          </p:cNvPr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27" name="2025">
            <a:extLst>
              <a:ext uri="{FF2B5EF4-FFF2-40B4-BE49-F238E27FC236}">
                <a16:creationId xmlns:a16="http://schemas.microsoft.com/office/drawing/2014/main" id="{5F6194B2-DF31-C2AF-6D91-27C826A00C73}"/>
              </a:ext>
            </a:extLst>
          </p:cNvPr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30" name="2026">
            <a:extLst>
              <a:ext uri="{FF2B5EF4-FFF2-40B4-BE49-F238E27FC236}">
                <a16:creationId xmlns:a16="http://schemas.microsoft.com/office/drawing/2014/main" id="{7A047B11-1019-FA2B-DAF9-90997CF2DC7B}"/>
              </a:ext>
            </a:extLst>
          </p:cNvPr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32" name="2014">
            <a:extLst>
              <a:ext uri="{FF2B5EF4-FFF2-40B4-BE49-F238E27FC236}">
                <a16:creationId xmlns:a16="http://schemas.microsoft.com/office/drawing/2014/main" id="{3008A6D5-4311-5A3F-0015-E05AC7400810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4000456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4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305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306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307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308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309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310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311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312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313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314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315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316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317" name="Sirkel"/>
          <p:cNvSpPr/>
          <p:nvPr/>
        </p:nvSpPr>
        <p:spPr>
          <a:xfrm>
            <a:off x="2239774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318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9" name="Intercity og Nye Veier: To pakker…"/>
          <p:cNvSpPr txBox="1"/>
          <p:nvPr/>
        </p:nvSpPr>
        <p:spPr>
          <a:xfrm>
            <a:off x="335781" y="1940253"/>
            <a:ext cx="3807986" cy="143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pPr>
            <a:endParaRPr lang="nb-NO">
              <a:solidFill>
                <a:srgbClr val="134F5C"/>
              </a:solidFill>
            </a:endParaRPr>
          </a:p>
        </p:txBody>
      </p:sp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800" b="1" dirty="0">
                <a:solidFill>
                  <a:srgbClr val="134F5C"/>
                </a:solidFill>
                <a:latin typeface="Open Sans"/>
              </a:rPr>
              <a:t>Statlige bevilgninger</a:t>
            </a:r>
          </a:p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Kumulative mrd kr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5BBEDCF-A217-77CB-7124-6C1B67905E71}"/>
              </a:ext>
            </a:extLst>
          </p:cNvPr>
          <p:cNvSpPr txBox="1"/>
          <p:nvPr/>
        </p:nvSpPr>
        <p:spPr>
          <a:xfrm>
            <a:off x="850204" y="2499360"/>
            <a:ext cx="4130040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E39 er i ferd med å havne i skyggen – men vi vet det ikke helt selv ennå.</a:t>
            </a:r>
          </a:p>
        </p:txBody>
      </p:sp>
      <p:sp>
        <p:nvSpPr>
          <p:cNvPr id="3" name="2014">
            <a:extLst>
              <a:ext uri="{FF2B5EF4-FFF2-40B4-BE49-F238E27FC236}">
                <a16:creationId xmlns:a16="http://schemas.microsoft.com/office/drawing/2014/main" id="{42534EB9-AA63-0135-2CC3-526B2AF87547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914096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3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324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325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326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327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328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329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330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331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332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333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334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335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336" name="Sirkel"/>
          <p:cNvSpPr/>
          <p:nvPr/>
        </p:nvSpPr>
        <p:spPr>
          <a:xfrm>
            <a:off x="2849863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337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800" b="1" dirty="0">
                <a:solidFill>
                  <a:srgbClr val="134F5C"/>
                </a:solidFill>
                <a:latin typeface="Open Sans"/>
              </a:rPr>
              <a:t>Statlige bevilgninger</a:t>
            </a:r>
          </a:p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Kumulative mrd kr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F5E593C-0D15-6CE6-2858-13E313802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57" y="1397000"/>
            <a:ext cx="4933412" cy="328894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ECB2C374-1EE4-3839-F34E-B67EAD3E4D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56" y="1397016"/>
            <a:ext cx="2060323" cy="3289195"/>
          </a:xfrm>
          <a:prstGeom prst="rect">
            <a:avLst/>
          </a:prstGeom>
        </p:spPr>
      </p:pic>
      <p:sp>
        <p:nvSpPr>
          <p:cNvPr id="3" name="2014">
            <a:extLst>
              <a:ext uri="{FF2B5EF4-FFF2-40B4-BE49-F238E27FC236}">
                <a16:creationId xmlns:a16="http://schemas.microsoft.com/office/drawing/2014/main" id="{6B2FF7F2-E2AB-BE76-777F-78BFA48D00B3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712148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3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324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325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326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327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328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329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330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331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332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333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334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335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336" name="Sirkel"/>
          <p:cNvSpPr/>
          <p:nvPr/>
        </p:nvSpPr>
        <p:spPr>
          <a:xfrm>
            <a:off x="3459949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337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800" b="1" dirty="0">
                <a:solidFill>
                  <a:srgbClr val="134F5C"/>
                </a:solidFill>
                <a:latin typeface="Open Sans"/>
              </a:rPr>
              <a:t>Statlige bevilgninger</a:t>
            </a:r>
          </a:p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Kumulative mrd kr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13CF0DF7-9C7E-0A36-9114-860850E2C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1" t="-790" r="14218" b="1053"/>
          <a:stretch>
            <a:fillRect/>
          </a:stretch>
        </p:blipFill>
        <p:spPr>
          <a:xfrm>
            <a:off x="2113" y="574065"/>
            <a:ext cx="5496560" cy="456943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F93EA10C-E0F5-1795-30ED-B08D0A35B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2" y="819162"/>
            <a:ext cx="1329938" cy="1893507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05BD2AFD-1484-4494-7AD0-2F625469E2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2890" y="810670"/>
            <a:ext cx="1210714" cy="1901999"/>
          </a:xfrm>
          <a:prstGeom prst="rect">
            <a:avLst/>
          </a:prstGeom>
        </p:spPr>
      </p:pic>
      <p:sp>
        <p:nvSpPr>
          <p:cNvPr id="3" name="2014">
            <a:extLst>
              <a:ext uri="{FF2B5EF4-FFF2-40B4-BE49-F238E27FC236}">
                <a16:creationId xmlns:a16="http://schemas.microsoft.com/office/drawing/2014/main" id="{0E1F9750-528D-8B0C-8159-388F4C44ECF1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548287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lloutBg">
            <a:extLst>
              <a:ext uri="{FF2B5EF4-FFF2-40B4-BE49-F238E27FC236}">
                <a16:creationId xmlns:a16="http://schemas.microsoft.com/office/drawing/2014/main" id="{7E80D95B-5FBA-766D-DE48-A9BCEC8CB9F4}"/>
              </a:ext>
            </a:extLst>
          </p:cNvPr>
          <p:cNvSpPr/>
          <p:nvPr/>
        </p:nvSpPr>
        <p:spPr>
          <a:xfrm>
            <a:off x="254000" y="1587500"/>
            <a:ext cx="4191000" cy="3048000"/>
          </a:xfrm>
          <a:prstGeom prst="roundRect">
            <a:avLst>
              <a:gd name="adj" fmla="val 5000"/>
            </a:avLst>
          </a:prstGeom>
          <a:solidFill>
            <a:srgbClr val="0E3B43">
              <a:alpha val="15000"/>
            </a:srgbClr>
          </a:solidFill>
          <a:ln w="0"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363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4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365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366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367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368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369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370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371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372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373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374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375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376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377" name="Sirkel"/>
          <p:cNvSpPr/>
          <p:nvPr/>
        </p:nvSpPr>
        <p:spPr>
          <a:xfrm>
            <a:off x="4070040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378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/>
          <a:lstStyle/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Statlige bevilgninger / Kumulative mrd kr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9C0DB82C-3DAB-90AE-4410-C6AD370338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106340"/>
              </p:ext>
            </p:extLst>
          </p:nvPr>
        </p:nvGraphicFramePr>
        <p:xfrm>
          <a:off x="342900" y="1676400"/>
          <a:ext cx="4013200" cy="271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3796827373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72643103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845757289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21610928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nb-NO" sz="8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Strekning</a:t>
                      </a:r>
                    </a:p>
                  </a:txBody>
                  <a:tcPr anchor="ctr"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Kostnad tidlig fase</a:t>
                      </a:r>
                    </a:p>
                  </a:txBody>
                  <a:tcPr anchor="ctr"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Siste kostnadstall</a:t>
                      </a:r>
                    </a:p>
                  </a:txBody>
                  <a:tcPr anchor="ctr">
                    <a:solidFill>
                      <a:srgbClr val="134F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Økning</a:t>
                      </a:r>
                    </a:p>
                  </a:txBody>
                  <a:tcPr anchor="ctr">
                    <a:solidFill>
                      <a:srgbClr val="134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848011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l"/>
                      <a:r>
                        <a:rPr lang="nb-NO" sz="800" b="1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Follobanen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11,7 mrd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39,2 mrd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 b="1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235 %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706460"/>
                  </a:ext>
                </a:extLst>
              </a:tr>
              <a:tr h="787400">
                <a:tc>
                  <a:txBody>
                    <a:bodyPr/>
                    <a:lstStyle/>
                    <a:p>
                      <a:pPr algn="l"/>
                      <a:r>
                        <a:rPr lang="nb-NO" sz="800" b="1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Sandbukta–Moss–Såstad</a:t>
                      </a:r>
                    </a:p>
                  </a:txBody>
                  <a:tcPr anchor="ctr">
                    <a:solidFill>
                      <a:srgbClr val="E8E0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5,2 mrd</a:t>
                      </a:r>
                    </a:p>
                  </a:txBody>
                  <a:tcPr anchor="ctr">
                    <a:solidFill>
                      <a:srgbClr val="E8E0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26,2 mrd</a:t>
                      </a:r>
                    </a:p>
                  </a:txBody>
                  <a:tcPr anchor="ctr">
                    <a:solidFill>
                      <a:srgbClr val="E8E0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 b="1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404 %</a:t>
                      </a:r>
                    </a:p>
                  </a:txBody>
                  <a:tcPr anchor="ctr">
                    <a:solidFill>
                      <a:srgbClr val="E8E0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834918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l"/>
                      <a:r>
                        <a:rPr lang="nb-NO" sz="800" b="1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Råde–Fredrikstad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2,7 mrd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 dirty="0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23,4 </a:t>
                      </a:r>
                      <a:r>
                        <a:rPr lang="nb-NO" sz="800" dirty="0" err="1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mrd</a:t>
                      </a:r>
                      <a:endParaRPr lang="nb-NO" sz="800" dirty="0">
                        <a:solidFill>
                          <a:srgbClr val="333333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800" b="1" dirty="0">
                          <a:solidFill>
                            <a:srgbClr val="333333"/>
                          </a:solidFill>
                          <a:latin typeface="Open Sans"/>
                          <a:ea typeface="Open Sans"/>
                          <a:cs typeface="Open Sans"/>
                        </a:rPr>
                        <a:t>767 %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332446"/>
                  </a:ext>
                </a:extLst>
              </a:tr>
            </a:tbl>
          </a:graphicData>
        </a:graphic>
      </p:graphicFrame>
      <p:sp>
        <p:nvSpPr>
          <p:cNvPr id="5" name="2014">
            <a:extLst>
              <a:ext uri="{FF2B5EF4-FFF2-40B4-BE49-F238E27FC236}">
                <a16:creationId xmlns:a16="http://schemas.microsoft.com/office/drawing/2014/main" id="{36EF0CBB-7D68-8CCB-4BA3-777D262FCF38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455616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82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383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384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385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386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387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388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389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390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391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392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393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394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395" name="Sirkel"/>
          <p:cNvSpPr/>
          <p:nvPr/>
        </p:nvSpPr>
        <p:spPr>
          <a:xfrm>
            <a:off x="4680128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396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/>
          <a:lstStyle/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Statlige bevilgninger / Kumulative mrd kr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E198D0F-1234-DFCF-9191-5F93D2FE3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52" y="1162621"/>
            <a:ext cx="2618603" cy="366337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55EB123-6D6E-5949-95EE-F2DB46B1BA08}"/>
              </a:ext>
            </a:extLst>
          </p:cNvPr>
          <p:cNvSpPr txBox="1"/>
          <p:nvPr/>
        </p:nvSpPr>
        <p:spPr>
          <a:xfrm>
            <a:off x="2961055" y="2172856"/>
            <a:ext cx="2560905" cy="1384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«Det er helt uhåndterlige kostnader. Vi har sett for oss å bruke 20 milliarder kroner på dette, og tre ganger så mye er naturligvis uhåndterlig.»</a:t>
            </a:r>
            <a:endParaRPr kumimoji="0" lang="nb-NO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74BFC31-4989-C375-B2D0-F6EBC9011FE5}"/>
              </a:ext>
            </a:extLst>
          </p:cNvPr>
          <p:cNvSpPr txBox="1"/>
          <p:nvPr/>
        </p:nvSpPr>
        <p:spPr>
          <a:xfrm>
            <a:off x="3880468" y="3557849"/>
            <a:ext cx="1400381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nb-NO" sz="800" dirty="0"/>
              <a:t>Jon Georg Dale (Frp) til NRK</a:t>
            </a:r>
            <a:endParaRPr kumimoji="0" lang="nb-NO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2014">
            <a:extLst>
              <a:ext uri="{FF2B5EF4-FFF2-40B4-BE49-F238E27FC236}">
                <a16:creationId xmlns:a16="http://schemas.microsoft.com/office/drawing/2014/main" id="{B73A7386-25A5-BE5E-6B2A-4986112088EA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3497366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1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402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403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404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405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406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407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408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409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410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411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412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413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414" name="Sirkel"/>
          <p:cNvSpPr/>
          <p:nvPr/>
        </p:nvSpPr>
        <p:spPr>
          <a:xfrm>
            <a:off x="5290217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415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/>
          <a:lstStyle/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Statlige bevilgninger / Kumulative mrd kr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61F6E14-F2A6-CB87-A73F-F193226D3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67" y="1625600"/>
            <a:ext cx="5069840" cy="2878361"/>
          </a:xfrm>
          <a:prstGeom prst="rect">
            <a:avLst/>
          </a:prstGeom>
        </p:spPr>
      </p:pic>
      <p:sp>
        <p:nvSpPr>
          <p:cNvPr id="3" name="2014">
            <a:extLst>
              <a:ext uri="{FF2B5EF4-FFF2-40B4-BE49-F238E27FC236}">
                <a16:creationId xmlns:a16="http://schemas.microsoft.com/office/drawing/2014/main" id="{A9421DF9-1740-16E3-C6AB-F825E03A9C04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1788004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9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440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441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442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443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444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445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446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447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448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449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450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451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452" name="Sirkel"/>
          <p:cNvSpPr/>
          <p:nvPr/>
        </p:nvSpPr>
        <p:spPr>
          <a:xfrm>
            <a:off x="5900305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453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algn="ctr">
              <a:buNone/>
            </a:pPr>
            <a:r>
              <a:rPr lang="nb-NO" sz="800" b="1" dirty="0">
                <a:solidFill>
                  <a:srgbClr val="134F5C"/>
                </a:solidFill>
                <a:latin typeface="Open Sans"/>
              </a:rPr>
              <a:t>Statlige bevilgninger</a:t>
            </a:r>
          </a:p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Kumulative mrd kr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DE2D493-B6BC-5084-A97D-C1A356B9C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6" t="-8484" r="2528" b="3700"/>
          <a:stretch>
            <a:fillRect/>
          </a:stretch>
        </p:blipFill>
        <p:spPr>
          <a:xfrm>
            <a:off x="273766" y="1546737"/>
            <a:ext cx="3139992" cy="298743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96790B5E-E06B-A405-08A0-895FDFB06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09" r="-6767" b="-664"/>
          <a:stretch>
            <a:fillRect/>
          </a:stretch>
        </p:blipFill>
        <p:spPr>
          <a:xfrm>
            <a:off x="3610715" y="1625599"/>
            <a:ext cx="1977285" cy="3174987"/>
          </a:xfrm>
          <a:prstGeom prst="rect">
            <a:avLst/>
          </a:prstGeom>
        </p:spPr>
      </p:pic>
      <p:sp>
        <p:nvSpPr>
          <p:cNvPr id="4" name="2014">
            <a:extLst>
              <a:ext uri="{FF2B5EF4-FFF2-40B4-BE49-F238E27FC236}">
                <a16:creationId xmlns:a16="http://schemas.microsoft.com/office/drawing/2014/main" id="{EB573321-2C92-F360-9F30-B21483A47BC3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1115679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9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440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441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442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443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444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445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446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447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448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449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450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451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452" name="Sirkel"/>
          <p:cNvSpPr/>
          <p:nvPr/>
        </p:nvSpPr>
        <p:spPr>
          <a:xfrm>
            <a:off x="6511925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453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/>
          <a:lstStyle/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Statlige bevilgninger / Kumulative mrd kr</a:t>
            </a:r>
          </a:p>
        </p:txBody>
      </p:sp>
      <p:pic>
        <p:nvPicPr>
          <p:cNvPr id="2" name="Bilde 1" descr="Et bilde som inneholder tekst, Font, sort og hvit, dokument&#10;&#10;KI-generert innhold kan være feil.">
            <a:extLst>
              <a:ext uri="{FF2B5EF4-FFF2-40B4-BE49-F238E27FC236}">
                <a16:creationId xmlns:a16="http://schemas.microsoft.com/office/drawing/2014/main" id="{38083486-41C5-3DFD-204F-401BCBFC5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67" y="1281191"/>
            <a:ext cx="4879623" cy="346682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52162D8-1DB8-FDB1-4098-F0E5C44A73F0}"/>
              </a:ext>
            </a:extLst>
          </p:cNvPr>
          <p:cNvSpPr/>
          <p:nvPr/>
        </p:nvSpPr>
        <p:spPr>
          <a:xfrm>
            <a:off x="2921374" y="3980329"/>
            <a:ext cx="2002770" cy="721099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4" name="Bilde 3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BBBE38C6-369E-A8EC-7339-8E0543C11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70" y="987795"/>
            <a:ext cx="2086940" cy="13287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2014">
            <a:extLst>
              <a:ext uri="{FF2B5EF4-FFF2-40B4-BE49-F238E27FC236}">
                <a16:creationId xmlns:a16="http://schemas.microsoft.com/office/drawing/2014/main" id="{67184E2E-7CF7-2A38-C528-E1B3D476837E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860329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9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440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441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442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443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444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445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446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447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448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449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450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451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452" name="Sirkel"/>
          <p:cNvSpPr/>
          <p:nvPr/>
        </p:nvSpPr>
        <p:spPr>
          <a:xfrm>
            <a:off x="7121525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453" name="2D-søylediagram"/>
          <p:cNvGraphicFramePr/>
          <p:nvPr/>
        </p:nvGraphicFramePr>
        <p:xfrm>
          <a:off x="5588000" y="165100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55880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/>
          <a:lstStyle/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Statlige bevilgninger / Kumulative mrd kr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8CB42F0-34B0-FA05-7D31-FD5349DB3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92" y="802662"/>
            <a:ext cx="3793202" cy="4177250"/>
          </a:xfrm>
          <a:prstGeom prst="rect">
            <a:avLst/>
          </a:prstGeom>
        </p:spPr>
      </p:pic>
      <p:sp>
        <p:nvSpPr>
          <p:cNvPr id="4" name="2014">
            <a:extLst>
              <a:ext uri="{FF2B5EF4-FFF2-40B4-BE49-F238E27FC236}">
                <a16:creationId xmlns:a16="http://schemas.microsoft.com/office/drawing/2014/main" id="{40EBE867-6F5B-9AD7-4FB9-7A12BAE8C673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242711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9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440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441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442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443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444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445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446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447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448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449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450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451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452" name="Sirkel"/>
          <p:cNvSpPr/>
          <p:nvPr/>
        </p:nvSpPr>
        <p:spPr>
          <a:xfrm>
            <a:off x="7731125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graphicFrame>
        <p:nvGraphicFramePr>
          <p:cNvPr id="453" name="2D-søylediagram"/>
          <p:cNvGraphicFramePr/>
          <p:nvPr>
            <p:extLst>
              <p:ext uri="{D42A27DB-BD31-4B8C-83A1-F6EECF244321}">
                <p14:modId xmlns:p14="http://schemas.microsoft.com/office/powerpoint/2010/main" val="615567330"/>
              </p:ext>
            </p:extLst>
          </p:nvPr>
        </p:nvGraphicFramePr>
        <p:xfrm>
          <a:off x="2777710" y="1661160"/>
          <a:ext cx="3048000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ChartLabel"/>
          <p:cNvSpPr txBox="1"/>
          <p:nvPr/>
        </p:nvSpPr>
        <p:spPr>
          <a:xfrm>
            <a:off x="2824480" y="135128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/>
          <a:lstStyle/>
          <a:p>
            <a:pPr algn="ctr">
              <a:buNone/>
            </a:pPr>
            <a:r>
              <a:rPr lang="nb-NO" sz="800" dirty="0">
                <a:solidFill>
                  <a:srgbClr val="76A5AF"/>
                </a:solidFill>
                <a:latin typeface="Open Sans"/>
              </a:rPr>
              <a:t>Statlige bevilgninger / Kumulative mrd kr</a:t>
            </a:r>
          </a:p>
        </p:txBody>
      </p:sp>
      <p:sp>
        <p:nvSpPr>
          <p:cNvPr id="3" name="2014">
            <a:extLst>
              <a:ext uri="{FF2B5EF4-FFF2-40B4-BE49-F238E27FC236}">
                <a16:creationId xmlns:a16="http://schemas.microsoft.com/office/drawing/2014/main" id="{88406718-6984-3D7D-8FED-A5CC9595064A}"/>
              </a:ext>
            </a:extLst>
          </p:cNvPr>
          <p:cNvSpPr txBox="1"/>
          <p:nvPr/>
        </p:nvSpPr>
        <p:spPr>
          <a:xfrm>
            <a:off x="109434" y="51828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106738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Linje"/>
          <p:cNvSpPr/>
          <p:nvPr/>
        </p:nvSpPr>
        <p:spPr>
          <a:xfrm>
            <a:off x="-22166" y="523940"/>
            <a:ext cx="9355357" cy="1"/>
          </a:xfrm>
          <a:prstGeom prst="line">
            <a:avLst/>
          </a:prstGeom>
          <a:ln w="114300">
            <a:solidFill>
              <a:srgbClr val="45818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9" name="2014"/>
          <p:cNvSpPr txBox="1"/>
          <p:nvPr/>
        </p:nvSpPr>
        <p:spPr>
          <a:xfrm>
            <a:off x="731361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2014</a:t>
            </a:r>
          </a:p>
        </p:txBody>
      </p:sp>
      <p:sp>
        <p:nvSpPr>
          <p:cNvPr id="440" name="2015"/>
          <p:cNvSpPr txBox="1"/>
          <p:nvPr/>
        </p:nvSpPr>
        <p:spPr>
          <a:xfrm>
            <a:off x="1341449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2015</a:t>
            </a:r>
          </a:p>
        </p:txBody>
      </p:sp>
      <p:sp>
        <p:nvSpPr>
          <p:cNvPr id="441" name="2016"/>
          <p:cNvSpPr txBox="1"/>
          <p:nvPr/>
        </p:nvSpPr>
        <p:spPr>
          <a:xfrm>
            <a:off x="1951538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2016</a:t>
            </a:r>
          </a:p>
        </p:txBody>
      </p:sp>
      <p:sp>
        <p:nvSpPr>
          <p:cNvPr id="442" name="2017"/>
          <p:cNvSpPr txBox="1"/>
          <p:nvPr/>
        </p:nvSpPr>
        <p:spPr>
          <a:xfrm>
            <a:off x="2561626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2017</a:t>
            </a:r>
          </a:p>
        </p:txBody>
      </p:sp>
      <p:sp>
        <p:nvSpPr>
          <p:cNvPr id="443" name="2018"/>
          <p:cNvSpPr txBox="1"/>
          <p:nvPr/>
        </p:nvSpPr>
        <p:spPr>
          <a:xfrm>
            <a:off x="3171715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2018</a:t>
            </a:r>
          </a:p>
        </p:txBody>
      </p:sp>
      <p:sp>
        <p:nvSpPr>
          <p:cNvPr id="444" name="2019"/>
          <p:cNvSpPr txBox="1"/>
          <p:nvPr/>
        </p:nvSpPr>
        <p:spPr>
          <a:xfrm>
            <a:off x="3781803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2019</a:t>
            </a:r>
          </a:p>
        </p:txBody>
      </p:sp>
      <p:sp>
        <p:nvSpPr>
          <p:cNvPr id="445" name="2020"/>
          <p:cNvSpPr txBox="1"/>
          <p:nvPr/>
        </p:nvSpPr>
        <p:spPr>
          <a:xfrm>
            <a:off x="439189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2020</a:t>
            </a:r>
          </a:p>
        </p:txBody>
      </p:sp>
      <p:sp>
        <p:nvSpPr>
          <p:cNvPr id="446" name="2021"/>
          <p:cNvSpPr txBox="1"/>
          <p:nvPr/>
        </p:nvSpPr>
        <p:spPr>
          <a:xfrm>
            <a:off x="5001980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2021</a:t>
            </a:r>
          </a:p>
        </p:txBody>
      </p:sp>
      <p:sp>
        <p:nvSpPr>
          <p:cNvPr id="447" name="2022"/>
          <p:cNvSpPr txBox="1"/>
          <p:nvPr/>
        </p:nvSpPr>
        <p:spPr>
          <a:xfrm>
            <a:off x="5612069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264E5B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2022</a:t>
            </a:r>
          </a:p>
        </p:txBody>
      </p:sp>
      <p:sp>
        <p:nvSpPr>
          <p:cNvPr id="448" name="2023"/>
          <p:cNvSpPr txBox="1"/>
          <p:nvPr/>
        </p:nvSpPr>
        <p:spPr>
          <a:xfrm>
            <a:off x="6222157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2023</a:t>
            </a:r>
          </a:p>
        </p:txBody>
      </p:sp>
      <p:sp>
        <p:nvSpPr>
          <p:cNvPr id="449" name="2024"/>
          <p:cNvSpPr txBox="1"/>
          <p:nvPr/>
        </p:nvSpPr>
        <p:spPr>
          <a:xfrm>
            <a:off x="6832245" y="51829"/>
            <a:ext cx="798856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2024</a:t>
            </a:r>
          </a:p>
        </p:txBody>
      </p:sp>
      <p:sp>
        <p:nvSpPr>
          <p:cNvPr id="450" name="2025"/>
          <p:cNvSpPr txBox="1"/>
          <p:nvPr/>
        </p:nvSpPr>
        <p:spPr>
          <a:xfrm>
            <a:off x="7442334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2025</a:t>
            </a:r>
          </a:p>
        </p:txBody>
      </p:sp>
      <p:sp>
        <p:nvSpPr>
          <p:cNvPr id="451" name="2026"/>
          <p:cNvSpPr txBox="1"/>
          <p:nvPr/>
        </p:nvSpPr>
        <p:spPr>
          <a:xfrm>
            <a:off x="8052422" y="51829"/>
            <a:ext cx="798855" cy="469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91424" tIns="91424" rIns="91424" bIns="91424">
            <a:normAutofit/>
          </a:bodyPr>
          <a:lstStyle>
            <a:lvl1pPr algn="ctr">
              <a:defRPr sz="1500">
                <a:solidFill>
                  <a:srgbClr val="B8B8B8"/>
                </a:solidFill>
                <a:latin typeface="Open Sans Regular Bold"/>
                <a:ea typeface="Open Sans Regular Bold"/>
                <a:cs typeface="Open Sans Regular Bold"/>
                <a:sym typeface="Open Sans Regular Bold"/>
              </a:defRPr>
            </a:lvl1pPr>
          </a:lstStyle>
          <a:p>
            <a:r>
              <a:rPr lang="nb-NO">
                <a:solidFill>
                  <a:srgbClr val="134F5C"/>
                </a:solidFill>
              </a:rPr>
              <a:t>2026</a:t>
            </a:r>
          </a:p>
        </p:txBody>
      </p:sp>
      <p:sp>
        <p:nvSpPr>
          <p:cNvPr id="452" name="Sirkel"/>
          <p:cNvSpPr/>
          <p:nvPr/>
        </p:nvSpPr>
        <p:spPr>
          <a:xfrm>
            <a:off x="8340658" y="412750"/>
            <a:ext cx="222382" cy="222382"/>
          </a:xfrm>
          <a:prstGeom prst="ellipse">
            <a:avLst/>
          </a:prstGeom>
          <a:solidFill>
            <a:srgbClr val="EC8519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C445C11-E3F7-2364-1D9A-F2F167F78AF7}"/>
              </a:ext>
            </a:extLst>
          </p:cNvPr>
          <p:cNvSpPr txBox="1"/>
          <p:nvPr/>
        </p:nvSpPr>
        <p:spPr>
          <a:xfrm>
            <a:off x="660092" y="2221712"/>
            <a:ext cx="7990840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4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Skal vi akseptere 13 nye år med </a:t>
            </a:r>
            <a:r>
              <a:rPr lang="nb-NO" sz="4800" b="1" dirty="0">
                <a:solidFill>
                  <a:schemeClr val="tx1"/>
                </a:solidFill>
              </a:rPr>
              <a:t>samme utvikling</a:t>
            </a:r>
            <a:r>
              <a:rPr kumimoji="0" lang="nb-NO" sz="4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28435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Takk for meg!"/>
          <p:cNvSpPr txBox="1"/>
          <p:nvPr/>
        </p:nvSpPr>
        <p:spPr>
          <a:xfrm>
            <a:off x="381000" y="366140"/>
            <a:ext cx="538480" cy="315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>
              <a:defRPr sz="10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algn="l">
              <a:buNone/>
            </a:pPr>
            <a:endParaRPr lang="nb-NO" sz="1800" b="1" dirty="0">
              <a:latin typeface="Montserrat"/>
            </a:endParaRPr>
          </a:p>
        </p:txBody>
      </p:sp>
      <p:sp>
        <p:nvSpPr>
          <p:cNvPr id="2" name="Logo">
            <a:extLst>
              <a:ext uri="{FF2B5EF4-FFF2-40B4-BE49-F238E27FC236}">
                <a16:creationId xmlns:a16="http://schemas.microsoft.com/office/drawing/2014/main" id="{A90A1BE0-97FB-0F44-9290-59DC29FAD432}"/>
              </a:ext>
            </a:extLst>
          </p:cNvPr>
          <p:cNvSpPr txBox="1"/>
          <p:nvPr/>
        </p:nvSpPr>
        <p:spPr>
          <a:xfrm>
            <a:off x="1427480" y="3838575"/>
            <a:ext cx="952500" cy="1190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t">
            <a:noAutofit/>
          </a:bodyPr>
          <a:lstStyle/>
          <a:p>
            <a:pPr>
              <a:buNone/>
            </a:pPr>
            <a:endParaRPr lang="nb-NO" sz="525" b="1" spc="38" dirty="0">
              <a:solidFill>
                <a:srgbClr val="F07B3F"/>
              </a:solidFill>
              <a:latin typeface="Montserra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1D8F412-0AD5-F344-1DFA-9E285DEDA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75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5403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 [1775808260036]">
  <a:themeElements>
    <a:clrScheme name="Simple Light">
      <a:dk1>
        <a:srgbClr val="134F5C"/>
      </a:dk1>
      <a:lt1>
        <a:srgbClr val="F5F0EB"/>
      </a:lt1>
      <a:dk2>
        <a:srgbClr val="45818E"/>
      </a:dk2>
      <a:lt2>
        <a:srgbClr val="E8E0D8"/>
      </a:lt2>
      <a:accent1>
        <a:srgbClr val="EC8519"/>
      </a:accent1>
      <a:accent2>
        <a:srgbClr val="45818E"/>
      </a:accent2>
      <a:accent3>
        <a:srgbClr val="134F5C"/>
      </a:accent3>
      <a:accent4>
        <a:srgbClr val="76A5AF"/>
      </a:accent4>
      <a:accent5>
        <a:srgbClr val="D4763E"/>
      </a:accent5>
      <a:accent6>
        <a:srgbClr val="2A3D45"/>
      </a:accent6>
      <a:hlink>
        <a:srgbClr val="0000FF"/>
      </a:hlink>
      <a:folHlink>
        <a:srgbClr val="FF00FF"/>
      </a:folHlink>
    </a:clrScheme>
    <a:fontScheme name="Simple Light">
      <a:majorFont>
        <a:latin typeface="Open Sans"/>
        <a:ea typeface="Helvetica"/>
        <a:cs typeface="Helvetica"/>
      </a:majorFont>
      <a:minorFont>
        <a:latin typeface="Open Sans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E0E2587-6562-6C4C-ACF2-4C74D63627DB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cc73269d-ef45-4d8b-9664-ea7372c97637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9B4A6EE6383914CB86B82032EC56EB8" ma:contentTypeVersion="20" ma:contentTypeDescription="Opprett et nytt dokument." ma:contentTypeScope="" ma:versionID="3e02ef838b9857de785860063e961aa4">
  <xsd:schema xmlns:xsd="http://www.w3.org/2001/XMLSchema" xmlns:xs="http://www.w3.org/2001/XMLSchema" xmlns:p="http://schemas.microsoft.com/office/2006/metadata/properties" xmlns:ns2="9f7c44d8-0c1b-42e8-b9f7-fc3187a37a90" xmlns:ns3="1be6a117-71ca-48d6-9928-ad8348703c41" targetNamespace="http://schemas.microsoft.com/office/2006/metadata/properties" ma:root="true" ma:fieldsID="f992f0cf30afa38ab8715ce711f4d083" ns2:_="" ns3:_="">
    <xsd:import namespace="9f7c44d8-0c1b-42e8-b9f7-fc3187a37a90"/>
    <xsd:import namespace="1be6a117-71ca-48d6-9928-ad8348703c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Eier" minOccurs="0"/>
                <xsd:element ref="ns2:Utl_x00f8_psdato" minOccurs="0"/>
                <xsd:element ref="ns2:Status" minOccurs="0"/>
                <xsd:element ref="ns2:Forfatte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7c44d8-0c1b-42e8-b9f7-fc3187a37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Eier" ma:index="12" nillable="true" ma:displayName="Eier" ma:format="Dropdown" ma:internalName="Ei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sjon"/>
                    <xsd:enumeration value="Kommunikasjon"/>
                    <xsd:enumeration value="Møtearena"/>
                    <xsd:enumeration value="Næringspolitikk"/>
                    <xsd:enumeration value="Økonomi"/>
                  </xsd:restriction>
                </xsd:simpleType>
              </xsd:element>
            </xsd:sequence>
          </xsd:extension>
        </xsd:complexContent>
      </xsd:complexType>
    </xsd:element>
    <xsd:element name="Utl_x00f8_psdato" ma:index="13" nillable="true" ma:displayName="Utløpsdato" ma:format="DateOnly" ma:internalName="Utl_x00f8_psdato">
      <xsd:simpleType>
        <xsd:restriction base="dms:DateTime"/>
      </xsd:simpleType>
    </xsd:element>
    <xsd:element name="Status" ma:index="14" nillable="true" ma:displayName="Status" ma:default="Under Arbeid" ma:format="Dropdown" ma:internalName="Status">
      <xsd:simpleType>
        <xsd:restriction base="dms:Choice">
          <xsd:enumeration value="Under Arbeid"/>
          <xsd:enumeration value="Kontrollert"/>
        </xsd:restriction>
      </xsd:simpleType>
    </xsd:element>
    <xsd:element name="Forfatter" ma:index="15" nillable="true" ma:displayName="Forfatter" ma:format="Dropdown" ma:list="UserInfo" ma:SharePointGroup="0" ma:internalName="Forfatt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156f243c-fbf8-467a-86f7-00f16d81a6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5" nillable="true" ma:displayName="Godkjennings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6a117-71ca-48d6-9928-ad8348703c4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ae83d81-4870-4dc6-af71-41e89f0b7ac5}" ma:internalName="TaxCatchAll" ma:showField="CatchAllData" ma:web="1be6a117-71ca-48d6-9928-ad8348703c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9f7c44d8-0c1b-42e8-b9f7-fc3187a37a90">Under Arbeid</Status>
    <TaxCatchAll xmlns="1be6a117-71ca-48d6-9928-ad8348703c41" xsi:nil="true"/>
    <lcf76f155ced4ddcb4097134ff3c332f xmlns="9f7c44d8-0c1b-42e8-b9f7-fc3187a37a90">
      <Terms xmlns="http://schemas.microsoft.com/office/infopath/2007/PartnerControls"/>
    </lcf76f155ced4ddcb4097134ff3c332f>
    <Utl_x00f8_psdato xmlns="9f7c44d8-0c1b-42e8-b9f7-fc3187a37a90" xsi:nil="true"/>
    <Eier xmlns="9f7c44d8-0c1b-42e8-b9f7-fc3187a37a90" xsi:nil="true"/>
    <Forfatter xmlns="9f7c44d8-0c1b-42e8-b9f7-fc3187a37a90">
      <UserInfo>
        <DisplayName/>
        <AccountId xsi:nil="true"/>
        <AccountType/>
      </UserInfo>
    </Forfatter>
    <_Flow_SignoffStatus xmlns="9f7c44d8-0c1b-42e8-b9f7-fc3187a37a90" xsi:nil="true"/>
  </documentManagement>
</p:properties>
</file>

<file path=customXml/itemProps1.xml><?xml version="1.0" encoding="utf-8"?>
<ds:datastoreItem xmlns:ds="http://schemas.openxmlformats.org/officeDocument/2006/customXml" ds:itemID="{D9DCC59A-37D7-4E6F-A251-86A558A5CF4A}"/>
</file>

<file path=customXml/itemProps2.xml><?xml version="1.0" encoding="utf-8"?>
<ds:datastoreItem xmlns:ds="http://schemas.openxmlformats.org/officeDocument/2006/customXml" ds:itemID="{F19CDC7A-8543-461F-8E7F-9A5ECB49C80D}"/>
</file>

<file path=customXml/itemProps3.xml><?xml version="1.0" encoding="utf-8"?>
<ds:datastoreItem xmlns:ds="http://schemas.openxmlformats.org/officeDocument/2006/customXml" ds:itemID="{D5D94955-9210-4983-980E-76F47E9B04EC}"/>
</file>

<file path=docProps/app.xml><?xml version="1.0" encoding="utf-8"?>
<Properties xmlns="http://schemas.openxmlformats.org/officeDocument/2006/extended-properties" xmlns:vt="http://schemas.openxmlformats.org/officeDocument/2006/docPropsVTypes">
  <TotalTime>5976</TotalTime>
  <Words>420</Words>
  <Application>Microsoft Office PowerPoint</Application>
  <PresentationFormat>Skjermfremvisning (16:9)</PresentationFormat>
  <Paragraphs>269</Paragraphs>
  <Slides>23</Slides>
  <Notes>9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4" baseType="lpstr">
      <vt:lpstr>Simple Light [1775808260036]</vt:lpstr>
      <vt:lpstr>PowerPoint-presentasjon</vt:lpstr>
      <vt:lpstr>1985</vt:lpstr>
      <vt:lpstr>1985</vt:lpstr>
      <vt:lpstr>1985</vt:lpstr>
      <vt:lpstr>1985</vt:lpstr>
      <vt:lpstr>1985</vt:lpstr>
      <vt:lpstr>1985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Kjetil Gillesvik</cp:lastModifiedBy>
  <cp:revision>8</cp:revision>
  <dcterms:modified xsi:type="dcterms:W3CDTF">2026-04-14T12:24:09Z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0x01010069B4A6EE6383914CB86B82032EC56EB8</vt:lpwstr>
  </property>
</Properties>
</file>