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21"/>
  </p:notesMasterIdLst>
  <p:handoutMasterIdLst>
    <p:handoutMasterId r:id="rId22"/>
  </p:handoutMasterIdLst>
  <p:sldIdLst>
    <p:sldId id="256" r:id="rId5"/>
    <p:sldId id="4635" r:id="rId6"/>
    <p:sldId id="4612" r:id="rId7"/>
    <p:sldId id="5323" r:id="rId8"/>
    <p:sldId id="5321" r:id="rId9"/>
    <p:sldId id="5337" r:id="rId10"/>
    <p:sldId id="4651" r:id="rId11"/>
    <p:sldId id="4652" r:id="rId12"/>
    <p:sldId id="5335" r:id="rId13"/>
    <p:sldId id="5325" r:id="rId14"/>
    <p:sldId id="5331" r:id="rId15"/>
    <p:sldId id="5334" r:id="rId16"/>
    <p:sldId id="4649" r:id="rId17"/>
    <p:sldId id="5328" r:id="rId18"/>
    <p:sldId id="5329" r:id="rId19"/>
    <p:sldId id="4495" r:id="rId20"/>
  </p:sldIdLst>
  <p:sldSz cx="9144000" cy="5143500" type="screen16x9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D46BA2F-2C0C-4479-87BB-CC901C536882}">
          <p14:sldIdLst>
            <p14:sldId id="256"/>
            <p14:sldId id="4635"/>
          </p14:sldIdLst>
        </p14:section>
        <p14:section name="Bakgrunn og intro" id="{EACCFB01-3090-4937-87D2-8D0319B5E656}">
          <p14:sldIdLst>
            <p14:sldId id="4612"/>
            <p14:sldId id="5323"/>
            <p14:sldId id="5321"/>
            <p14:sldId id="5337"/>
          </p14:sldIdLst>
        </p14:section>
        <p14:section name="En landsdel å sats på" id="{6007C6AB-8ACD-4316-9840-7AFA1C28345E}">
          <p14:sldIdLst>
            <p14:sldId id="4651"/>
            <p14:sldId id="4652"/>
            <p14:sldId id="5335"/>
            <p14:sldId id="5325"/>
            <p14:sldId id="5331"/>
          </p14:sldIdLst>
        </p14:section>
        <p14:section name="Et endret landskap" id="{B1C91AEE-90F1-4A7B-9645-9CA1738E8D03}">
          <p14:sldIdLst>
            <p14:sldId id="5334"/>
            <p14:sldId id="4649"/>
            <p14:sldId id="5328"/>
          </p14:sldIdLst>
        </p14:section>
        <p14:section name="Konklusjon" id="{0E3F67D6-0008-481C-B526-236F230CAAAC}">
          <p14:sldIdLst>
            <p14:sldId id="5329"/>
            <p14:sldId id="44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ED44154-9221-75E3-FD1A-F6FE3A19CFB8}" name="Jon-Kristian Hovland" initials="JKH" userId="Jon-Kristian Hovland" providerId="None"/>
  <p188:author id="{1C30DF9C-BAA3-F3F8-19B3-2159DEEAEB62}" name="Sondre Sperre" initials="SS" userId="S::ssp@osloeconomics.no::b009d1dc-e8aa-4985-9006-0a466d535241" providerId="AD"/>
  <p188:author id="{D474D3FE-6061-7FAB-9BBE-EA5A838A525F}" name="Anne Stine Kaaen" initials="AK" userId="S::ask@osloeconomics.no::df8bda4b-4b54-4020-b7c1-82055db94a0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6FD"/>
    <a:srgbClr val="F6FBFE"/>
    <a:srgbClr val="0F5F91"/>
    <a:srgbClr val="C0E3F8"/>
    <a:srgbClr val="DDF2FF"/>
    <a:srgbClr val="D8ECE2"/>
    <a:srgbClr val="BFE7FF"/>
    <a:srgbClr val="E9EEF8"/>
    <a:srgbClr val="E9EAEA"/>
    <a:srgbClr val="8BBB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0C828-18CE-4730-94F4-23FFCBA4BD76}" v="71" dt="2026-04-14T07:59:17.154"/>
    <p1510:client id="{29C2C5AE-86EE-4C32-B555-0DEC1E3C6FBE}" v="10651" dt="2026-04-14T06:52:25.062"/>
    <p1510:client id="{6B865C07-83B7-4871-B4E3-5771C778A941}" v="4" dt="2026-04-14T06:37:03.047"/>
    <p1510:client id="{C69C464D-7660-421C-84D0-82A8A0C6D48D}" v="115" dt="2026-04-14T08:06:27.972"/>
  </p1510:revLst>
</p1510:revInfo>
</file>

<file path=ppt/tableStyles.xml><?xml version="1.0" encoding="utf-8"?>
<a:tblStyleLst xmlns:a="http://schemas.openxmlformats.org/drawingml/2006/main" def="{6E25E649-3F16-4E02-A733-19D2CDBF48F4}">
  <a:tblStyle styleId="{6E25E649-3F16-4E02-A733-19D2CDBF48F4}" styleName="Oslo Economics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noFill/>
            </a:ln>
          </a:top>
          <a:bottom>
            <a:ln w="25400" cmpd="sng"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lastRow>
      <a:tcTxStyle i="on">
        <a:fontRef idx="minor"/>
        <a:schemeClr val="dk1"/>
      </a:tcTxStyle>
      <a:tcStyle>
        <a:tcBdr>
          <a:top>
            <a:ln w="2500" cmpd="sng">
              <a:solidFill>
                <a:schemeClr val="dk1"/>
              </a:solidFill>
            </a:ln>
          </a:top>
          <a:bottom>
            <a:ln w="15000" cmpd="sng">
              <a:solidFill>
                <a:schemeClr val="dk2"/>
              </a:solidFill>
            </a:ln>
          </a:bottom>
        </a:tcBdr>
        <a:fill>
          <a:noFill/>
        </a:fill>
      </a:tcStyle>
    </a:lastRow>
    <a:firstRow>
      <a:tcTxStyle b="on">
        <a:fontRef idx="minor"/>
        <a:schemeClr val="dk2"/>
      </a:tcTxStyle>
      <a:tcStyle>
        <a:tcBdr>
          <a:bottom>
            <a:ln w="15000" cmpd="sng">
              <a:solidFill>
                <a:schemeClr val="dk2"/>
              </a:solidFill>
            </a:ln>
          </a:bottom>
        </a:tcBdr>
        <a:fill>
          <a:noFill/>
        </a:fill>
      </a:tcStyle>
    </a:firstRow>
  </a:tblStyle>
  <a:tblStyle styleId="{35758FB7-9AC5-4552-8A53-C91805E547FA}" styleName="Temastil 1 – uthevin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_1229_AE069B2A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139672645086031"/>
          <c:y val="7.1428571428571425E-2"/>
          <c:w val="0.85934401428988039"/>
          <c:h val="0.76102987126609178"/>
        </c:manualLayout>
      </c:layout>
      <c:lineChart>
        <c:grouping val="standard"/>
        <c:varyColors val="0"/>
        <c:ser>
          <c:idx val="1"/>
          <c:order val="1"/>
          <c:tx>
            <c:strRef>
              <c:f>'Ark1'!$C$1</c:f>
              <c:strCache>
                <c:ptCount val="1"/>
                <c:pt idx="0">
                  <c:v>Vektet snitt NTP Statens vegvesen</c:v>
                </c:pt>
              </c:strCache>
            </c:strRef>
          </c:tx>
          <c:spPr>
            <a:ln w="28575" cap="sq">
              <a:solidFill>
                <a:srgbClr val="939598"/>
              </a:solidFill>
              <a:prstDash val="dash"/>
              <a:round/>
              <a:headEnd type="none"/>
            </a:ln>
            <a:effectLst/>
          </c:spPr>
          <c:marker>
            <c:symbol val="none"/>
          </c:marker>
          <c:cat>
            <c:strRef>
              <c:f>'Ark1'!$A$2:$A$9</c:f>
              <c:strCache>
                <c:ptCount val="7"/>
                <c:pt idx="1">
                  <c:v>Kristiansand vest – Lyngdal vest</c:v>
                </c:pt>
                <c:pt idx="2">
                  <c:v>Lyngdal – Ålgård</c:v>
                </c:pt>
                <c:pt idx="3">
                  <c:v>Smiene – Harestad</c:v>
                </c:pt>
                <c:pt idx="4">
                  <c:v>Boknafjorden (Rogfast)</c:v>
                </c:pt>
                <c:pt idx="5">
                  <c:v>Bokn – Bømlafjorden</c:v>
                </c:pt>
                <c:pt idx="6">
                  <c:v>Ådland-Svegatjørn (Hordfast)</c:v>
                </c:pt>
              </c:strCache>
            </c:strRef>
          </c:cat>
          <c:val>
            <c:numRef>
              <c:f>'Ark1'!$C$2:$C$9</c:f>
              <c:numCache>
                <c:formatCode>General</c:formatCode>
                <c:ptCount val="8"/>
                <c:pt idx="0">
                  <c:v>-0.66</c:v>
                </c:pt>
                <c:pt idx="1">
                  <c:v>-0.66</c:v>
                </c:pt>
                <c:pt idx="2">
                  <c:v>-0.66</c:v>
                </c:pt>
                <c:pt idx="3">
                  <c:v>-0.66</c:v>
                </c:pt>
                <c:pt idx="4">
                  <c:v>-0.66</c:v>
                </c:pt>
                <c:pt idx="5">
                  <c:v>-0.66</c:v>
                </c:pt>
                <c:pt idx="6">
                  <c:v>-0.66</c:v>
                </c:pt>
                <c:pt idx="7">
                  <c:v>-0.66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F-4209-AFF3-7A6B4DCEB1D7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Vektet snitt NTP jernbane</c:v>
                </c:pt>
              </c:strCache>
            </c:strRef>
          </c:tx>
          <c:spPr>
            <a:ln w="28575" cap="sq">
              <a:solidFill>
                <a:srgbClr val="0F5F91">
                  <a:lumMod val="60000"/>
                  <a:lumOff val="40000"/>
                </a:srgb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'Ark1'!$A$2:$A$9</c:f>
              <c:strCache>
                <c:ptCount val="7"/>
                <c:pt idx="1">
                  <c:v>Kristiansand vest – Lyngdal vest</c:v>
                </c:pt>
                <c:pt idx="2">
                  <c:v>Lyngdal – Ålgård</c:v>
                </c:pt>
                <c:pt idx="3">
                  <c:v>Smiene – Harestad</c:v>
                </c:pt>
                <c:pt idx="4">
                  <c:v>Boknafjorden (Rogfast)</c:v>
                </c:pt>
                <c:pt idx="5">
                  <c:v>Bokn – Bømlafjorden</c:v>
                </c:pt>
                <c:pt idx="6">
                  <c:v>Ådland-Svegatjørn (Hordfast)</c:v>
                </c:pt>
              </c:strCache>
            </c:strRef>
          </c:cat>
          <c:val>
            <c:numRef>
              <c:f>'Ark1'!$D$2:$D$9</c:f>
              <c:numCache>
                <c:formatCode>General</c:formatCode>
                <c:ptCount val="8"/>
                <c:pt idx="0">
                  <c:v>-0.49</c:v>
                </c:pt>
                <c:pt idx="1">
                  <c:v>-0.49</c:v>
                </c:pt>
                <c:pt idx="2">
                  <c:v>-0.49</c:v>
                </c:pt>
                <c:pt idx="3">
                  <c:v>-0.49</c:v>
                </c:pt>
                <c:pt idx="4">
                  <c:v>-0.49</c:v>
                </c:pt>
                <c:pt idx="5">
                  <c:v>-0.49</c:v>
                </c:pt>
                <c:pt idx="6">
                  <c:v>-0.49</c:v>
                </c:pt>
                <c:pt idx="7">
                  <c:v>-0.49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4F-4209-AFF3-7A6B4DCEB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4682799"/>
        <c:axId val="584679439"/>
      </c:lineChart>
      <c:scatterChart>
        <c:scatterStyle val="lineMarker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Prosjekter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F5F91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284F-4209-AFF3-7A6B4DCEB1D7}"/>
              </c:ext>
            </c:extLst>
          </c:dPt>
          <c:dLbls>
            <c:dLbl>
              <c:idx val="2"/>
              <c:layout>
                <c:manualLayout>
                  <c:x val="-6.3697895503647822E-2"/>
                  <c:y val="3.288177213142475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4F-4209-AFF3-7A6B4DCEB1D7}"/>
                </c:ext>
              </c:extLst>
            </c:dLbl>
            <c:dLbl>
              <c:idx val="6"/>
              <c:layout>
                <c:manualLayout>
                  <c:x val="-4.0256244120112604E-2"/>
                  <c:y val="-0.12196063727328209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4F-4209-AFF3-7A6B4DCEB1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'Ark1'!$F$2:$F$9</c:f>
                <c:numCache>
                  <c:formatCode>General</c:formatCode>
                  <c:ptCount val="8"/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0.25</c:v>
                  </c:pt>
                </c:numCache>
              </c:numRef>
            </c:plus>
            <c:minus>
              <c:numRef>
                <c:f>'Ark1'!$G$2:$G$9</c:f>
                <c:numCache>
                  <c:formatCode>General</c:formatCode>
                  <c:ptCount val="8"/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0.25</c:v>
                  </c:pt>
                </c:numCache>
              </c:numRef>
            </c:minus>
            <c:spPr>
              <a:noFill/>
              <a:ln w="15875" cap="flat" cmpd="sng" algn="ctr">
                <a:solidFill>
                  <a:srgbClr val="0F5F91"/>
                </a:solidFill>
                <a:round/>
              </a:ln>
              <a:effectLst/>
            </c:spPr>
          </c:errBars>
          <c:xVal>
            <c:strRef>
              <c:f>'Ark1'!$A$2:$A$9</c:f>
              <c:strCache>
                <c:ptCount val="7"/>
                <c:pt idx="1">
                  <c:v>Kristiansand vest – Lyngdal vest</c:v>
                </c:pt>
                <c:pt idx="2">
                  <c:v>Lyngdal – Ålgård</c:v>
                </c:pt>
                <c:pt idx="3">
                  <c:v>Smiene – Harestad</c:v>
                </c:pt>
                <c:pt idx="4">
                  <c:v>Boknafjorden (Rogfast)</c:v>
                </c:pt>
                <c:pt idx="5">
                  <c:v>Bokn – Bømlafjorden</c:v>
                </c:pt>
                <c:pt idx="6">
                  <c:v>Ådland-Svegatjørn (Hordfast)</c:v>
                </c:pt>
              </c:strCache>
            </c:strRef>
          </c:xVal>
          <c:yVal>
            <c:numRef>
              <c:f>'Ark1'!$B$2:$B$9</c:f>
              <c:numCache>
                <c:formatCode>General</c:formatCode>
                <c:ptCount val="8"/>
                <c:pt idx="1">
                  <c:v>0.1</c:v>
                </c:pt>
                <c:pt idx="2">
                  <c:v>0</c:v>
                </c:pt>
                <c:pt idx="3">
                  <c:v>0</c:v>
                </c:pt>
                <c:pt idx="4">
                  <c:v>0.6</c:v>
                </c:pt>
                <c:pt idx="5">
                  <c:v>0.1</c:v>
                </c:pt>
                <c:pt idx="6">
                  <c:v>-0.25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84F-4209-AFF3-7A6B4DCEB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682799"/>
        <c:axId val="584679439"/>
      </c:scatterChart>
      <c:catAx>
        <c:axId val="5846827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4679439"/>
        <c:crosses val="autoZero"/>
        <c:auto val="1"/>
        <c:lblAlgn val="ctr"/>
        <c:lblOffset val="100"/>
        <c:noMultiLvlLbl val="0"/>
      </c:catAx>
      <c:valAx>
        <c:axId val="584679439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nb-NO"/>
                  <a:t>Netto</a:t>
                </a:r>
                <a:r>
                  <a:rPr lang="nb-NO" baseline="0"/>
                  <a:t> nytte per krone </a:t>
                </a:r>
                <a:endParaRPr lang="nb-N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nb-NO"/>
          </a:p>
        </c:txPr>
        <c:crossAx val="58468279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602435112277634E-2"/>
          <c:y val="0.848331458567679"/>
          <c:w val="0.89951735199766691"/>
          <c:h val="0.12785901762279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Montserrat" panose="00000500000000000000" pitchFamily="2" charset="0"/>
        </a:defRPr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9B36A-03A0-41E2-84C3-EC77302AF838}" type="datetimeFigureOut">
              <a:rPr lang="nb-NO" smtClean="0"/>
              <a:t>14.04.2026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63F9B-8EC3-4109-A75C-EBE3695F42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3339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0D0F4-D3F1-475F-A380-8934F6AC34D2}" type="datetimeFigureOut">
              <a:rPr lang="nb-NO" smtClean="0"/>
              <a:t>14.04.2026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59D00-F4E0-401F-8CB0-17FA5BCD3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18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3136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9117-AE74-B8A2-D406-BDA22631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FB1D203-700C-F1A3-04ED-87DDCCD57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98BD87B-B82D-8365-BB48-70E0AF8C6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1BF3A9-4D83-F4E0-31C7-64E8BA40B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356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8647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7523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341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604FA-F11F-A4FB-44C5-BDA814F41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364B307-07DE-86E3-1359-1308CE257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02CF9DA-33A2-F6E7-EBEF-A6BFFD588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34FAC18-9910-FFDD-7497-AD3835F0C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676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3610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936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0318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097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045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A8545-72C6-1369-2AB6-4BAB86BA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61C64E5-2DE3-E826-69AE-78D8829391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89E0EBD-0B3F-3878-CA34-97630B31E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0401090-C768-5E31-545C-856D914EF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6618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7757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CA363-AE65-CCA7-0EDB-7582EFAD6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641B72D-0B2C-BF43-E231-2A3140F4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AA2A8B5-8DAD-4348-9B0C-10179CA12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E44491B-4917-BA3B-5EFB-C2C14623A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8568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9525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217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7218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504001" y="3019056"/>
            <a:ext cx="3319143" cy="1439019"/>
          </a:xfrm>
        </p:spPr>
        <p:txBody>
          <a:bodyPr anchor="t"/>
          <a:lstStyle>
            <a:lvl1pPr>
              <a:defRPr sz="12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nb-NO"/>
              <a:t>Klikk for å redigere undertittel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04001" y="1170306"/>
            <a:ext cx="2987880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74774A9-9DEB-DA05-4838-B7E31DF771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1" y="4726800"/>
            <a:ext cx="1542426" cy="162000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FC0F513-3A9C-294B-C2F9-B35F1D9497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D06DA89F-EFB7-9478-78B5-7C56F3F69B6D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9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7218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AC31E411-DE3E-9E34-F0EC-722F6A7DD7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4ABAE-1AF1-54B6-C51E-BA63B15BED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1" y="3019056"/>
            <a:ext cx="3319143" cy="1439019"/>
          </a:xfrm>
        </p:spPr>
        <p:txBody>
          <a:bodyPr anchor="t"/>
          <a:lstStyle>
            <a:lvl1pPr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r>
              <a:rPr lang="nb-NO"/>
              <a:t>Klikk for å redigere undertittel</a:t>
            </a:r>
          </a:p>
        </p:txBody>
      </p:sp>
      <p:sp>
        <p:nvSpPr>
          <p:cNvPr id="13" name="Undertittel 2">
            <a:extLst>
              <a:ext uri="{FF2B5EF4-FFF2-40B4-BE49-F238E27FC236}">
                <a16:creationId xmlns:a16="http://schemas.microsoft.com/office/drawing/2014/main" id="{0CCEAFCF-A976-7045-38C1-9F2FE25885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1" y="1170306"/>
            <a:ext cx="2987880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000" b="0" i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108CD6E-EE99-0A58-246E-00A528A4B33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4001" y="4728995"/>
            <a:ext cx="1545090" cy="15761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3C2B8601-F11F-7CB2-BA29-063781578124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23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amarbe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19221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121A0F2-1C2B-ADE9-CE50-DA8DE852E18F}"/>
              </a:ext>
            </a:extLst>
          </p:cNvPr>
          <p:cNvSpPr/>
          <p:nvPr userDrawn="1"/>
        </p:nvSpPr>
        <p:spPr>
          <a:xfrm>
            <a:off x="0" y="4455677"/>
            <a:ext cx="9144000" cy="687823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innhold 5">
            <a:extLst>
              <a:ext uri="{FF2B5EF4-FFF2-40B4-BE49-F238E27FC236}">
                <a16:creationId xmlns:a16="http://schemas.microsoft.com/office/drawing/2014/main" id="{8B63BEF6-215E-0BAA-86AC-95E606EA60B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203848" y="4543438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7" name="Plassholder for innhold 5">
            <a:extLst>
              <a:ext uri="{FF2B5EF4-FFF2-40B4-BE49-F238E27FC236}">
                <a16:creationId xmlns:a16="http://schemas.microsoft.com/office/drawing/2014/main" id="{06F59D35-8780-5EE8-0FCA-B939DA599D5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144753" y="4543438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10" name="Plassholder for innhold 5">
            <a:extLst>
              <a:ext uri="{FF2B5EF4-FFF2-40B4-BE49-F238E27FC236}">
                <a16:creationId xmlns:a16="http://schemas.microsoft.com/office/drawing/2014/main" id="{7701DEFC-AE59-DABF-8D5F-3EAA843CB13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085659" y="4543438"/>
            <a:ext cx="1346400" cy="554400"/>
          </a:xfrm>
        </p:spPr>
        <p:txBody>
          <a:bodyPr/>
          <a:lstStyle>
            <a:lvl1pPr marL="0" indent="0" rtl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0280489F-96A1-927B-26D2-71D451785A4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91880" y="0"/>
            <a:ext cx="5652120" cy="4448459"/>
          </a:xfrm>
          <a:custGeom>
            <a:avLst/>
            <a:gdLst>
              <a:gd name="connsiteX0" fmla="*/ 50334 w 5652120"/>
              <a:gd name="connsiteY0" fmla="*/ 0 h 4448459"/>
              <a:gd name="connsiteX1" fmla="*/ 5652120 w 5652120"/>
              <a:gd name="connsiteY1" fmla="*/ 0 h 4448459"/>
              <a:gd name="connsiteX2" fmla="*/ 5652120 w 5652120"/>
              <a:gd name="connsiteY2" fmla="*/ 4448459 h 4448459"/>
              <a:gd name="connsiteX3" fmla="*/ 1316101 w 5652120"/>
              <a:gd name="connsiteY3" fmla="*/ 4448459 h 4448459"/>
              <a:gd name="connsiteX4" fmla="*/ 0 w 5652120"/>
              <a:gd name="connsiteY4" fmla="*/ 0 h 4448459"/>
              <a:gd name="connsiteX5" fmla="*/ 50334 w 5652120"/>
              <a:gd name="connsiteY5" fmla="*/ 0 h 4448459"/>
              <a:gd name="connsiteX6" fmla="*/ 0 w 5652120"/>
              <a:gd name="connsiteY6" fmla="*/ 103 h 444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2120" h="4448459">
                <a:moveTo>
                  <a:pt x="50334" y="0"/>
                </a:moveTo>
                <a:lnTo>
                  <a:pt x="5652120" y="0"/>
                </a:lnTo>
                <a:lnTo>
                  <a:pt x="5652120" y="4448459"/>
                </a:lnTo>
                <a:lnTo>
                  <a:pt x="1316101" y="4448459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852CA2D5-8CF5-CD81-EB19-7504EABB21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1" y="2716907"/>
            <a:ext cx="3319143" cy="1439019"/>
          </a:xfrm>
        </p:spPr>
        <p:txBody>
          <a:bodyPr anchor="t"/>
          <a:lstStyle>
            <a:lvl1pPr>
              <a:defRPr sz="12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nb-NO"/>
              <a:t>Klikk for å redigere undertittel</a:t>
            </a:r>
          </a:p>
        </p:txBody>
      </p:sp>
      <p:sp>
        <p:nvSpPr>
          <p:cNvPr id="24" name="Undertittel 2">
            <a:extLst>
              <a:ext uri="{FF2B5EF4-FFF2-40B4-BE49-F238E27FC236}">
                <a16:creationId xmlns:a16="http://schemas.microsoft.com/office/drawing/2014/main" id="{E73134FB-177A-C4D0-AED9-E4439A23CB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1" y="868157"/>
            <a:ext cx="2987880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tittelstil i malen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E9D2A0D1-FA1E-33A2-3D9E-59C3DB2967F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4002" y="4680358"/>
            <a:ext cx="2060452" cy="216408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2B9089-3D93-4F45-E7F6-C4485B16CC8C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45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7218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411953"/>
            <a:ext cx="3319345" cy="1671965"/>
          </a:xfrm>
        </p:spPr>
        <p:txBody>
          <a:bodyPr anchor="t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400" b="0" i="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 for skilleark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EBC16B9F-D23A-C5A9-E8A5-4DA875A5D4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755C84B-2446-7FB6-6A0C-5D63D93244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4000" y="411510"/>
            <a:ext cx="2808287" cy="1999903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defRPr sz="4800">
                <a:solidFill>
                  <a:schemeClr val="bg1"/>
                </a:solidFill>
              </a:defRPr>
            </a:lvl2pPr>
            <a:lvl3pPr>
              <a:defRPr sz="4800">
                <a:solidFill>
                  <a:schemeClr val="bg1"/>
                </a:solidFill>
              </a:defRPr>
            </a:lvl3pPr>
            <a:lvl4pPr>
              <a:defRPr sz="4800">
                <a:solidFill>
                  <a:schemeClr val="bg1"/>
                </a:solidFill>
              </a:defRPr>
            </a:lvl4pPr>
            <a:lvl5pPr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nummer</a:t>
            </a:r>
          </a:p>
        </p:txBody>
      </p:sp>
      <p:cxnSp>
        <p:nvCxnSpPr>
          <p:cNvPr id="2" name="Rett linje 1">
            <a:extLst>
              <a:ext uri="{FF2B5EF4-FFF2-40B4-BE49-F238E27FC236}">
                <a16:creationId xmlns:a16="http://schemas.microsoft.com/office/drawing/2014/main" id="{8BAA81D6-9D65-3D1B-821C-5F1C23D06085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34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29084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75606"/>
            <a:ext cx="8064000" cy="316175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381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5544000" y="0"/>
            <a:ext cx="3600000" cy="51435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4466164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03598"/>
            <a:ext cx="4466164" cy="323376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0086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5544000" y="0"/>
            <a:ext cx="3600000" cy="5144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4466164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666875"/>
            <a:ext cx="4466164" cy="277048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44676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55865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5580" y="-900"/>
            <a:ext cx="3600000" cy="5144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6"/>
          </p:nvPr>
        </p:nvSpPr>
        <p:spPr>
          <a:xfrm>
            <a:off x="4139952" y="1203598"/>
            <a:ext cx="4466164" cy="323376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139952" y="662989"/>
            <a:ext cx="4466164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758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5580" y="-900"/>
            <a:ext cx="3600000" cy="5144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4138516" y="1107206"/>
            <a:ext cx="44676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idx="17"/>
          </p:nvPr>
        </p:nvSpPr>
        <p:spPr>
          <a:xfrm>
            <a:off x="4139952" y="1666875"/>
            <a:ext cx="4466164" cy="277048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138516" y="662989"/>
            <a:ext cx="4467600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24152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2"/>
          <p:cNvSpPr>
            <a:spLocks noGrp="1"/>
          </p:cNvSpPr>
          <p:nvPr>
            <p:ph idx="1"/>
          </p:nvPr>
        </p:nvSpPr>
        <p:spPr>
          <a:xfrm>
            <a:off x="720000" y="1275605"/>
            <a:ext cx="3960000" cy="316175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3"/>
          </p:nvPr>
        </p:nvSpPr>
        <p:spPr>
          <a:xfrm>
            <a:off x="4826124" y="1275605"/>
            <a:ext cx="3960000" cy="316175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5669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415865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393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180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0" y="1591196"/>
            <a:ext cx="9144000" cy="118937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0" y="4333500"/>
            <a:ext cx="9144000" cy="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4" name="Rett linje 13"/>
          <p:cNvCxnSpPr/>
          <p:nvPr userDrawn="1"/>
        </p:nvCxnSpPr>
        <p:spPr>
          <a:xfrm>
            <a:off x="3211200" y="4518000"/>
            <a:ext cx="0" cy="432000"/>
          </a:xfrm>
          <a:prstGeom prst="line">
            <a:avLst/>
          </a:prstGeom>
          <a:ln w="10800"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7099200" y="0"/>
            <a:ext cx="2044800" cy="4194000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6" name="Plassholder for dato 3"/>
          <p:cNvSpPr txBox="1">
            <a:spLocks/>
          </p:cNvSpPr>
          <p:nvPr userDrawn="1"/>
        </p:nvSpPr>
        <p:spPr>
          <a:xfrm>
            <a:off x="3628380" y="4413902"/>
            <a:ext cx="180771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noProof="1">
                <a:solidFill>
                  <a:schemeClr val="accent1"/>
                </a:solidFill>
              </a:rPr>
              <a:t>Oslo Economics AS</a:t>
            </a:r>
          </a:p>
          <a:p>
            <a:pPr algn="l"/>
            <a:r>
              <a:rPr lang="nb-NO" noProof="1">
                <a:solidFill>
                  <a:schemeClr val="accent1"/>
                </a:solidFill>
              </a:rPr>
              <a:t>Klingenberggata 7</a:t>
            </a:r>
          </a:p>
          <a:p>
            <a:pPr algn="l"/>
            <a:r>
              <a:rPr lang="nb-NO" noProof="1">
                <a:solidFill>
                  <a:schemeClr val="accent1"/>
                </a:solidFill>
              </a:rPr>
              <a:t>0160 Oslo</a:t>
            </a:r>
          </a:p>
        </p:txBody>
      </p:sp>
      <p:sp>
        <p:nvSpPr>
          <p:cNvPr id="17" name="Plassholder for dato 3"/>
          <p:cNvSpPr txBox="1">
            <a:spLocks/>
          </p:cNvSpPr>
          <p:nvPr userDrawn="1"/>
        </p:nvSpPr>
        <p:spPr>
          <a:xfrm>
            <a:off x="5659588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noProof="1">
                <a:solidFill>
                  <a:schemeClr val="bg2">
                    <a:lumMod val="75000"/>
                  </a:schemeClr>
                </a:solidFill>
              </a:rPr>
              <a:t>post@osloeconomics.no</a:t>
            </a:r>
          </a:p>
          <a:p>
            <a:pPr algn="l"/>
            <a:r>
              <a:rPr lang="nb-NO" noProof="1">
                <a:solidFill>
                  <a:schemeClr val="bg2">
                    <a:lumMod val="75000"/>
                  </a:schemeClr>
                </a:solidFill>
              </a:rPr>
              <a:t>Tel: +47 21 99 28 00</a:t>
            </a:r>
          </a:p>
        </p:txBody>
      </p:sp>
      <p:sp>
        <p:nvSpPr>
          <p:cNvPr id="22" name="Plassholder for dato 3"/>
          <p:cNvSpPr txBox="1">
            <a:spLocks/>
          </p:cNvSpPr>
          <p:nvPr userDrawn="1"/>
        </p:nvSpPr>
        <p:spPr>
          <a:xfrm>
            <a:off x="7308304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noProof="1">
                <a:solidFill>
                  <a:schemeClr val="bg2">
                    <a:lumMod val="75000"/>
                  </a:schemeClr>
                </a:solidFill>
              </a:rPr>
              <a:t>www.osloeconomics.no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325422FD-D088-5E01-A99C-7002A7FFF1F1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002" y="4597751"/>
            <a:ext cx="2060452" cy="2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87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ihåndsform: figur 23">
            <a:extLst>
              <a:ext uri="{FF2B5EF4-FFF2-40B4-BE49-F238E27FC236}">
                <a16:creationId xmlns:a16="http://schemas.microsoft.com/office/drawing/2014/main" id="{8AB871BF-0D20-1D4E-CFE9-E968CE136107}"/>
              </a:ext>
            </a:extLst>
          </p:cNvPr>
          <p:cNvSpPr/>
          <p:nvPr userDrawn="1"/>
        </p:nvSpPr>
        <p:spPr>
          <a:xfrm flipH="1" flipV="1">
            <a:off x="1" y="0"/>
            <a:ext cx="3205650" cy="5164038"/>
          </a:xfrm>
          <a:custGeom>
            <a:avLst/>
            <a:gdLst>
              <a:gd name="connsiteX0" fmla="*/ 3205650 w 3205650"/>
              <a:gd name="connsiteY0" fmla="*/ 5164038 h 5164038"/>
              <a:gd name="connsiteX1" fmla="*/ 0 w 3205650"/>
              <a:gd name="connsiteY1" fmla="*/ 5164038 h 5164038"/>
              <a:gd name="connsiteX2" fmla="*/ 1450771 w 3205650"/>
              <a:gd name="connsiteY2" fmla="*/ 0 h 5164038"/>
              <a:gd name="connsiteX3" fmla="*/ 3205650 w 3205650"/>
              <a:gd name="connsiteY3" fmla="*/ 3612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650" h="5164038">
                <a:moveTo>
                  <a:pt x="3205650" y="5164038"/>
                </a:moveTo>
                <a:lnTo>
                  <a:pt x="0" y="5164038"/>
                </a:lnTo>
                <a:lnTo>
                  <a:pt x="1450771" y="0"/>
                </a:lnTo>
                <a:lnTo>
                  <a:pt x="3205650" y="3612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22" name="Bilde 21" descr="Et bilde som inneholder utendørs, himmel, sky, konstruksjon&#10;&#10;Automatisk generert beskrivelse">
            <a:extLst>
              <a:ext uri="{FF2B5EF4-FFF2-40B4-BE49-F238E27FC236}">
                <a16:creationId xmlns:a16="http://schemas.microsoft.com/office/drawing/2014/main" id="{8E8B0B64-FC32-6BAE-0A59-4E4809BFF3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2664" r="4682" b="1339"/>
          <a:stretch/>
        </p:blipFill>
        <p:spPr>
          <a:xfrm>
            <a:off x="1746583" y="0"/>
            <a:ext cx="7391803" cy="5164038"/>
          </a:xfrm>
          <a:custGeom>
            <a:avLst/>
            <a:gdLst>
              <a:gd name="connsiteX0" fmla="*/ 1450772 w 7391803"/>
              <a:gd name="connsiteY0" fmla="*/ 0 h 5164038"/>
              <a:gd name="connsiteX1" fmla="*/ 7391803 w 7391803"/>
              <a:gd name="connsiteY1" fmla="*/ 0 h 5164038"/>
              <a:gd name="connsiteX2" fmla="*/ 7391803 w 7391803"/>
              <a:gd name="connsiteY2" fmla="*/ 5164038 h 5164038"/>
              <a:gd name="connsiteX3" fmla="*/ 0 w 7391803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803" h="5164038">
                <a:moveTo>
                  <a:pt x="1450772" y="0"/>
                </a:moveTo>
                <a:lnTo>
                  <a:pt x="7391803" y="0"/>
                </a:lnTo>
                <a:lnTo>
                  <a:pt x="7391803" y="5164038"/>
                </a:lnTo>
                <a:lnTo>
                  <a:pt x="0" y="5164038"/>
                </a:lnTo>
                <a:close/>
              </a:path>
            </a:pathLst>
          </a:custGeom>
        </p:spPr>
      </p:pic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B16FB38-ED32-6D7B-EB42-847C15CDDDBE}"/>
              </a:ext>
            </a:extLst>
          </p:cNvPr>
          <p:cNvCxnSpPr>
            <a:cxnSpLocks/>
          </p:cNvCxnSpPr>
          <p:nvPr userDrawn="1"/>
        </p:nvCxnSpPr>
        <p:spPr>
          <a:xfrm flipV="1">
            <a:off x="1672843" y="-32977"/>
            <a:ext cx="1461834" cy="52034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15D9E68C-4F5A-FE50-0C23-EEE1448A5A0B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chemeClr val="bg1">
              <a:alpha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DA40C3D0-1371-F06F-85DE-6761F8E20FEA}"/>
              </a:ext>
            </a:extLst>
          </p:cNvPr>
          <p:cNvSpPr txBox="1">
            <a:spLocks/>
          </p:cNvSpPr>
          <p:nvPr userDrawn="1"/>
        </p:nvSpPr>
        <p:spPr>
          <a:xfrm>
            <a:off x="2375756" y="2499742"/>
            <a:ext cx="4392488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200" i="0">
                <a:latin typeface="Montserrat" panose="00000500000000000000" pitchFamily="2" charset="0"/>
              </a:rPr>
              <a:t>www.osloeconomics.no</a:t>
            </a:r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8AB9F5EF-2953-3EE4-DFB2-58950C8B9DA1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79649" y="1983500"/>
            <a:ext cx="3370680" cy="35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2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ihåndsform: figur 23">
            <a:extLst>
              <a:ext uri="{FF2B5EF4-FFF2-40B4-BE49-F238E27FC236}">
                <a16:creationId xmlns:a16="http://schemas.microsoft.com/office/drawing/2014/main" id="{8AB871BF-0D20-1D4E-CFE9-E968CE136107}"/>
              </a:ext>
            </a:extLst>
          </p:cNvPr>
          <p:cNvSpPr/>
          <p:nvPr userDrawn="1"/>
        </p:nvSpPr>
        <p:spPr>
          <a:xfrm flipH="1" flipV="1">
            <a:off x="1" y="0"/>
            <a:ext cx="3205650" cy="5164038"/>
          </a:xfrm>
          <a:custGeom>
            <a:avLst/>
            <a:gdLst>
              <a:gd name="connsiteX0" fmla="*/ 3205650 w 3205650"/>
              <a:gd name="connsiteY0" fmla="*/ 5164038 h 5164038"/>
              <a:gd name="connsiteX1" fmla="*/ 0 w 3205650"/>
              <a:gd name="connsiteY1" fmla="*/ 5164038 h 5164038"/>
              <a:gd name="connsiteX2" fmla="*/ 1450771 w 3205650"/>
              <a:gd name="connsiteY2" fmla="*/ 0 h 5164038"/>
              <a:gd name="connsiteX3" fmla="*/ 3205650 w 3205650"/>
              <a:gd name="connsiteY3" fmla="*/ 3612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650" h="5164038">
                <a:moveTo>
                  <a:pt x="3205650" y="5164038"/>
                </a:moveTo>
                <a:lnTo>
                  <a:pt x="0" y="5164038"/>
                </a:lnTo>
                <a:lnTo>
                  <a:pt x="1450771" y="0"/>
                </a:lnTo>
                <a:lnTo>
                  <a:pt x="3205650" y="3612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22" name="Bilde 21" descr="Et bilde som inneholder utendørs, himmel, sky, konstruksjon&#10;&#10;Automatisk generert beskrivelse">
            <a:extLst>
              <a:ext uri="{FF2B5EF4-FFF2-40B4-BE49-F238E27FC236}">
                <a16:creationId xmlns:a16="http://schemas.microsoft.com/office/drawing/2014/main" id="{8E8B0B64-FC32-6BAE-0A59-4E4809BFF3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2664" r="4682" b="1339"/>
          <a:stretch/>
        </p:blipFill>
        <p:spPr>
          <a:xfrm>
            <a:off x="1746583" y="0"/>
            <a:ext cx="7391803" cy="5164038"/>
          </a:xfrm>
          <a:custGeom>
            <a:avLst/>
            <a:gdLst>
              <a:gd name="connsiteX0" fmla="*/ 1450772 w 7391803"/>
              <a:gd name="connsiteY0" fmla="*/ 0 h 5164038"/>
              <a:gd name="connsiteX1" fmla="*/ 7391803 w 7391803"/>
              <a:gd name="connsiteY1" fmla="*/ 0 h 5164038"/>
              <a:gd name="connsiteX2" fmla="*/ 7391803 w 7391803"/>
              <a:gd name="connsiteY2" fmla="*/ 5164038 h 5164038"/>
              <a:gd name="connsiteX3" fmla="*/ 0 w 7391803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803" h="5164038">
                <a:moveTo>
                  <a:pt x="1450772" y="0"/>
                </a:moveTo>
                <a:lnTo>
                  <a:pt x="7391803" y="0"/>
                </a:lnTo>
                <a:lnTo>
                  <a:pt x="7391803" y="5164038"/>
                </a:lnTo>
                <a:lnTo>
                  <a:pt x="0" y="5164038"/>
                </a:lnTo>
                <a:close/>
              </a:path>
            </a:pathLst>
          </a:custGeom>
        </p:spPr>
      </p:pic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B16FB38-ED32-6D7B-EB42-847C15CDDDBE}"/>
              </a:ext>
            </a:extLst>
          </p:cNvPr>
          <p:cNvCxnSpPr>
            <a:cxnSpLocks/>
          </p:cNvCxnSpPr>
          <p:nvPr userDrawn="1"/>
        </p:nvCxnSpPr>
        <p:spPr>
          <a:xfrm flipV="1">
            <a:off x="1672843" y="-32977"/>
            <a:ext cx="1461834" cy="52034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15D9E68C-4F5A-FE50-0C23-EEE1448A5A0B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chemeClr val="bg1">
              <a:alpha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60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utendørs, himmel, sky, konstruksjon&#10;&#10;Automatisk generert beskrivelse">
            <a:extLst>
              <a:ext uri="{FF2B5EF4-FFF2-40B4-BE49-F238E27FC236}">
                <a16:creationId xmlns:a16="http://schemas.microsoft.com/office/drawing/2014/main" id="{9959E8D8-4C9F-2B5D-B18B-AC7F940FC2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371"/>
          <a:stretch>
            <a:fillRect/>
          </a:stretch>
        </p:blipFill>
        <p:spPr>
          <a:xfrm>
            <a:off x="0" y="0"/>
            <a:ext cx="9144000" cy="5170436"/>
          </a:xfrm>
          <a:custGeom>
            <a:avLst/>
            <a:gdLst>
              <a:gd name="connsiteX0" fmla="*/ 0 w 9144000"/>
              <a:gd name="connsiteY0" fmla="*/ 0 h 5170436"/>
              <a:gd name="connsiteX1" fmla="*/ 9144000 w 9144000"/>
              <a:gd name="connsiteY1" fmla="*/ 0 h 5170436"/>
              <a:gd name="connsiteX2" fmla="*/ 9144000 w 9144000"/>
              <a:gd name="connsiteY2" fmla="*/ 5170436 h 5170436"/>
              <a:gd name="connsiteX3" fmla="*/ 0 w 9144000"/>
              <a:gd name="connsiteY3" fmla="*/ 5170436 h 51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70436">
                <a:moveTo>
                  <a:pt x="0" y="0"/>
                </a:moveTo>
                <a:lnTo>
                  <a:pt x="9144000" y="0"/>
                </a:lnTo>
                <a:lnTo>
                  <a:pt x="9144000" y="5170436"/>
                </a:lnTo>
                <a:lnTo>
                  <a:pt x="0" y="5170436"/>
                </a:lnTo>
                <a:close/>
              </a:path>
            </a:pathLst>
          </a:cu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F0D8AD5-885F-6345-756F-60B5081356F8}"/>
              </a:ext>
            </a:extLst>
          </p:cNvPr>
          <p:cNvSpPr/>
          <p:nvPr userDrawn="1"/>
        </p:nvSpPr>
        <p:spPr>
          <a:xfrm>
            <a:off x="0" y="0"/>
            <a:ext cx="9144000" cy="5169600"/>
          </a:xfrm>
          <a:prstGeom prst="rect">
            <a:avLst/>
          </a:prstGeom>
          <a:solidFill>
            <a:schemeClr val="bg1">
              <a:alpha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5035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2"/>
          <p:cNvSpPr txBox="1">
            <a:spLocks/>
          </p:cNvSpPr>
          <p:nvPr userDrawn="1"/>
        </p:nvSpPr>
        <p:spPr>
          <a:xfrm>
            <a:off x="2375756" y="2499742"/>
            <a:ext cx="4392488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200" i="0">
                <a:latin typeface="Montserrat" panose="00000500000000000000" pitchFamily="2" charset="0"/>
              </a:rPr>
              <a:t>www.osloeconomics.no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2AEE37-784A-BBCD-3264-6FE56833A261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79649" y="1983500"/>
            <a:ext cx="3370680" cy="35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8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0000" y="1666875"/>
            <a:ext cx="8064000" cy="27704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8233C571-26D5-3518-1AC9-AA75A43FAF0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257600" y="4728995"/>
            <a:ext cx="1545090" cy="15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8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8" r:id="rId2"/>
    <p:sldLayoutId id="2147483740" r:id="rId3"/>
    <p:sldLayoutId id="2147483745" r:id="rId4"/>
    <p:sldLayoutId id="2147483650" r:id="rId5"/>
    <p:sldLayoutId id="2147483732" r:id="rId6"/>
    <p:sldLayoutId id="2147483668" r:id="rId7"/>
    <p:sldLayoutId id="2147483663" r:id="rId8"/>
    <p:sldLayoutId id="2147483676" r:id="rId9"/>
    <p:sldLayoutId id="2147483677" r:id="rId10"/>
    <p:sldLayoutId id="2147483652" r:id="rId11"/>
    <p:sldLayoutId id="2147483672" r:id="rId12"/>
    <p:sldLayoutId id="2147483733" r:id="rId13"/>
    <p:sldLayoutId id="2147483734" r:id="rId14"/>
    <p:sldLayoutId id="2147483666" r:id="rId15"/>
    <p:sldLayoutId id="2147483747" r:id="rId16"/>
    <p:sldLayoutId id="2147483748" r:id="rId17"/>
    <p:sldLayoutId id="2147483749" r:id="rId18"/>
    <p:sldLayoutId id="2147483742" r:id="rId19"/>
  </p:sldLayoutIdLst>
  <p:hf hdr="0" ftr="0" dt="0"/>
  <p:txStyles>
    <p:titleStyle>
      <a:lvl1pPr algn="l" defTabSz="914400" rtl="0" eaLnBrk="1" latinLnBrk="0" hangingPunct="1">
        <a:lnSpc>
          <a:spcPts val="2600"/>
        </a:lnSpc>
        <a:spcBef>
          <a:spcPct val="0"/>
        </a:spcBef>
        <a:buNone/>
        <a:defRPr sz="2000" b="0" kern="1200">
          <a:solidFill>
            <a:schemeClr val="accent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538163" indent="-2682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717550" indent="-1793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89852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1076325" indent="-1778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»"/>
        <a:defRPr sz="105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DFF6FC-9D1A-6351-C1B4-95E29CF9C1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nb-NO" sz="1100" i="0"/>
            </a:br>
            <a:r>
              <a:rPr lang="nb-NO"/>
              <a:t>Mobiliseringskonferanse i Bergen</a:t>
            </a:r>
            <a:br>
              <a:rPr lang="nb-NO" sz="1100"/>
            </a:br>
            <a:r>
              <a:rPr lang="nb-NO" sz="1100"/>
              <a:t>15.  April 2026</a:t>
            </a:r>
            <a:endParaRPr lang="nb-NO" sz="1100" i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1B995A-AB36-2CC7-841E-E60544ABB5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600"/>
              <a:t>Vestlandsvegen E39 – en unødvendig vegutbygging eller gullkanta investering?</a:t>
            </a:r>
          </a:p>
        </p:txBody>
      </p: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2D6E62EB-7791-95E2-A73E-E756F0CC8AB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9" t="26091" r="-1" b="8871"/>
          <a:stretch>
            <a:fillRect/>
          </a:stretch>
        </p:blipFill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389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92929-3E26-4F33-848F-473E03910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AC7A50-6B8C-6C85-C13B-8A666CB09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52" y="1131590"/>
            <a:ext cx="3960440" cy="3233761"/>
          </a:xfrm>
        </p:spPr>
        <p:txBody>
          <a:bodyPr/>
          <a:lstStyle/>
          <a:p>
            <a:endParaRPr lang="nb-NO"/>
          </a:p>
          <a:p>
            <a:endParaRPr lang="nb-NO"/>
          </a:p>
          <a:p>
            <a:endParaRPr lang="nb-NO"/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7104DF3F-BD38-9DA5-CD1A-562610913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307" y="292366"/>
            <a:ext cx="3224623" cy="4558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8389FF3-F752-C947-4A1D-A22FF379E430}"/>
              </a:ext>
            </a:extLst>
          </p:cNvPr>
          <p:cNvSpPr/>
          <p:nvPr/>
        </p:nvSpPr>
        <p:spPr>
          <a:xfrm>
            <a:off x="3672183" y="2302013"/>
            <a:ext cx="5276045" cy="7920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>
                <a:solidFill>
                  <a:schemeClr val="bg2">
                    <a:lumMod val="75000"/>
                  </a:schemeClr>
                </a:solidFill>
              </a:rPr>
              <a:t>Kunnskapsoppsummering av de samfunnsmessige konsekvensene av opprustet og ferjefri E39</a:t>
            </a: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2BF0B222-1303-171A-96FB-544BFBFCC9CA}"/>
              </a:ext>
            </a:extLst>
          </p:cNvPr>
          <p:cNvCxnSpPr>
            <a:cxnSpLocks/>
          </p:cNvCxnSpPr>
          <p:nvPr/>
        </p:nvCxnSpPr>
        <p:spPr>
          <a:xfrm>
            <a:off x="4063710" y="3094101"/>
            <a:ext cx="4478124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81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ACCD2-0AA9-A733-3165-E4996D0FA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2EAE7F6-BEA6-ACC0-3170-8E4FD935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037" y="1397449"/>
            <a:ext cx="4280878" cy="234860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n-NO" i="1">
                <a:solidFill>
                  <a:schemeClr val="accent1"/>
                </a:solidFill>
              </a:rPr>
              <a:t>«E39 er hovudpulsåra i vest. Ein ferjefri kyststamveg vil redusera avstandsulempene i denne landsdelen.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n-NO" i="1">
                <a:solidFill>
                  <a:schemeClr val="accent1"/>
                </a:solidFill>
              </a:rPr>
              <a:t>Difor har samferdselsminister Magnhild Meltveit Kleppa sett i gang eit prosjekt som skal greia ut kva for potensial ein ferjefri kyststamveg vil ha for næringsliv og tilhøyrande bu- og arbeidsregionar. Prosjektet skal òg vurdera teknologiske løysingar for fjordkryssingar. E39 går langs kysten frå Kristiansand til Trondheim.»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nn-NO" sz="1000" b="1">
                <a:solidFill>
                  <a:schemeClr val="accent1"/>
                </a:solidFill>
              </a:rPr>
              <a:t>Samferdselsdepartementet (2010)</a:t>
            </a:r>
            <a:endParaRPr lang="nb-NO" sz="1000" b="1">
              <a:solidFill>
                <a:schemeClr val="accent1"/>
              </a:solidFill>
            </a:endParaRP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CCD7B26A-9E02-E0B9-3551-2B2CE1BAB6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7219" y="-44450"/>
            <a:ext cx="3872312" cy="490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3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BB4EC2-8D12-711C-8D91-26AAAFFF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Ambisjon om å binde Vestlandet tettere sammen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0C500C7-2A4F-5310-BEC4-80AEF01294D3}"/>
              </a:ext>
            </a:extLst>
          </p:cNvPr>
          <p:cNvSpPr/>
          <p:nvPr/>
        </p:nvSpPr>
        <p:spPr>
          <a:xfrm>
            <a:off x="1574799" y="1698189"/>
            <a:ext cx="2324099" cy="104688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r>
              <a:rPr lang="nb-NO" sz="1200" b="1">
                <a:solidFill>
                  <a:schemeClr val="accent1"/>
                </a:solidFill>
              </a:rPr>
              <a:t>Kortere avstander</a:t>
            </a:r>
          </a:p>
          <a:p>
            <a:endParaRPr lang="nb-NO" sz="1200" b="1">
              <a:solidFill>
                <a:schemeClr val="accent1"/>
              </a:solidFill>
            </a:endParaRPr>
          </a:p>
          <a:p>
            <a:r>
              <a:rPr lang="nb-NO" sz="1100">
                <a:solidFill>
                  <a:schemeClr val="tx1"/>
                </a:solidFill>
              </a:rPr>
              <a:t>Halvere reisetiden mellom Kristiansand og Trondheim </a:t>
            </a:r>
          </a:p>
          <a:p>
            <a:endParaRPr lang="nb-NO" sz="1200" b="1">
              <a:solidFill>
                <a:schemeClr val="accent1"/>
              </a:solidFill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4FE8AB0-7620-314D-6DA3-DA81921F170E}"/>
              </a:ext>
            </a:extLst>
          </p:cNvPr>
          <p:cNvSpPr/>
          <p:nvPr/>
        </p:nvSpPr>
        <p:spPr>
          <a:xfrm>
            <a:off x="5135033" y="1698189"/>
            <a:ext cx="2324099" cy="104688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r>
              <a:rPr lang="nb-NO" sz="1200" b="1">
                <a:solidFill>
                  <a:schemeClr val="accent1"/>
                </a:solidFill>
              </a:rPr>
              <a:t>Regional utvikling</a:t>
            </a:r>
          </a:p>
          <a:p>
            <a:endParaRPr lang="nb-NO" sz="1100">
              <a:solidFill>
                <a:schemeClr val="tx1"/>
              </a:solidFill>
            </a:endParaRPr>
          </a:p>
          <a:p>
            <a:r>
              <a:rPr lang="nb-NO" sz="1100">
                <a:solidFill>
                  <a:schemeClr val="tx1"/>
                </a:solidFill>
              </a:rPr>
              <a:t>Bedre grunnlag til utvikling på Vestlandet</a:t>
            </a:r>
          </a:p>
          <a:p>
            <a:endParaRPr lang="nb-NO" sz="1200" b="1">
              <a:solidFill>
                <a:schemeClr val="accent1"/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9DCCE35-81A9-976D-31F4-899EBCA142B6}"/>
              </a:ext>
            </a:extLst>
          </p:cNvPr>
          <p:cNvSpPr/>
          <p:nvPr/>
        </p:nvSpPr>
        <p:spPr>
          <a:xfrm>
            <a:off x="5135033" y="3203381"/>
            <a:ext cx="2324099" cy="104688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r>
              <a:rPr lang="nb-NO" sz="1200" b="1">
                <a:solidFill>
                  <a:schemeClr val="accent1"/>
                </a:solidFill>
              </a:rPr>
              <a:t>Større arbeidsmarkeder</a:t>
            </a:r>
          </a:p>
          <a:p>
            <a:endParaRPr lang="nb-NO" sz="1100">
              <a:solidFill>
                <a:schemeClr val="tx1"/>
              </a:solidFill>
            </a:endParaRPr>
          </a:p>
          <a:p>
            <a:r>
              <a:rPr lang="nb-NO" sz="1100">
                <a:solidFill>
                  <a:schemeClr val="tx1"/>
                </a:solidFill>
              </a:rPr>
              <a:t>Utvide bo- og arbeidsregioner</a:t>
            </a:r>
          </a:p>
          <a:p>
            <a:endParaRPr lang="nb-NO" sz="1200" b="1">
              <a:solidFill>
                <a:schemeClr val="accent1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43FCCD0-311B-8CAB-427C-67BC3F22DAE4}"/>
              </a:ext>
            </a:extLst>
          </p:cNvPr>
          <p:cNvSpPr/>
          <p:nvPr/>
        </p:nvSpPr>
        <p:spPr>
          <a:xfrm>
            <a:off x="1574799" y="3203381"/>
            <a:ext cx="2324099" cy="104688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r>
              <a:rPr lang="nb-NO" sz="1200" b="1">
                <a:solidFill>
                  <a:schemeClr val="accent1"/>
                </a:solidFill>
              </a:rPr>
              <a:t>Sterkere næringsliv</a:t>
            </a:r>
          </a:p>
          <a:p>
            <a:endParaRPr lang="nb-NO" sz="1200" b="1">
              <a:solidFill>
                <a:schemeClr val="accent1"/>
              </a:solidFill>
            </a:endParaRPr>
          </a:p>
          <a:p>
            <a:r>
              <a:rPr lang="nb-NO" sz="1100">
                <a:solidFill>
                  <a:schemeClr val="tx1"/>
                </a:solidFill>
              </a:rPr>
              <a:t>Knytte sammen næringslivsregioner</a:t>
            </a:r>
          </a:p>
          <a:p>
            <a:endParaRPr lang="nb-NO" sz="1200" b="1">
              <a:solidFill>
                <a:schemeClr val="accent1"/>
              </a:solidFill>
            </a:endParaRPr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5D3027CC-0BAB-D7BE-752B-34974C82BDED}"/>
              </a:ext>
            </a:extLst>
          </p:cNvPr>
          <p:cNvCxnSpPr>
            <a:cxnSpLocks/>
          </p:cNvCxnSpPr>
          <p:nvPr/>
        </p:nvCxnSpPr>
        <p:spPr>
          <a:xfrm>
            <a:off x="1574799" y="1998133"/>
            <a:ext cx="200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C8840AA7-609B-2481-6A76-F09F628F94D6}"/>
              </a:ext>
            </a:extLst>
          </p:cNvPr>
          <p:cNvCxnSpPr>
            <a:cxnSpLocks/>
          </p:cNvCxnSpPr>
          <p:nvPr/>
        </p:nvCxnSpPr>
        <p:spPr>
          <a:xfrm>
            <a:off x="1574799" y="3496733"/>
            <a:ext cx="200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298FB94B-131A-A348-6E01-71661B09D347}"/>
              </a:ext>
            </a:extLst>
          </p:cNvPr>
          <p:cNvCxnSpPr>
            <a:cxnSpLocks/>
          </p:cNvCxnSpPr>
          <p:nvPr/>
        </p:nvCxnSpPr>
        <p:spPr>
          <a:xfrm>
            <a:off x="5135033" y="3496733"/>
            <a:ext cx="200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AB4D4581-9E22-5310-60DE-CD6794A50C60}"/>
              </a:ext>
            </a:extLst>
          </p:cNvPr>
          <p:cNvCxnSpPr>
            <a:cxnSpLocks/>
          </p:cNvCxnSpPr>
          <p:nvPr/>
        </p:nvCxnSpPr>
        <p:spPr>
          <a:xfrm>
            <a:off x="5135033" y="1998133"/>
            <a:ext cx="200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fikk 18" descr="Bygnings arbeider hunn med heldekkende fyll">
            <a:extLst>
              <a:ext uri="{FF2B5EF4-FFF2-40B4-BE49-F238E27FC236}">
                <a16:creationId xmlns:a16="http://schemas.microsoft.com/office/drawing/2014/main" id="{85F13748-1BAA-620D-9340-6037004B3E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5723" y="3012042"/>
            <a:ext cx="492319" cy="492319"/>
          </a:xfrm>
          <a:prstGeom prst="rect">
            <a:avLst/>
          </a:prstGeom>
        </p:spPr>
      </p:pic>
      <p:pic>
        <p:nvPicPr>
          <p:cNvPr id="20" name="Grafikk 19" descr="Spirende frø med heldekkende fyll">
            <a:extLst>
              <a:ext uri="{FF2B5EF4-FFF2-40B4-BE49-F238E27FC236}">
                <a16:creationId xmlns:a16="http://schemas.microsoft.com/office/drawing/2014/main" id="{A3224DA4-EE51-C26E-7865-398556B156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5723" y="1510902"/>
            <a:ext cx="492553" cy="492553"/>
          </a:xfrm>
          <a:prstGeom prst="rect">
            <a:avLst/>
          </a:prstGeom>
        </p:spPr>
      </p:pic>
      <p:pic>
        <p:nvPicPr>
          <p:cNvPr id="21" name="Grafikk 20" descr="Stoppeklokke 50% med heldekkende fyll">
            <a:extLst>
              <a:ext uri="{FF2B5EF4-FFF2-40B4-BE49-F238E27FC236}">
                <a16:creationId xmlns:a16="http://schemas.microsoft.com/office/drawing/2014/main" id="{50B86CE2-E305-1175-ACFF-76342E5D91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8487" y="1510902"/>
            <a:ext cx="492553" cy="492553"/>
          </a:xfrm>
          <a:prstGeom prst="rect">
            <a:avLst/>
          </a:prstGeom>
        </p:spPr>
      </p:pic>
      <p:pic>
        <p:nvPicPr>
          <p:cNvPr id="22" name="Grafikk 21" descr="Venn-diagram med heldekkende fyll">
            <a:extLst>
              <a:ext uri="{FF2B5EF4-FFF2-40B4-BE49-F238E27FC236}">
                <a16:creationId xmlns:a16="http://schemas.microsoft.com/office/drawing/2014/main" id="{234F5481-9291-38A3-CDB9-70CD9338CC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8487" y="3012042"/>
            <a:ext cx="492553" cy="49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15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195AA35-C7A4-3B4C-1044-BAC3A40BC382}"/>
              </a:ext>
            </a:extLst>
          </p:cNvPr>
          <p:cNvSpPr/>
          <p:nvPr/>
        </p:nvSpPr>
        <p:spPr>
          <a:xfrm>
            <a:off x="78059" y="0"/>
            <a:ext cx="9065941" cy="5143500"/>
          </a:xfrm>
          <a:prstGeom prst="rect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A49AA47-36F8-C37F-2BAC-2CAAE8BC74DF}"/>
              </a:ext>
            </a:extLst>
          </p:cNvPr>
          <p:cNvSpPr/>
          <p:nvPr/>
        </p:nvSpPr>
        <p:spPr>
          <a:xfrm>
            <a:off x="3486424" y="2302013"/>
            <a:ext cx="5276045" cy="7920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>
                <a:solidFill>
                  <a:schemeClr val="bg2">
                    <a:lumMod val="75000"/>
                  </a:schemeClr>
                </a:solidFill>
              </a:rPr>
              <a:t>I dag står vi milevis unna å nå ambisjonen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59C7610-ABDE-0C2E-452F-755529779466}"/>
              </a:ext>
            </a:extLst>
          </p:cNvPr>
          <p:cNvSpPr/>
          <p:nvPr/>
        </p:nvSpPr>
        <p:spPr>
          <a:xfrm>
            <a:off x="3976969" y="1648242"/>
            <a:ext cx="4430422" cy="243800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i="1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C7DA5D2F-64CB-2ADC-34A3-F2004D2A71B5}"/>
              </a:ext>
            </a:extLst>
          </p:cNvPr>
          <p:cNvCxnSpPr>
            <a:cxnSpLocks/>
          </p:cNvCxnSpPr>
          <p:nvPr/>
        </p:nvCxnSpPr>
        <p:spPr>
          <a:xfrm>
            <a:off x="3767181" y="3072469"/>
            <a:ext cx="4714530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Ferjesambandet Lote-Anda vert i dag trafikkert av to ferjer. ">
            <a:extLst>
              <a:ext uri="{FF2B5EF4-FFF2-40B4-BE49-F238E27FC236}">
                <a16:creationId xmlns:a16="http://schemas.microsoft.com/office/drawing/2014/main" id="{6673DAC9-80E5-370B-8A73-C74F6996F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r="29056"/>
          <a:stretch>
            <a:fillRect/>
          </a:stretch>
        </p:blipFill>
        <p:spPr bwMode="auto">
          <a:xfrm>
            <a:off x="-2374900" y="-40593"/>
            <a:ext cx="5224686" cy="52246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3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A32E6-6283-45D9-99F1-E31DF66D7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C58B6A44-41A4-FBD4-9510-CB4990799F21}"/>
              </a:ext>
            </a:extLst>
          </p:cNvPr>
          <p:cNvGrpSpPr/>
          <p:nvPr/>
        </p:nvGrpSpPr>
        <p:grpSpPr>
          <a:xfrm>
            <a:off x="2757511" y="-63500"/>
            <a:ext cx="3628978" cy="5220917"/>
            <a:chOff x="2791558" y="-27834"/>
            <a:chExt cx="3594513" cy="5171334"/>
          </a:xfrm>
        </p:grpSpPr>
        <p:grpSp>
          <p:nvGrpSpPr>
            <p:cNvPr id="2" name="Gruppe 1">
              <a:extLst>
                <a:ext uri="{FF2B5EF4-FFF2-40B4-BE49-F238E27FC236}">
                  <a16:creationId xmlns:a16="http://schemas.microsoft.com/office/drawing/2014/main" id="{6C6CCBB4-B68E-7DCF-18CC-45A4DE26F3AB}"/>
                </a:ext>
              </a:extLst>
            </p:cNvPr>
            <p:cNvGrpSpPr/>
            <p:nvPr/>
          </p:nvGrpSpPr>
          <p:grpSpPr>
            <a:xfrm>
              <a:off x="2791558" y="-27834"/>
              <a:ext cx="3594513" cy="5171334"/>
              <a:chOff x="2791558" y="-27834"/>
              <a:chExt cx="3594513" cy="5171334"/>
            </a:xfrm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584C5DC0-D022-51B8-02BF-D73D096C0C3E}"/>
                  </a:ext>
                </a:extLst>
              </p:cNvPr>
              <p:cNvSpPr/>
              <p:nvPr/>
            </p:nvSpPr>
            <p:spPr>
              <a:xfrm>
                <a:off x="2791558" y="0"/>
                <a:ext cx="3560885" cy="51435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2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692" tIns="18692" rIns="18692" bIns="18692" rtlCol="0" anchor="ctr"/>
              <a:lstStyle/>
              <a:p>
                <a:pPr algn="ctr"/>
                <a:endParaRPr lang="nb-NO" sz="415">
                  <a:solidFill>
                    <a:schemeClr val="tx1"/>
                  </a:solidFill>
                </a:endParaRPr>
              </a:p>
            </p:txBody>
          </p:sp>
          <p:pic>
            <p:nvPicPr>
              <p:cNvPr id="130" name="Grafikk 129">
                <a:extLst>
                  <a:ext uri="{FF2B5EF4-FFF2-40B4-BE49-F238E27FC236}">
                    <a16:creationId xmlns:a16="http://schemas.microsoft.com/office/drawing/2014/main" id="{7B28EA01-4393-8755-51C9-30D60C5DE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69331" y="5002020"/>
                <a:ext cx="802258" cy="81836"/>
              </a:xfrm>
              <a:prstGeom prst="rect">
                <a:avLst/>
              </a:prstGeom>
            </p:spPr>
          </p:pic>
          <p:pic>
            <p:nvPicPr>
              <p:cNvPr id="31" name="Grafikk 30">
                <a:extLst>
                  <a:ext uri="{FF2B5EF4-FFF2-40B4-BE49-F238E27FC236}">
                    <a16:creationId xmlns:a16="http://schemas.microsoft.com/office/drawing/2014/main" id="{F058F602-05A4-C7BB-9326-AEE9EB0F69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2825186" y="-27834"/>
                <a:ext cx="3560885" cy="5031879"/>
              </a:xfrm>
              <a:prstGeom prst="rect">
                <a:avLst/>
              </a:prstGeom>
            </p:spPr>
          </p:pic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C9D53B2F-7826-D329-71C7-CD534CF069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5834" y="89022"/>
                <a:ext cx="218991" cy="0"/>
              </a:xfrm>
              <a:prstGeom prst="line">
                <a:avLst/>
              </a:prstGeom>
              <a:ln w="317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1A5B15FC-0A2B-DF64-A388-B7A9C26226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1678" y="150041"/>
                <a:ext cx="221566" cy="5632"/>
              </a:xfrm>
              <a:prstGeom prst="line">
                <a:avLst/>
              </a:prstGeom>
              <a:ln w="317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E8B6ED63-5E16-1DBF-BAFC-F91FE1A1B8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53027" y="89022"/>
                <a:ext cx="102808" cy="9346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Rett linje 56">
                <a:extLst>
                  <a:ext uri="{FF2B5EF4-FFF2-40B4-BE49-F238E27FC236}">
                    <a16:creationId xmlns:a16="http://schemas.microsoft.com/office/drawing/2014/main" id="{634E061A-9D95-00F0-912F-407902C879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35844" y="153952"/>
                <a:ext cx="85068" cy="5958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Rett linje 64">
                <a:extLst>
                  <a:ext uri="{FF2B5EF4-FFF2-40B4-BE49-F238E27FC236}">
                    <a16:creationId xmlns:a16="http://schemas.microsoft.com/office/drawing/2014/main" id="{25676623-E28C-5120-108B-70E7C69FB6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40228" y="159910"/>
                <a:ext cx="95616" cy="1154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01A8BA8E-CD7A-2597-A00E-71377B0578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0606" y="94588"/>
                <a:ext cx="26377" cy="55520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Rett linje 73">
                <a:extLst>
                  <a:ext uri="{FF2B5EF4-FFF2-40B4-BE49-F238E27FC236}">
                    <a16:creationId xmlns:a16="http://schemas.microsoft.com/office/drawing/2014/main" id="{D0699112-E64C-594F-B5C2-7B8613104C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03136" y="171450"/>
                <a:ext cx="37092" cy="5958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Rett linje 76">
                <a:extLst>
                  <a:ext uri="{FF2B5EF4-FFF2-40B4-BE49-F238E27FC236}">
                    <a16:creationId xmlns:a16="http://schemas.microsoft.com/office/drawing/2014/main" id="{A51839B0-FE26-7C71-6B17-68A683019B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9014" y="176136"/>
                <a:ext cx="8243" cy="20607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Rett linje 83">
                <a:extLst>
                  <a:ext uri="{FF2B5EF4-FFF2-40B4-BE49-F238E27FC236}">
                    <a16:creationId xmlns:a16="http://schemas.microsoft.com/office/drawing/2014/main" id="{6A07A6D3-C5B2-5FF0-7282-E105F82FEC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85826" y="193751"/>
                <a:ext cx="17310" cy="7678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Rett linje 85">
                <a:extLst>
                  <a:ext uri="{FF2B5EF4-FFF2-40B4-BE49-F238E27FC236}">
                    <a16:creationId xmlns:a16="http://schemas.microsoft.com/office/drawing/2014/main" id="{3C84800E-880C-4635-9198-33469798E4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6427" y="196766"/>
                <a:ext cx="45168" cy="3839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Rett linje 88">
                <a:extLst>
                  <a:ext uri="{FF2B5EF4-FFF2-40B4-BE49-F238E27FC236}">
                    <a16:creationId xmlns:a16="http://schemas.microsoft.com/office/drawing/2014/main" id="{21528488-3E9D-4E7C-F9CF-0BFE1A6733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5046" y="195941"/>
                <a:ext cx="49211" cy="21669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Rett linje 93">
                <a:extLst>
                  <a:ext uri="{FF2B5EF4-FFF2-40B4-BE49-F238E27FC236}">
                    <a16:creationId xmlns:a16="http://schemas.microsoft.com/office/drawing/2014/main" id="{53F3242E-8B60-8520-81DC-661A8CC3FB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211640" y="217610"/>
                <a:ext cx="1649" cy="21691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Rett linje 94">
                <a:extLst>
                  <a:ext uri="{FF2B5EF4-FFF2-40B4-BE49-F238E27FC236}">
                    <a16:creationId xmlns:a16="http://schemas.microsoft.com/office/drawing/2014/main" id="{CD7ACDEB-EC79-42F8-3B23-124A732AF2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4205" y="234999"/>
                <a:ext cx="47435" cy="10011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Rett linje 98">
                <a:extLst>
                  <a:ext uri="{FF2B5EF4-FFF2-40B4-BE49-F238E27FC236}">
                    <a16:creationId xmlns:a16="http://schemas.microsoft.com/office/drawing/2014/main" id="{30D2BE35-5FD4-BCF1-1C15-BD81BAEA55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8173" y="228455"/>
                <a:ext cx="17886" cy="17906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Rett linje 102">
                <a:extLst>
                  <a:ext uri="{FF2B5EF4-FFF2-40B4-BE49-F238E27FC236}">
                    <a16:creationId xmlns:a16="http://schemas.microsoft.com/office/drawing/2014/main" id="{99E7AA0D-F5E1-B547-D326-1D04E73033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2894" y="228507"/>
                <a:ext cx="38949" cy="6492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Rett linje 105">
                <a:extLst>
                  <a:ext uri="{FF2B5EF4-FFF2-40B4-BE49-F238E27FC236}">
                    <a16:creationId xmlns:a16="http://schemas.microsoft.com/office/drawing/2014/main" id="{706DD947-6F3A-ECD2-F287-9CBD88336A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06466" y="231753"/>
                <a:ext cx="11187" cy="29216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Rett linje 113">
                <a:extLst>
                  <a:ext uri="{FF2B5EF4-FFF2-40B4-BE49-F238E27FC236}">
                    <a16:creationId xmlns:a16="http://schemas.microsoft.com/office/drawing/2014/main" id="{91B69C84-5C9E-D59A-0BA3-1512009DB7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75945" y="255964"/>
                <a:ext cx="36114" cy="5005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ett linje 116">
                <a:extLst>
                  <a:ext uri="{FF2B5EF4-FFF2-40B4-BE49-F238E27FC236}">
                    <a16:creationId xmlns:a16="http://schemas.microsoft.com/office/drawing/2014/main" id="{57AE284A-7DAC-41F2-98F6-668660D77B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3878" y="260176"/>
                <a:ext cx="25319" cy="21758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Rett linje 120">
                <a:extLst>
                  <a:ext uri="{FF2B5EF4-FFF2-40B4-BE49-F238E27FC236}">
                    <a16:creationId xmlns:a16="http://schemas.microsoft.com/office/drawing/2014/main" id="{4BE7B495-4847-D710-1C58-378777B3F1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54465" y="281933"/>
                <a:ext cx="99413" cy="43657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ett linje 122">
                <a:extLst>
                  <a:ext uri="{FF2B5EF4-FFF2-40B4-BE49-F238E27FC236}">
                    <a16:creationId xmlns:a16="http://schemas.microsoft.com/office/drawing/2014/main" id="{BC858F04-EED2-5503-13C8-1EDC803BAE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1878" y="322222"/>
                <a:ext cx="61329" cy="44583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ett linje 124">
                <a:extLst>
                  <a:ext uri="{FF2B5EF4-FFF2-40B4-BE49-F238E27FC236}">
                    <a16:creationId xmlns:a16="http://schemas.microsoft.com/office/drawing/2014/main" id="{929A3EB8-37E3-E2B1-1402-1164A85270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0938" y="365568"/>
                <a:ext cx="30940" cy="52976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ett linje 139">
                <a:extLst>
                  <a:ext uri="{FF2B5EF4-FFF2-40B4-BE49-F238E27FC236}">
                    <a16:creationId xmlns:a16="http://schemas.microsoft.com/office/drawing/2014/main" id="{67DDFB79-1B5E-0859-104A-7175BA4648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0938" y="418544"/>
                <a:ext cx="0" cy="43346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Rett linje 144">
                <a:extLst>
                  <a:ext uri="{FF2B5EF4-FFF2-40B4-BE49-F238E27FC236}">
                    <a16:creationId xmlns:a16="http://schemas.microsoft.com/office/drawing/2014/main" id="{00566EE6-3805-AD35-29C6-FC04D751C3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31373" y="458004"/>
                <a:ext cx="39565" cy="12279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Rett linje 146">
                <a:extLst>
                  <a:ext uri="{FF2B5EF4-FFF2-40B4-BE49-F238E27FC236}">
                    <a16:creationId xmlns:a16="http://schemas.microsoft.com/office/drawing/2014/main" id="{7FE69F50-62AA-2F85-6C6B-B1748BD6C3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1144" y="471906"/>
                <a:ext cx="80229" cy="17716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Rett linje 148">
                <a:extLst>
                  <a:ext uri="{FF2B5EF4-FFF2-40B4-BE49-F238E27FC236}">
                    <a16:creationId xmlns:a16="http://schemas.microsoft.com/office/drawing/2014/main" id="{378E85E3-5298-64D7-8D93-6110F4F5A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26402" y="489107"/>
                <a:ext cx="124741" cy="8385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Rett linje 151">
                <a:extLst>
                  <a:ext uri="{FF2B5EF4-FFF2-40B4-BE49-F238E27FC236}">
                    <a16:creationId xmlns:a16="http://schemas.microsoft.com/office/drawing/2014/main" id="{D4C9F657-9A81-9587-773E-636B274F21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5515" y="497492"/>
                <a:ext cx="70563" cy="4193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Rett linje 153">
                <a:extLst>
                  <a:ext uri="{FF2B5EF4-FFF2-40B4-BE49-F238E27FC236}">
                    <a16:creationId xmlns:a16="http://schemas.microsoft.com/office/drawing/2014/main" id="{CC22FD24-792F-2A7F-890D-0147F3501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55514" y="497491"/>
                <a:ext cx="7419" cy="82801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Rett linje 157">
                <a:extLst>
                  <a:ext uri="{FF2B5EF4-FFF2-40B4-BE49-F238E27FC236}">
                    <a16:creationId xmlns:a16="http://schemas.microsoft.com/office/drawing/2014/main" id="{40A19EB5-9E26-456B-C9C1-FCB4240A79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2933" y="580292"/>
                <a:ext cx="0" cy="56876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Rett linje 164">
                <a:extLst>
                  <a:ext uri="{FF2B5EF4-FFF2-40B4-BE49-F238E27FC236}">
                    <a16:creationId xmlns:a16="http://schemas.microsoft.com/office/drawing/2014/main" id="{CF6E1954-1A35-326F-8F36-A1F3FD8F2C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96991" y="664369"/>
                <a:ext cx="62233" cy="49438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Rett linje 161">
                <a:extLst>
                  <a:ext uri="{FF2B5EF4-FFF2-40B4-BE49-F238E27FC236}">
                    <a16:creationId xmlns:a16="http://schemas.microsoft.com/office/drawing/2014/main" id="{B44DA3D2-7F26-9E13-2FA8-0DF557D567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5514" y="632032"/>
                <a:ext cx="7419" cy="3810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Rett linje 169">
                <a:extLst>
                  <a:ext uri="{FF2B5EF4-FFF2-40B4-BE49-F238E27FC236}">
                    <a16:creationId xmlns:a16="http://schemas.microsoft.com/office/drawing/2014/main" id="{8D0486D4-B892-2D42-DE71-9805BA8855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2914" y="712140"/>
                <a:ext cx="85726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Rett linje 175">
                <a:extLst>
                  <a:ext uri="{FF2B5EF4-FFF2-40B4-BE49-F238E27FC236}">
                    <a16:creationId xmlns:a16="http://schemas.microsoft.com/office/drawing/2014/main" id="{FC223D90-D70D-C7CE-FE1A-78A0C68767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8902" y="697341"/>
                <a:ext cx="16486" cy="15624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Rett linje 178">
                <a:extLst>
                  <a:ext uri="{FF2B5EF4-FFF2-40B4-BE49-F238E27FC236}">
                    <a16:creationId xmlns:a16="http://schemas.microsoft.com/office/drawing/2014/main" id="{0E501EEB-3A34-7203-E629-847851B28C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3394" y="699776"/>
                <a:ext cx="107157" cy="5376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ett linje 182">
                <a:extLst>
                  <a:ext uri="{FF2B5EF4-FFF2-40B4-BE49-F238E27FC236}">
                    <a16:creationId xmlns:a16="http://schemas.microsoft.com/office/drawing/2014/main" id="{A7090E7D-3112-4BDD-3074-81FEA4C803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46906" y="736081"/>
                <a:ext cx="46488" cy="3326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ett linje 180">
                <a:extLst>
                  <a:ext uri="{FF2B5EF4-FFF2-40B4-BE49-F238E27FC236}">
                    <a16:creationId xmlns:a16="http://schemas.microsoft.com/office/drawing/2014/main" id="{6E4310A7-B519-5F05-B967-D01DA2E3DB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6117" y="696506"/>
                <a:ext cx="0" cy="49480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ett linje 186">
                <a:extLst>
                  <a:ext uri="{FF2B5EF4-FFF2-40B4-BE49-F238E27FC236}">
                    <a16:creationId xmlns:a16="http://schemas.microsoft.com/office/drawing/2014/main" id="{B86C9D58-39BD-A7D2-BF4C-1DD550FCF8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41627" y="739407"/>
                <a:ext cx="10695" cy="19754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Rett linje 190">
                <a:extLst>
                  <a:ext uri="{FF2B5EF4-FFF2-40B4-BE49-F238E27FC236}">
                    <a16:creationId xmlns:a16="http://schemas.microsoft.com/office/drawing/2014/main" id="{E0CBBEC8-6B8D-0263-3240-F140FD7BEC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04372" y="757143"/>
                <a:ext cx="42534" cy="2018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Rett linje 194">
                <a:extLst>
                  <a:ext uri="{FF2B5EF4-FFF2-40B4-BE49-F238E27FC236}">
                    <a16:creationId xmlns:a16="http://schemas.microsoft.com/office/drawing/2014/main" id="{1490D749-532D-7DB6-1628-B15C3B5D5F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7499" y="749284"/>
                <a:ext cx="28029" cy="10965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ett linje 196">
                <a:extLst>
                  <a:ext uri="{FF2B5EF4-FFF2-40B4-BE49-F238E27FC236}">
                    <a16:creationId xmlns:a16="http://schemas.microsoft.com/office/drawing/2014/main" id="{1F62B83A-E57B-EBD0-3145-67F1BB9FA4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1401" y="748459"/>
                <a:ext cx="37748" cy="19769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ett linje 203">
                <a:extLst>
                  <a:ext uri="{FF2B5EF4-FFF2-40B4-BE49-F238E27FC236}">
                    <a16:creationId xmlns:a16="http://schemas.microsoft.com/office/drawing/2014/main" id="{B40EF199-A247-463E-E69F-E123367BEC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62596" y="768228"/>
                <a:ext cx="78805" cy="29674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Rett linje 210">
                <a:extLst>
                  <a:ext uri="{FF2B5EF4-FFF2-40B4-BE49-F238E27FC236}">
                    <a16:creationId xmlns:a16="http://schemas.microsoft.com/office/drawing/2014/main" id="{EA69222F-825E-B071-0E54-05164B7B2C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62596" y="791706"/>
                <a:ext cx="6269" cy="34222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Rett linje 213">
                <a:extLst>
                  <a:ext uri="{FF2B5EF4-FFF2-40B4-BE49-F238E27FC236}">
                    <a16:creationId xmlns:a16="http://schemas.microsoft.com/office/drawing/2014/main" id="{7D2E84A0-BE51-2A13-C863-4E16E3DA7D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55177" y="821380"/>
                <a:ext cx="9067" cy="11967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Rett linje 217">
                <a:extLst>
                  <a:ext uri="{FF2B5EF4-FFF2-40B4-BE49-F238E27FC236}">
                    <a16:creationId xmlns:a16="http://schemas.microsoft.com/office/drawing/2014/main" id="{CAAA4D15-A381-C0FC-7474-F221915F31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6825" y="831271"/>
                <a:ext cx="7419" cy="23918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Rett linje 220">
                <a:extLst>
                  <a:ext uri="{FF2B5EF4-FFF2-40B4-BE49-F238E27FC236}">
                    <a16:creationId xmlns:a16="http://schemas.microsoft.com/office/drawing/2014/main" id="{70F8E2C8-DE57-CC65-317C-F37022B11B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59711" y="855189"/>
                <a:ext cx="4533" cy="47396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Rett linje 230">
                <a:extLst>
                  <a:ext uri="{FF2B5EF4-FFF2-40B4-BE49-F238E27FC236}">
                    <a16:creationId xmlns:a16="http://schemas.microsoft.com/office/drawing/2014/main" id="{CB87DEC9-CC88-7B0E-9F82-16DA026AB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6828" y="901631"/>
                <a:ext cx="37915" cy="14967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Rett linje 241">
                <a:extLst>
                  <a:ext uri="{FF2B5EF4-FFF2-40B4-BE49-F238E27FC236}">
                    <a16:creationId xmlns:a16="http://schemas.microsoft.com/office/drawing/2014/main" id="{80324A34-41DD-7C8C-4E6D-69D48740A3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9839" y="913461"/>
                <a:ext cx="45293" cy="4958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Rett linje 246">
                <a:extLst>
                  <a:ext uri="{FF2B5EF4-FFF2-40B4-BE49-F238E27FC236}">
                    <a16:creationId xmlns:a16="http://schemas.microsoft.com/office/drawing/2014/main" id="{BC918F18-0A88-7E8C-A31C-79963EDF98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5132" y="963040"/>
                <a:ext cx="9346" cy="35986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Rett linje 251">
                <a:extLst>
                  <a:ext uri="{FF2B5EF4-FFF2-40B4-BE49-F238E27FC236}">
                    <a16:creationId xmlns:a16="http://schemas.microsoft.com/office/drawing/2014/main" id="{AD224938-FF4D-3A4F-ED83-07F535D33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4478" y="999026"/>
                <a:ext cx="21977" cy="33796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Rett linje 259">
                <a:extLst>
                  <a:ext uri="{FF2B5EF4-FFF2-40B4-BE49-F238E27FC236}">
                    <a16:creationId xmlns:a16="http://schemas.microsoft.com/office/drawing/2014/main" id="{DEFA121F-FDB9-60A2-1155-95C6182CB1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64176" y="1030573"/>
                <a:ext cx="77451" cy="4676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Rett linje 264">
                <a:extLst>
                  <a:ext uri="{FF2B5EF4-FFF2-40B4-BE49-F238E27FC236}">
                    <a16:creationId xmlns:a16="http://schemas.microsoft.com/office/drawing/2014/main" id="{599F85C6-E930-1188-039F-70A1C875C4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8989" y="1075085"/>
                <a:ext cx="60999" cy="112701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Rett linje 269">
                <a:extLst>
                  <a:ext uri="{FF2B5EF4-FFF2-40B4-BE49-F238E27FC236}">
                    <a16:creationId xmlns:a16="http://schemas.microsoft.com/office/drawing/2014/main" id="{C5E80A7F-05C5-BED1-1899-8CCD30DDDE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9988" y="1187786"/>
                <a:ext cx="28025" cy="65942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Rett linje 274">
                <a:extLst>
                  <a:ext uri="{FF2B5EF4-FFF2-40B4-BE49-F238E27FC236}">
                    <a16:creationId xmlns:a16="http://schemas.microsoft.com/office/drawing/2014/main" id="{5C0B8C18-5D71-11E2-01EB-4C8600FC6C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26282" y="1245486"/>
                <a:ext cx="7502" cy="56951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Rett linje 276">
                <a:extLst>
                  <a:ext uri="{FF2B5EF4-FFF2-40B4-BE49-F238E27FC236}">
                    <a16:creationId xmlns:a16="http://schemas.microsoft.com/office/drawing/2014/main" id="{2BCC3CE8-64BD-1F87-CCA2-6A53149568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93394" y="1297304"/>
                <a:ext cx="40390" cy="39127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Rett linje 278">
                <a:extLst>
                  <a:ext uri="{FF2B5EF4-FFF2-40B4-BE49-F238E27FC236}">
                    <a16:creationId xmlns:a16="http://schemas.microsoft.com/office/drawing/2014/main" id="{EB384101-E2B0-E89E-6921-520F15BCF4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81854" y="1330225"/>
                <a:ext cx="17035" cy="56846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Rett linje 285">
                <a:extLst>
                  <a:ext uri="{FF2B5EF4-FFF2-40B4-BE49-F238E27FC236}">
                    <a16:creationId xmlns:a16="http://schemas.microsoft.com/office/drawing/2014/main" id="{6EAAF768-A75C-171E-3A73-35AE202989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4230" y="1387071"/>
                <a:ext cx="0" cy="101577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Rett linje 288">
                <a:extLst>
                  <a:ext uri="{FF2B5EF4-FFF2-40B4-BE49-F238E27FC236}">
                    <a16:creationId xmlns:a16="http://schemas.microsoft.com/office/drawing/2014/main" id="{A47E250C-5479-B7CD-50F5-D71B82949E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5996" y="1489928"/>
                <a:ext cx="284376" cy="13430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Rett linje 293">
                <a:extLst>
                  <a:ext uri="{FF2B5EF4-FFF2-40B4-BE49-F238E27FC236}">
                    <a16:creationId xmlns:a16="http://schemas.microsoft.com/office/drawing/2014/main" id="{700920AF-AB65-DDB6-0F30-E72921252E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62033" y="1622549"/>
                <a:ext cx="52479" cy="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Rett linje 298">
                <a:extLst>
                  <a:ext uri="{FF2B5EF4-FFF2-40B4-BE49-F238E27FC236}">
                    <a16:creationId xmlns:a16="http://schemas.microsoft.com/office/drawing/2014/main" id="{459F453B-B746-3271-3996-97A16B952D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12744" y="1619252"/>
                <a:ext cx="52587" cy="60629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Rett linje 303">
                <a:extLst>
                  <a:ext uri="{FF2B5EF4-FFF2-40B4-BE49-F238E27FC236}">
                    <a16:creationId xmlns:a16="http://schemas.microsoft.com/office/drawing/2014/main" id="{3BFC7362-624C-EA1B-A29E-3518F0FF0D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97740" y="1673284"/>
                <a:ext cx="20116" cy="2473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Rett linje 308">
                <a:extLst>
                  <a:ext uri="{FF2B5EF4-FFF2-40B4-BE49-F238E27FC236}">
                    <a16:creationId xmlns:a16="http://schemas.microsoft.com/office/drawing/2014/main" id="{D8409C65-7A81-2243-0CE4-DE173AE0FE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76004" y="1702137"/>
                <a:ext cx="16817" cy="21433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Rett linje 310">
                <a:extLst>
                  <a:ext uri="{FF2B5EF4-FFF2-40B4-BE49-F238E27FC236}">
                    <a16:creationId xmlns:a16="http://schemas.microsoft.com/office/drawing/2014/main" id="{EF7141DF-23C8-C810-490A-1B65A4F157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6423" y="1712853"/>
                <a:ext cx="20926" cy="3709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Rett linje 312">
                <a:extLst>
                  <a:ext uri="{FF2B5EF4-FFF2-40B4-BE49-F238E27FC236}">
                    <a16:creationId xmlns:a16="http://schemas.microsoft.com/office/drawing/2014/main" id="{5B0361DE-00B7-00AF-9A0A-2837A6B268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7849" y="1741703"/>
                <a:ext cx="7432" cy="76107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Rett linje 306">
                <a:extLst>
                  <a:ext uri="{FF2B5EF4-FFF2-40B4-BE49-F238E27FC236}">
                    <a16:creationId xmlns:a16="http://schemas.microsoft.com/office/drawing/2014/main" id="{F7AF1494-E9E6-0356-BFC5-C7EA762F37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7848" y="1688123"/>
                <a:ext cx="18163" cy="20608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Rett linje 316">
                <a:extLst>
                  <a:ext uri="{FF2B5EF4-FFF2-40B4-BE49-F238E27FC236}">
                    <a16:creationId xmlns:a16="http://schemas.microsoft.com/office/drawing/2014/main" id="{10293572-5CF5-A833-E0E4-D281AB605A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5991" y="1809723"/>
                <a:ext cx="3716" cy="38053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Rett linje 318">
                <a:extLst>
                  <a:ext uri="{FF2B5EF4-FFF2-40B4-BE49-F238E27FC236}">
                    <a16:creationId xmlns:a16="http://schemas.microsoft.com/office/drawing/2014/main" id="{4CD04BD9-451E-3277-EA55-F6E0B48E0C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76004" y="1834538"/>
                <a:ext cx="11714" cy="23936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Rett linje 323">
                <a:extLst>
                  <a:ext uri="{FF2B5EF4-FFF2-40B4-BE49-F238E27FC236}">
                    <a16:creationId xmlns:a16="http://schemas.microsoft.com/office/drawing/2014/main" id="{0584F580-AD1C-1CD6-4884-A04D070E71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19147" y="1858474"/>
                <a:ext cx="162714" cy="60447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Rett linje 327">
                <a:extLst>
                  <a:ext uri="{FF2B5EF4-FFF2-40B4-BE49-F238E27FC236}">
                    <a16:creationId xmlns:a16="http://schemas.microsoft.com/office/drawing/2014/main" id="{D5F5B5D5-357E-C317-87F2-E82B00F7253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19146" y="1918921"/>
                <a:ext cx="7750" cy="115399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Rett linje 331">
                <a:extLst>
                  <a:ext uri="{FF2B5EF4-FFF2-40B4-BE49-F238E27FC236}">
                    <a16:creationId xmlns:a16="http://schemas.microsoft.com/office/drawing/2014/main" id="{00DE8F39-462B-E10F-98EE-93A85AB11A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9146" y="2032206"/>
                <a:ext cx="17584" cy="62561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Rett linje 338">
                <a:extLst>
                  <a:ext uri="{FF2B5EF4-FFF2-40B4-BE49-F238E27FC236}">
                    <a16:creationId xmlns:a16="http://schemas.microsoft.com/office/drawing/2014/main" id="{38CA1F78-825D-576B-EBAF-B863953D89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6289" y="2093005"/>
                <a:ext cx="14288" cy="21896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Rett linje 341">
                <a:extLst>
                  <a:ext uri="{FF2B5EF4-FFF2-40B4-BE49-F238E27FC236}">
                    <a16:creationId xmlns:a16="http://schemas.microsoft.com/office/drawing/2014/main" id="{B2552A6C-FFBE-33B9-E258-8E005E52C1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21619" y="2104128"/>
                <a:ext cx="30224" cy="21545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Rett linje 343">
                <a:extLst>
                  <a:ext uri="{FF2B5EF4-FFF2-40B4-BE49-F238E27FC236}">
                    <a16:creationId xmlns:a16="http://schemas.microsoft.com/office/drawing/2014/main" id="{7FB5F7A1-4C00-AAC4-AD71-CBA5EEE646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47912" y="2124261"/>
                <a:ext cx="3931" cy="135363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Rett linje 349">
                <a:extLst>
                  <a:ext uri="{FF2B5EF4-FFF2-40B4-BE49-F238E27FC236}">
                    <a16:creationId xmlns:a16="http://schemas.microsoft.com/office/drawing/2014/main" id="{536FB6B5-B266-4CBE-15F2-B3865DBB50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70591" y="2277282"/>
                <a:ext cx="43048" cy="59800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Rett linje 347">
                <a:extLst>
                  <a:ext uri="{FF2B5EF4-FFF2-40B4-BE49-F238E27FC236}">
                    <a16:creationId xmlns:a16="http://schemas.microsoft.com/office/drawing/2014/main" id="{84C79E98-3CA7-4482-CAF3-797EB001EA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11165" y="2250351"/>
                <a:ext cx="43179" cy="29405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Rett linje 359">
                <a:extLst>
                  <a:ext uri="{FF2B5EF4-FFF2-40B4-BE49-F238E27FC236}">
                    <a16:creationId xmlns:a16="http://schemas.microsoft.com/office/drawing/2014/main" id="{324BC8C6-A082-D39E-FB64-FDB742999A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7696" y="2337082"/>
                <a:ext cx="125085" cy="87397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Rett linje 362">
                <a:extLst>
                  <a:ext uri="{FF2B5EF4-FFF2-40B4-BE49-F238E27FC236}">
                    <a16:creationId xmlns:a16="http://schemas.microsoft.com/office/drawing/2014/main" id="{B4A1CEFA-9D98-8DF7-0808-7F4151A2EC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7696" y="2415686"/>
                <a:ext cx="14287" cy="27476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Rett linje 367">
                <a:extLst>
                  <a:ext uri="{FF2B5EF4-FFF2-40B4-BE49-F238E27FC236}">
                    <a16:creationId xmlns:a16="http://schemas.microsoft.com/office/drawing/2014/main" id="{92F93ED8-C2E3-8981-6C1F-E937B1CFDF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60886" y="2439590"/>
                <a:ext cx="26376" cy="44689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Rett linje 373">
                <a:extLst>
                  <a:ext uri="{FF2B5EF4-FFF2-40B4-BE49-F238E27FC236}">
                    <a16:creationId xmlns:a16="http://schemas.microsoft.com/office/drawing/2014/main" id="{B9E5968F-FB45-D801-8FCD-F37C4821C0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3038" y="2477043"/>
                <a:ext cx="39394" cy="81519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Rett linje 375">
                <a:extLst>
                  <a:ext uri="{FF2B5EF4-FFF2-40B4-BE49-F238E27FC236}">
                    <a16:creationId xmlns:a16="http://schemas.microsoft.com/office/drawing/2014/main" id="{B1E1E6E2-3A5B-90D0-F03D-686A726711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70502" y="2551185"/>
                <a:ext cx="51278" cy="73319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Rett linje 382">
                <a:extLst>
                  <a:ext uri="{FF2B5EF4-FFF2-40B4-BE49-F238E27FC236}">
                    <a16:creationId xmlns:a16="http://schemas.microsoft.com/office/drawing/2014/main" id="{04244915-E2B3-1EFF-DA56-50D1B8B77E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7696" y="2620108"/>
                <a:ext cx="26377" cy="29674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Rett linje 379">
                <a:extLst>
                  <a:ext uri="{FF2B5EF4-FFF2-40B4-BE49-F238E27FC236}">
                    <a16:creationId xmlns:a16="http://schemas.microsoft.com/office/drawing/2014/main" id="{8445692B-7289-858D-21BA-48AB1E6FC9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7696" y="2641264"/>
                <a:ext cx="43961" cy="107706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Rett linje 387">
                <a:extLst>
                  <a:ext uri="{FF2B5EF4-FFF2-40B4-BE49-F238E27FC236}">
                    <a16:creationId xmlns:a16="http://schemas.microsoft.com/office/drawing/2014/main" id="{9568C187-1953-3B11-B775-A57ABF3B74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7696" y="2742031"/>
                <a:ext cx="51683" cy="59693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Rett linje 391">
                <a:extLst>
                  <a:ext uri="{FF2B5EF4-FFF2-40B4-BE49-F238E27FC236}">
                    <a16:creationId xmlns:a16="http://schemas.microsoft.com/office/drawing/2014/main" id="{DE8F54EF-BB21-E44B-8884-38EE4EE00D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7696" y="2793961"/>
                <a:ext cx="1677" cy="166849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Rett linje 394">
                <a:extLst>
                  <a:ext uri="{FF2B5EF4-FFF2-40B4-BE49-F238E27FC236}">
                    <a16:creationId xmlns:a16="http://schemas.microsoft.com/office/drawing/2014/main" id="{D158A019-F8A3-96C3-83FB-3D829581B4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7697" y="2953047"/>
                <a:ext cx="55776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Rett linje 399">
                <a:extLst>
                  <a:ext uri="{FF2B5EF4-FFF2-40B4-BE49-F238E27FC236}">
                    <a16:creationId xmlns:a16="http://schemas.microsoft.com/office/drawing/2014/main" id="{84561438-C36C-BD2B-FA52-96608F9AB2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00725" y="2946452"/>
                <a:ext cx="0" cy="9761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Rett linje 405">
                <a:extLst>
                  <a:ext uri="{FF2B5EF4-FFF2-40B4-BE49-F238E27FC236}">
                    <a16:creationId xmlns:a16="http://schemas.microsoft.com/office/drawing/2014/main" id="{53DDD273-DA0B-C6C6-EF17-E75C18069B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78744" y="3036298"/>
                <a:ext cx="25278" cy="23425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Rett linje 408">
                <a:extLst>
                  <a:ext uri="{FF2B5EF4-FFF2-40B4-BE49-F238E27FC236}">
                    <a16:creationId xmlns:a16="http://schemas.microsoft.com/office/drawing/2014/main" id="{01ECE122-5A97-39DB-FBD1-979C596A15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62259" y="3056081"/>
                <a:ext cx="19508" cy="85246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Rett linje 421">
                <a:extLst>
                  <a:ext uri="{FF2B5EF4-FFF2-40B4-BE49-F238E27FC236}">
                    <a16:creationId xmlns:a16="http://schemas.microsoft.com/office/drawing/2014/main" id="{AB8C2E7E-E168-16A3-A114-3B41A5FB5C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13626" y="3160286"/>
                <a:ext cx="28025" cy="12364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Rett linje 412">
                <a:extLst>
                  <a:ext uri="{FF2B5EF4-FFF2-40B4-BE49-F238E27FC236}">
                    <a16:creationId xmlns:a16="http://schemas.microsoft.com/office/drawing/2014/main" id="{BD31D166-AED4-98F7-7255-2527285761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0003" y="3139679"/>
                <a:ext cx="27201" cy="20607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Rett linje 425">
                <a:extLst>
                  <a:ext uri="{FF2B5EF4-FFF2-40B4-BE49-F238E27FC236}">
                    <a16:creationId xmlns:a16="http://schemas.microsoft.com/office/drawing/2014/main" id="{46BF1552-E2CE-38B3-835A-827A403AA5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30387" y="3213864"/>
                <a:ext cx="6319" cy="65117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Rett linje 429">
                <a:extLst>
                  <a:ext uri="{FF2B5EF4-FFF2-40B4-BE49-F238E27FC236}">
                    <a16:creationId xmlns:a16="http://schemas.microsoft.com/office/drawing/2014/main" id="{06E0F424-9D7B-2FB7-2354-1F4E3FD5E3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0546" y="3276509"/>
                <a:ext cx="45887" cy="76657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Rett linje 416">
                <a:extLst>
                  <a:ext uri="{FF2B5EF4-FFF2-40B4-BE49-F238E27FC236}">
                    <a16:creationId xmlns:a16="http://schemas.microsoft.com/office/drawing/2014/main" id="{84667F59-08FF-0D17-5D60-2D5307C8B5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14451" y="3165232"/>
                <a:ext cx="17310" cy="5605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Rett linje 433">
                <a:extLst>
                  <a:ext uri="{FF2B5EF4-FFF2-40B4-BE49-F238E27FC236}">
                    <a16:creationId xmlns:a16="http://schemas.microsoft.com/office/drawing/2014/main" id="{355FD345-6719-DCBF-D8A4-93171708BE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3570" y="3348221"/>
                <a:ext cx="0" cy="90670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Rett linje 435">
                <a:extLst>
                  <a:ext uri="{FF2B5EF4-FFF2-40B4-BE49-F238E27FC236}">
                    <a16:creationId xmlns:a16="http://schemas.microsoft.com/office/drawing/2014/main" id="{40ACA7A3-B843-A5CA-76AC-628EA5FC82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69666" y="3560885"/>
                <a:ext cx="16759" cy="24728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Rett linje 442">
                <a:extLst>
                  <a:ext uri="{FF2B5EF4-FFF2-40B4-BE49-F238E27FC236}">
                    <a16:creationId xmlns:a16="http://schemas.microsoft.com/office/drawing/2014/main" id="{7AE1DF92-DD2D-C9ED-D081-F5A0C62539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1588" y="3433946"/>
                <a:ext cx="22806" cy="134357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Rett linje 444">
                <a:extLst>
                  <a:ext uri="{FF2B5EF4-FFF2-40B4-BE49-F238E27FC236}">
                    <a16:creationId xmlns:a16="http://schemas.microsoft.com/office/drawing/2014/main" id="{BC288DC3-88F1-5BE7-8E00-EC81B502F7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4387" y="3665568"/>
                <a:ext cx="24728" cy="49457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Rett linje 438">
                <a:extLst>
                  <a:ext uri="{FF2B5EF4-FFF2-40B4-BE49-F238E27FC236}">
                    <a16:creationId xmlns:a16="http://schemas.microsoft.com/office/drawing/2014/main" id="{8BFD3E81-AA77-8F0E-E950-441935522F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67466" y="3578196"/>
                <a:ext cx="18686" cy="91494"/>
              </a:xfrm>
              <a:prstGeom prst="line">
                <a:avLst/>
              </a:prstGeom>
              <a:ln w="317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Rett linje 447">
                <a:extLst>
                  <a:ext uri="{FF2B5EF4-FFF2-40B4-BE49-F238E27FC236}">
                    <a16:creationId xmlns:a16="http://schemas.microsoft.com/office/drawing/2014/main" id="{AE7F6602-A3A4-BCFE-2583-F08EB7085A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26253" y="3708431"/>
                <a:ext cx="21431" cy="94792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Rett linje 449">
                <a:extLst>
                  <a:ext uri="{FF2B5EF4-FFF2-40B4-BE49-F238E27FC236}">
                    <a16:creationId xmlns:a16="http://schemas.microsoft.com/office/drawing/2014/main" id="{DEB95304-2291-F6C7-9EA4-13696B791F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20482" y="3795804"/>
                <a:ext cx="98914" cy="73361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Rett linje 453">
                <a:extLst>
                  <a:ext uri="{FF2B5EF4-FFF2-40B4-BE49-F238E27FC236}">
                    <a16:creationId xmlns:a16="http://schemas.microsoft.com/office/drawing/2014/main" id="{BA64A207-3030-3558-9524-EED994805C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16924" y="3867516"/>
                <a:ext cx="24728" cy="37093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Rett linje 469">
                <a:extLst>
                  <a:ext uri="{FF2B5EF4-FFF2-40B4-BE49-F238E27FC236}">
                    <a16:creationId xmlns:a16="http://schemas.microsoft.com/office/drawing/2014/main" id="{636A4006-5288-99DB-5048-87EE513CBF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36706" y="3919445"/>
                <a:ext cx="16967" cy="52755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Rett linje 461">
                <a:extLst>
                  <a:ext uri="{FF2B5EF4-FFF2-40B4-BE49-F238E27FC236}">
                    <a16:creationId xmlns:a16="http://schemas.microsoft.com/office/drawing/2014/main" id="{09920FFF-5EE0-5034-B1F1-0381D65CDF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39866" y="3902136"/>
                <a:ext cx="13326" cy="23080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Rett linje 473">
                <a:extLst>
                  <a:ext uri="{FF2B5EF4-FFF2-40B4-BE49-F238E27FC236}">
                    <a16:creationId xmlns:a16="http://schemas.microsoft.com/office/drawing/2014/main" id="{07A1EFDD-0B62-0DE6-08D4-2BA3FAEE82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37462" y="3967254"/>
                <a:ext cx="0" cy="53579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Rett linje 481">
                <a:extLst>
                  <a:ext uri="{FF2B5EF4-FFF2-40B4-BE49-F238E27FC236}">
                    <a16:creationId xmlns:a16="http://schemas.microsoft.com/office/drawing/2014/main" id="{BF0D433B-76C9-89C9-B339-76DE2E6ABD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36913" y="4013413"/>
                <a:ext cx="7477" cy="29675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Rett linje 485">
                <a:extLst>
                  <a:ext uri="{FF2B5EF4-FFF2-40B4-BE49-F238E27FC236}">
                    <a16:creationId xmlns:a16="http://schemas.microsoft.com/office/drawing/2014/main" id="{F5E15321-5849-3C40-6178-0F11779E71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43958" y="4040614"/>
                <a:ext cx="11215" cy="17311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Rett linje 487">
                <a:extLst>
                  <a:ext uri="{FF2B5EF4-FFF2-40B4-BE49-F238E27FC236}">
                    <a16:creationId xmlns:a16="http://schemas.microsoft.com/office/drawing/2014/main" id="{4403F052-18BA-5B96-0436-C826D7DFA3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54673" y="4057100"/>
                <a:ext cx="18692" cy="25554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Rett linje 490">
                <a:extLst>
                  <a:ext uri="{FF2B5EF4-FFF2-40B4-BE49-F238E27FC236}">
                    <a16:creationId xmlns:a16="http://schemas.microsoft.com/office/drawing/2014/main" id="{A272A78D-AC9C-027F-B9F0-18EECA1CA7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72808" y="4081828"/>
                <a:ext cx="14180" cy="1648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Rett linje 492">
                <a:extLst>
                  <a:ext uri="{FF2B5EF4-FFF2-40B4-BE49-F238E27FC236}">
                    <a16:creationId xmlns:a16="http://schemas.microsoft.com/office/drawing/2014/main" id="{D8AB8356-29CA-15C3-3958-B7C3747366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86821" y="4098313"/>
                <a:ext cx="35515" cy="43688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Rett linje 494">
                <a:extLst>
                  <a:ext uri="{FF2B5EF4-FFF2-40B4-BE49-F238E27FC236}">
                    <a16:creationId xmlns:a16="http://schemas.microsoft.com/office/drawing/2014/main" id="{674DC03A-AD70-A3D4-EF9A-690FD8FEB5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621440" y="4141177"/>
                <a:ext cx="144415" cy="187936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" name="Rett linje 497">
                <a:extLst>
                  <a:ext uri="{FF2B5EF4-FFF2-40B4-BE49-F238E27FC236}">
                    <a16:creationId xmlns:a16="http://schemas.microsoft.com/office/drawing/2014/main" id="{922A0A30-A37F-C237-79F6-4E04385C58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760085" y="4322202"/>
                <a:ext cx="201949" cy="214629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Rett linje 500">
                <a:extLst>
                  <a:ext uri="{FF2B5EF4-FFF2-40B4-BE49-F238E27FC236}">
                    <a16:creationId xmlns:a16="http://schemas.microsoft.com/office/drawing/2014/main" id="{E8B18C91-342D-34D0-2FB1-BC9C259575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960385" y="4536831"/>
                <a:ext cx="146722" cy="158262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Rett linje 503">
                <a:extLst>
                  <a:ext uri="{FF2B5EF4-FFF2-40B4-BE49-F238E27FC236}">
                    <a16:creationId xmlns:a16="http://schemas.microsoft.com/office/drawing/2014/main" id="{6F3A58CC-A72A-83DB-E574-44C0784ADC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02459" y="4690627"/>
                <a:ext cx="37346" cy="34140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Rett linje 510">
                <a:extLst>
                  <a:ext uri="{FF2B5EF4-FFF2-40B4-BE49-F238E27FC236}">
                    <a16:creationId xmlns:a16="http://schemas.microsoft.com/office/drawing/2014/main" id="{5A15FD4F-135F-D91E-8CD1-DF20B2D92E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90372" y="4813788"/>
                <a:ext cx="231348" cy="52754"/>
              </a:xfrm>
              <a:prstGeom prst="line">
                <a:avLst/>
              </a:prstGeom>
              <a:ln w="317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Rett linje 507">
                <a:extLst>
                  <a:ext uri="{FF2B5EF4-FFF2-40B4-BE49-F238E27FC236}">
                    <a16:creationId xmlns:a16="http://schemas.microsoft.com/office/drawing/2014/main" id="{335D1FBD-FFD6-0598-13FE-5A0503CA32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38607" y="4723598"/>
                <a:ext cx="161381" cy="144593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Rett linje 526">
                <a:extLst>
                  <a:ext uri="{FF2B5EF4-FFF2-40B4-BE49-F238E27FC236}">
                    <a16:creationId xmlns:a16="http://schemas.microsoft.com/office/drawing/2014/main" id="{F58D5742-45E2-DA8E-0BC1-074F930D52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19179" y="4807195"/>
                <a:ext cx="21499" cy="7418"/>
              </a:xfrm>
              <a:prstGeom prst="line">
                <a:avLst/>
              </a:prstGeom>
              <a:ln w="317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" name="Rett linje 529">
                <a:extLst>
                  <a:ext uri="{FF2B5EF4-FFF2-40B4-BE49-F238E27FC236}">
                    <a16:creationId xmlns:a16="http://schemas.microsoft.com/office/drawing/2014/main" id="{0FB2469B-EC32-6908-32AF-136EFAAD59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38536" y="4799776"/>
                <a:ext cx="16979" cy="8242"/>
              </a:xfrm>
              <a:prstGeom prst="line">
                <a:avLst/>
              </a:prstGeom>
              <a:ln w="317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C7091654-2F01-21CD-2DEE-F740EA149599}"/>
                </a:ext>
              </a:extLst>
            </p:cNvPr>
            <p:cNvSpPr/>
            <p:nvPr/>
          </p:nvSpPr>
          <p:spPr>
            <a:xfrm>
              <a:off x="5318760" y="4318000"/>
              <a:ext cx="995680" cy="782320"/>
            </a:xfrm>
            <a:prstGeom prst="rect">
              <a:avLst/>
            </a:prstGeom>
            <a:solidFill>
              <a:srgbClr val="EBF6FD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nb-NO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18F4461A-357C-0AB3-0CD8-54E2E1B6D6A3}"/>
              </a:ext>
            </a:extLst>
          </p:cNvPr>
          <p:cNvGrpSpPr/>
          <p:nvPr/>
        </p:nvGrpSpPr>
        <p:grpSpPr>
          <a:xfrm>
            <a:off x="6286670" y="1644650"/>
            <a:ext cx="2982867" cy="1854200"/>
            <a:chOff x="5997059" y="1727200"/>
            <a:chExt cx="2982867" cy="1854200"/>
          </a:xfrm>
        </p:grpSpPr>
        <p:pic>
          <p:nvPicPr>
            <p:cNvPr id="3" name="Grafikk 2">
              <a:extLst>
                <a:ext uri="{FF2B5EF4-FFF2-40B4-BE49-F238E27FC236}">
                  <a16:creationId xmlns:a16="http://schemas.microsoft.com/office/drawing/2014/main" id="{0BD79652-2F94-9517-7265-36DC864B55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0648" t="86548" r="5463" b="1527"/>
            <a:stretch>
              <a:fillRect/>
            </a:stretch>
          </p:blipFill>
          <p:spPr>
            <a:xfrm>
              <a:off x="6669342" y="2425700"/>
              <a:ext cx="1638300" cy="1155700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D6464D5B-A449-5A3F-40DD-D551E3E09761}"/>
                </a:ext>
              </a:extLst>
            </p:cNvPr>
            <p:cNvSpPr/>
            <p:nvPr/>
          </p:nvSpPr>
          <p:spPr>
            <a:xfrm>
              <a:off x="5997059" y="1727200"/>
              <a:ext cx="2982867" cy="99998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>
                  <a:solidFill>
                    <a:schemeClr val="bg2">
                      <a:lumMod val="75000"/>
                    </a:schemeClr>
                  </a:solidFill>
                </a:rPr>
                <a:t>Status for prosjekter</a:t>
              </a:r>
            </a:p>
          </p:txBody>
        </p:sp>
      </p:grpSp>
      <p:sp>
        <p:nvSpPr>
          <p:cNvPr id="6" name="Rektangel 5">
            <a:extLst>
              <a:ext uri="{FF2B5EF4-FFF2-40B4-BE49-F238E27FC236}">
                <a16:creationId xmlns:a16="http://schemas.microsoft.com/office/drawing/2014/main" id="{5443486D-7759-3B46-D654-BDE8D50756C9}"/>
              </a:ext>
            </a:extLst>
          </p:cNvPr>
          <p:cNvSpPr/>
          <p:nvPr/>
        </p:nvSpPr>
        <p:spPr>
          <a:xfrm>
            <a:off x="2751668" y="-132293"/>
            <a:ext cx="3598332" cy="5338235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åne 9">
            <a:extLst>
              <a:ext uri="{FF2B5EF4-FFF2-40B4-BE49-F238E27FC236}">
                <a16:creationId xmlns:a16="http://schemas.microsoft.com/office/drawing/2014/main" id="{FE964FDA-A85F-54BF-F397-696AD94D3A6E}"/>
              </a:ext>
            </a:extLst>
          </p:cNvPr>
          <p:cNvSpPr/>
          <p:nvPr/>
        </p:nvSpPr>
        <p:spPr>
          <a:xfrm rot="4790846">
            <a:off x="2623505" y="-3593751"/>
            <a:ext cx="1573777" cy="9656071"/>
          </a:xfrm>
          <a:prstGeom prst="moon">
            <a:avLst>
              <a:gd name="adj" fmla="val 10864"/>
            </a:avLst>
          </a:prstGeom>
          <a:solidFill>
            <a:srgbClr val="C0E3F8">
              <a:alpha val="4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9" name="Måne 8">
            <a:extLst>
              <a:ext uri="{FF2B5EF4-FFF2-40B4-BE49-F238E27FC236}">
                <a16:creationId xmlns:a16="http://schemas.microsoft.com/office/drawing/2014/main" id="{7E7BDA42-DDE4-85A9-DA71-4552379D77F3}"/>
              </a:ext>
            </a:extLst>
          </p:cNvPr>
          <p:cNvSpPr/>
          <p:nvPr/>
        </p:nvSpPr>
        <p:spPr>
          <a:xfrm rot="4828079">
            <a:off x="1890107" y="-4569538"/>
            <a:ext cx="1713554" cy="10760050"/>
          </a:xfrm>
          <a:prstGeom prst="moon">
            <a:avLst>
              <a:gd name="adj" fmla="val 25534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C79104F-1BA6-A18B-8BD4-66E6888CD0F5}"/>
              </a:ext>
            </a:extLst>
          </p:cNvPr>
          <p:cNvSpPr/>
          <p:nvPr/>
        </p:nvSpPr>
        <p:spPr>
          <a:xfrm>
            <a:off x="4724400" y="2956055"/>
            <a:ext cx="4419600" cy="2187445"/>
          </a:xfrm>
          <a:prstGeom prst="rect">
            <a:avLst/>
          </a:prstGeom>
          <a:solidFill>
            <a:srgbClr val="F6FBF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74879A77-0107-0873-2020-738935A6E9E0}"/>
              </a:ext>
            </a:extLst>
          </p:cNvPr>
          <p:cNvSpPr txBox="1">
            <a:spLocks/>
          </p:cNvSpPr>
          <p:nvPr/>
        </p:nvSpPr>
        <p:spPr>
          <a:xfrm>
            <a:off x="526941" y="2793765"/>
            <a:ext cx="3976458" cy="3965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sz="2000" b="0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1600" b="1"/>
              <a:t>Vestlandsvegen E39 knytter sammen store byregioner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17504BF-4C6C-D423-0176-929466C572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71" y="-316468"/>
            <a:ext cx="3902529" cy="5459968"/>
          </a:xfrm>
          <a:prstGeom prst="rect">
            <a:avLst/>
          </a:prstGeom>
        </p:spPr>
      </p:pic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01E90D21-E123-2997-4D01-5239842407FA}"/>
              </a:ext>
            </a:extLst>
          </p:cNvPr>
          <p:cNvCxnSpPr>
            <a:cxnSpLocks/>
          </p:cNvCxnSpPr>
          <p:nvPr/>
        </p:nvCxnSpPr>
        <p:spPr>
          <a:xfrm>
            <a:off x="623874" y="3600053"/>
            <a:ext cx="3782592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88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760A96-6410-4475-7F17-8231539B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Vestlandet er en motor i norsk verdiskapning</a:t>
            </a:r>
          </a:p>
        </p:txBody>
      </p:sp>
      <p:pic>
        <p:nvPicPr>
          <p:cNvPr id="5" name="Grafikk 3">
            <a:extLst>
              <a:ext uri="{FF2B5EF4-FFF2-40B4-BE49-F238E27FC236}">
                <a16:creationId xmlns:a16="http://schemas.microsoft.com/office/drawing/2014/main" id="{4AB9D92D-4947-EEA2-7B86-F09CD4F95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7833" y="1267025"/>
            <a:ext cx="6688333" cy="37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7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lassholder for bilde 33">
            <a:extLst>
              <a:ext uri="{FF2B5EF4-FFF2-40B4-BE49-F238E27FC236}">
                <a16:creationId xmlns:a16="http://schemas.microsoft.com/office/drawing/2014/main" id="{5BF67F82-F029-44E6-62D3-3CEA7DEBFB3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464" b="2464"/>
          <a:stretch/>
        </p:blipFill>
        <p:spPr>
          <a:xfrm>
            <a:off x="6403" y="-900"/>
            <a:ext cx="3598354" cy="5144400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D34EAE8-EBAD-2F99-6F8C-5702600B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662989"/>
            <a:ext cx="4466164" cy="396593"/>
          </a:xfrm>
        </p:spPr>
        <p:txBody>
          <a:bodyPr anchor="t">
            <a:normAutofit fontScale="90000"/>
          </a:bodyPr>
          <a:lstStyle/>
          <a:p>
            <a:r>
              <a:rPr lang="nb-NO" sz="1700"/>
              <a:t>Forbedring i vei er viktig for bo- og bli-lyst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49CD6F1F-951F-C03D-D7DF-D51014EACB04}"/>
              </a:ext>
            </a:extLst>
          </p:cNvPr>
          <p:cNvGrpSpPr/>
          <p:nvPr/>
        </p:nvGrpSpPr>
        <p:grpSpPr>
          <a:xfrm>
            <a:off x="4605438" y="1203598"/>
            <a:ext cx="3535191" cy="3233760"/>
            <a:chOff x="541954" y="1188365"/>
            <a:chExt cx="3549649" cy="3246985"/>
          </a:xfrm>
        </p:grpSpPr>
        <p:pic>
          <p:nvPicPr>
            <p:cNvPr id="7" name="Grafikk 6" descr="Drama med heldekkende fyll">
              <a:extLst>
                <a:ext uri="{FF2B5EF4-FFF2-40B4-BE49-F238E27FC236}">
                  <a16:creationId xmlns:a16="http://schemas.microsoft.com/office/drawing/2014/main" id="{C561DDB3-BF02-BAFC-000F-5E4E1C7196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36132" y="3825748"/>
              <a:ext cx="609602" cy="609602"/>
            </a:xfrm>
            <a:prstGeom prst="rect">
              <a:avLst/>
            </a:prstGeom>
          </p:spPr>
        </p:pic>
        <p:pic>
          <p:nvPicPr>
            <p:cNvPr id="11" name="Grafikk 10" descr="Medisinsk med heldekkende fyll">
              <a:extLst>
                <a:ext uri="{FF2B5EF4-FFF2-40B4-BE49-F238E27FC236}">
                  <a16:creationId xmlns:a16="http://schemas.microsoft.com/office/drawing/2014/main" id="{49F25CA8-1896-3FEE-6A39-6CAFF63C09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36132" y="2055292"/>
              <a:ext cx="609602" cy="609602"/>
            </a:xfrm>
            <a:prstGeom prst="rect">
              <a:avLst/>
            </a:prstGeom>
          </p:spPr>
        </p:pic>
        <p:pic>
          <p:nvPicPr>
            <p:cNvPr id="13" name="Grafikk 12" descr="Skolebygning med heldekkende fyll">
              <a:extLst>
                <a:ext uri="{FF2B5EF4-FFF2-40B4-BE49-F238E27FC236}">
                  <a16:creationId xmlns:a16="http://schemas.microsoft.com/office/drawing/2014/main" id="{71229845-8A9F-6380-EDA1-24EA316D36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36132" y="2940520"/>
              <a:ext cx="609602" cy="609602"/>
            </a:xfrm>
            <a:prstGeom prst="rect">
              <a:avLst/>
            </a:prstGeom>
          </p:spPr>
        </p:pic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F5215631-BE10-3D7A-686E-2290BEECBE5F}"/>
                </a:ext>
              </a:extLst>
            </p:cNvPr>
            <p:cNvSpPr/>
            <p:nvPr/>
          </p:nvSpPr>
          <p:spPr>
            <a:xfrm>
              <a:off x="541954" y="1188365"/>
              <a:ext cx="1765300" cy="54896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 defTabSz="905256">
                <a:spcAft>
                  <a:spcPts val="600"/>
                </a:spcAft>
              </a:pPr>
              <a:r>
                <a:rPr lang="nb-NO" sz="1386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Økt nærhet til:</a:t>
              </a:r>
              <a:endParaRPr lang="nb-NO" sz="1400" i="1">
                <a:solidFill>
                  <a:schemeClr val="tx1"/>
                </a:solidFill>
              </a:endParaRP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073E8D07-DD1A-773A-E023-7A7F3FA251C6}"/>
                </a:ext>
              </a:extLst>
            </p:cNvPr>
            <p:cNvSpPr/>
            <p:nvPr/>
          </p:nvSpPr>
          <p:spPr>
            <a:xfrm>
              <a:off x="2059603" y="2085613"/>
              <a:ext cx="2032000" cy="54896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defTabSz="905256">
                <a:spcAft>
                  <a:spcPts val="600"/>
                </a:spcAft>
              </a:pPr>
              <a:r>
                <a:rPr lang="nb-NO" sz="15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Helsetjenester</a:t>
              </a:r>
              <a:endParaRPr lang="nb-NO" sz="1600">
                <a:solidFill>
                  <a:schemeClr val="tx1"/>
                </a:solidFill>
              </a:endParaRP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EC4C52A2-4ADC-FFA6-36CB-F7F67EDF6EFE}"/>
                </a:ext>
              </a:extLst>
            </p:cNvPr>
            <p:cNvSpPr/>
            <p:nvPr/>
          </p:nvSpPr>
          <p:spPr>
            <a:xfrm>
              <a:off x="2059603" y="2970841"/>
              <a:ext cx="2032000" cy="54896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defTabSz="905256">
                <a:spcAft>
                  <a:spcPts val="600"/>
                </a:spcAft>
              </a:pPr>
              <a:r>
                <a:rPr lang="nb-NO" sz="15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Utdanningstilbud</a:t>
              </a:r>
              <a:endParaRPr lang="nb-NO" sz="1600">
                <a:solidFill>
                  <a:schemeClr val="tx1"/>
                </a:solidFill>
              </a:endParaRP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FDE95D47-567C-67E4-341F-BDA29DD9118E}"/>
                </a:ext>
              </a:extLst>
            </p:cNvPr>
            <p:cNvSpPr/>
            <p:nvPr/>
          </p:nvSpPr>
          <p:spPr>
            <a:xfrm>
              <a:off x="2059603" y="3856069"/>
              <a:ext cx="2032000" cy="54896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defTabSz="905256">
                <a:spcAft>
                  <a:spcPts val="600"/>
                </a:spcAft>
              </a:pPr>
              <a:r>
                <a:rPr lang="nb-NO" sz="15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Kultur</a:t>
              </a:r>
              <a:endParaRPr lang="nb-NO" sz="16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51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FE1E0178-0BBA-8B5F-FD44-8884EA76855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0E3F8">
              <a:alpha val="3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2BB59A5-03D1-465E-CEDE-94A55AD7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Mange av utfordringene som Ferjefri E39 skulle løse gjelder fremdeles i dag</a:t>
            </a:r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4DDF7D-46F7-A01C-1749-7685D986CF39}"/>
              </a:ext>
            </a:extLst>
          </p:cNvPr>
          <p:cNvGrpSpPr/>
          <p:nvPr/>
        </p:nvGrpSpPr>
        <p:grpSpPr>
          <a:xfrm>
            <a:off x="1572168" y="2109157"/>
            <a:ext cx="5999664" cy="1717040"/>
            <a:chOff x="1503656" y="1848759"/>
            <a:chExt cx="5999664" cy="1717040"/>
          </a:xfrm>
        </p:grpSpPr>
        <p:grpSp>
          <p:nvGrpSpPr>
            <p:cNvPr id="18" name="Gruppe 17">
              <a:extLst>
                <a:ext uri="{FF2B5EF4-FFF2-40B4-BE49-F238E27FC236}">
                  <a16:creationId xmlns:a16="http://schemas.microsoft.com/office/drawing/2014/main" id="{DC153577-1A69-5E52-6366-63B1C539989A}"/>
                </a:ext>
              </a:extLst>
            </p:cNvPr>
            <p:cNvGrpSpPr/>
            <p:nvPr/>
          </p:nvGrpSpPr>
          <p:grpSpPr>
            <a:xfrm>
              <a:off x="1503656" y="1848759"/>
              <a:ext cx="5999664" cy="1717040"/>
              <a:chOff x="995656" y="2137442"/>
              <a:chExt cx="5999664" cy="1717040"/>
            </a:xfrm>
          </p:grpSpPr>
          <p:sp>
            <p:nvSpPr>
              <p:cNvPr id="9" name="Frihåndsform: figur 8">
                <a:extLst>
                  <a:ext uri="{FF2B5EF4-FFF2-40B4-BE49-F238E27FC236}">
                    <a16:creationId xmlns:a16="http://schemas.microsoft.com/office/drawing/2014/main" id="{56A28857-CA75-410A-134B-AFB0ED43C56C}"/>
                  </a:ext>
                </a:extLst>
              </p:cNvPr>
              <p:cNvSpPr/>
              <p:nvPr/>
            </p:nvSpPr>
            <p:spPr>
              <a:xfrm>
                <a:off x="995656" y="2137442"/>
                <a:ext cx="5999664" cy="1717040"/>
              </a:xfrm>
              <a:custGeom>
                <a:avLst/>
                <a:gdLst>
                  <a:gd name="csX0" fmla="*/ 858600 w 5999664"/>
                  <a:gd name="csY0" fmla="*/ 0 h 1717040"/>
                  <a:gd name="csX1" fmla="*/ 1570565 w 5999664"/>
                  <a:gd name="csY1" fmla="*/ 378513 h 1717040"/>
                  <a:gd name="csX2" fmla="*/ 1572344 w 5999664"/>
                  <a:gd name="csY2" fmla="*/ 381791 h 1717040"/>
                  <a:gd name="csX3" fmla="*/ 1574123 w 5999664"/>
                  <a:gd name="csY3" fmla="*/ 378513 h 1717040"/>
                  <a:gd name="csX4" fmla="*/ 2286088 w 5999664"/>
                  <a:gd name="csY4" fmla="*/ 0 h 1717040"/>
                  <a:gd name="csX5" fmla="*/ 2998053 w 5999664"/>
                  <a:gd name="csY5" fmla="*/ 378513 h 1717040"/>
                  <a:gd name="csX6" fmla="*/ 2999832 w 5999664"/>
                  <a:gd name="csY6" fmla="*/ 381791 h 1717040"/>
                  <a:gd name="csX7" fmla="*/ 3001611 w 5999664"/>
                  <a:gd name="csY7" fmla="*/ 378513 h 1717040"/>
                  <a:gd name="csX8" fmla="*/ 3713576 w 5999664"/>
                  <a:gd name="csY8" fmla="*/ 0 h 1717040"/>
                  <a:gd name="csX9" fmla="*/ 4425541 w 5999664"/>
                  <a:gd name="csY9" fmla="*/ 378513 h 1717040"/>
                  <a:gd name="csX10" fmla="*/ 4427320 w 5999664"/>
                  <a:gd name="csY10" fmla="*/ 381791 h 1717040"/>
                  <a:gd name="csX11" fmla="*/ 4429100 w 5999664"/>
                  <a:gd name="csY11" fmla="*/ 378513 h 1717040"/>
                  <a:gd name="csX12" fmla="*/ 5141064 w 5999664"/>
                  <a:gd name="csY12" fmla="*/ 0 h 1717040"/>
                  <a:gd name="csX13" fmla="*/ 5999664 w 5999664"/>
                  <a:gd name="csY13" fmla="*/ 858520 h 1717040"/>
                  <a:gd name="csX14" fmla="*/ 5141064 w 5999664"/>
                  <a:gd name="csY14" fmla="*/ 1717040 h 1717040"/>
                  <a:gd name="csX15" fmla="*/ 4429100 w 5999664"/>
                  <a:gd name="csY15" fmla="*/ 1338527 h 1717040"/>
                  <a:gd name="csX16" fmla="*/ 4427320 w 5999664"/>
                  <a:gd name="csY16" fmla="*/ 1335249 h 1717040"/>
                  <a:gd name="csX17" fmla="*/ 4425541 w 5999664"/>
                  <a:gd name="csY17" fmla="*/ 1338527 h 1717040"/>
                  <a:gd name="csX18" fmla="*/ 3713576 w 5999664"/>
                  <a:gd name="csY18" fmla="*/ 1717040 h 1717040"/>
                  <a:gd name="csX19" fmla="*/ 3001611 w 5999664"/>
                  <a:gd name="csY19" fmla="*/ 1338527 h 1717040"/>
                  <a:gd name="csX20" fmla="*/ 2999832 w 5999664"/>
                  <a:gd name="csY20" fmla="*/ 1335249 h 1717040"/>
                  <a:gd name="csX21" fmla="*/ 2998053 w 5999664"/>
                  <a:gd name="csY21" fmla="*/ 1338527 h 1717040"/>
                  <a:gd name="csX22" fmla="*/ 2286088 w 5999664"/>
                  <a:gd name="csY22" fmla="*/ 1717040 h 1717040"/>
                  <a:gd name="csX23" fmla="*/ 1574123 w 5999664"/>
                  <a:gd name="csY23" fmla="*/ 1338527 h 1717040"/>
                  <a:gd name="csX24" fmla="*/ 1572344 w 5999664"/>
                  <a:gd name="csY24" fmla="*/ 1335249 h 1717040"/>
                  <a:gd name="csX25" fmla="*/ 1570565 w 5999664"/>
                  <a:gd name="csY25" fmla="*/ 1338527 h 1717040"/>
                  <a:gd name="csX26" fmla="*/ 858600 w 5999664"/>
                  <a:gd name="csY26" fmla="*/ 1717040 h 1717040"/>
                  <a:gd name="csX27" fmla="*/ 0 w 5999664"/>
                  <a:gd name="csY27" fmla="*/ 858520 h 1717040"/>
                  <a:gd name="csX28" fmla="*/ 858600 w 5999664"/>
                  <a:gd name="csY28" fmla="*/ 0 h 17170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5999664" h="1717040">
                    <a:moveTo>
                      <a:pt x="858600" y="0"/>
                    </a:moveTo>
                    <a:cubicBezTo>
                      <a:pt x="1154970" y="0"/>
                      <a:pt x="1416268" y="150145"/>
                      <a:pt x="1570565" y="378513"/>
                    </a:cubicBezTo>
                    <a:lnTo>
                      <a:pt x="1572344" y="381791"/>
                    </a:lnTo>
                    <a:lnTo>
                      <a:pt x="1574123" y="378513"/>
                    </a:lnTo>
                    <a:cubicBezTo>
                      <a:pt x="1728420" y="150145"/>
                      <a:pt x="1989718" y="0"/>
                      <a:pt x="2286088" y="0"/>
                    </a:cubicBezTo>
                    <a:cubicBezTo>
                      <a:pt x="2582458" y="0"/>
                      <a:pt x="2843756" y="150145"/>
                      <a:pt x="2998053" y="378513"/>
                    </a:cubicBezTo>
                    <a:lnTo>
                      <a:pt x="2999832" y="381791"/>
                    </a:lnTo>
                    <a:lnTo>
                      <a:pt x="3001611" y="378513"/>
                    </a:lnTo>
                    <a:cubicBezTo>
                      <a:pt x="3155908" y="150145"/>
                      <a:pt x="3417206" y="0"/>
                      <a:pt x="3713576" y="0"/>
                    </a:cubicBezTo>
                    <a:cubicBezTo>
                      <a:pt x="4009946" y="0"/>
                      <a:pt x="4271244" y="150145"/>
                      <a:pt x="4425541" y="378513"/>
                    </a:cubicBezTo>
                    <a:lnTo>
                      <a:pt x="4427320" y="381791"/>
                    </a:lnTo>
                    <a:lnTo>
                      <a:pt x="4429100" y="378513"/>
                    </a:lnTo>
                    <a:cubicBezTo>
                      <a:pt x="4583396" y="150145"/>
                      <a:pt x="4844694" y="0"/>
                      <a:pt x="5141064" y="0"/>
                    </a:cubicBezTo>
                    <a:cubicBezTo>
                      <a:pt x="5615256" y="0"/>
                      <a:pt x="5999664" y="384372"/>
                      <a:pt x="5999664" y="858520"/>
                    </a:cubicBezTo>
                    <a:cubicBezTo>
                      <a:pt x="5999664" y="1332668"/>
                      <a:pt x="5615256" y="1717040"/>
                      <a:pt x="5141064" y="1717040"/>
                    </a:cubicBezTo>
                    <a:cubicBezTo>
                      <a:pt x="4844694" y="1717040"/>
                      <a:pt x="4583396" y="1566895"/>
                      <a:pt x="4429100" y="1338527"/>
                    </a:cubicBezTo>
                    <a:lnTo>
                      <a:pt x="4427320" y="1335249"/>
                    </a:lnTo>
                    <a:lnTo>
                      <a:pt x="4425541" y="1338527"/>
                    </a:lnTo>
                    <a:cubicBezTo>
                      <a:pt x="4271244" y="1566895"/>
                      <a:pt x="4009946" y="1717040"/>
                      <a:pt x="3713576" y="1717040"/>
                    </a:cubicBezTo>
                    <a:cubicBezTo>
                      <a:pt x="3417206" y="1717040"/>
                      <a:pt x="3155908" y="1566895"/>
                      <a:pt x="3001611" y="1338527"/>
                    </a:cubicBezTo>
                    <a:lnTo>
                      <a:pt x="2999832" y="1335249"/>
                    </a:lnTo>
                    <a:lnTo>
                      <a:pt x="2998053" y="1338527"/>
                    </a:lnTo>
                    <a:cubicBezTo>
                      <a:pt x="2843756" y="1566895"/>
                      <a:pt x="2582458" y="1717040"/>
                      <a:pt x="2286088" y="1717040"/>
                    </a:cubicBezTo>
                    <a:cubicBezTo>
                      <a:pt x="1989718" y="1717040"/>
                      <a:pt x="1728420" y="1566895"/>
                      <a:pt x="1574123" y="1338527"/>
                    </a:cubicBezTo>
                    <a:lnTo>
                      <a:pt x="1572344" y="1335249"/>
                    </a:lnTo>
                    <a:lnTo>
                      <a:pt x="1570565" y="1338527"/>
                    </a:lnTo>
                    <a:cubicBezTo>
                      <a:pt x="1416268" y="1566895"/>
                      <a:pt x="1154970" y="1717040"/>
                      <a:pt x="858600" y="1717040"/>
                    </a:cubicBezTo>
                    <a:cubicBezTo>
                      <a:pt x="384408" y="1717040"/>
                      <a:pt x="0" y="1332668"/>
                      <a:pt x="0" y="858520"/>
                    </a:cubicBezTo>
                    <a:cubicBezTo>
                      <a:pt x="0" y="384372"/>
                      <a:pt x="384408" y="0"/>
                      <a:pt x="858600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CF35824-D747-D575-814A-A46FF0BB12FD}"/>
                  </a:ext>
                </a:extLst>
              </p:cNvPr>
              <p:cNvSpPr/>
              <p:nvPr/>
            </p:nvSpPr>
            <p:spPr>
              <a:xfrm>
                <a:off x="1254386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4C900BB-C476-C983-0DBE-075FA0B92929}"/>
                  </a:ext>
                </a:extLst>
              </p:cNvPr>
              <p:cNvSpPr/>
              <p:nvPr/>
            </p:nvSpPr>
            <p:spPr>
              <a:xfrm>
                <a:off x="4110036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373002-6C1A-BA56-EE94-6A58F34E0FE4}"/>
                  </a:ext>
                </a:extLst>
              </p:cNvPr>
              <p:cNvSpPr/>
              <p:nvPr/>
            </p:nvSpPr>
            <p:spPr>
              <a:xfrm>
                <a:off x="5520001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7361C80-7572-6D64-5394-DA2D74226D63}"/>
                  </a:ext>
                </a:extLst>
              </p:cNvPr>
              <p:cNvSpPr/>
              <p:nvPr/>
            </p:nvSpPr>
            <p:spPr>
              <a:xfrm>
                <a:off x="1245273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77F641E-FF76-5DEE-623D-6E00849D0FA4}"/>
                  </a:ext>
                </a:extLst>
              </p:cNvPr>
              <p:cNvSpPr/>
              <p:nvPr/>
            </p:nvSpPr>
            <p:spPr>
              <a:xfrm>
                <a:off x="2670182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2F1C6D5-89D7-50E4-D415-41C12DCE65A2}"/>
                  </a:ext>
                </a:extLst>
              </p:cNvPr>
              <p:cNvSpPr/>
              <p:nvPr/>
            </p:nvSpPr>
            <p:spPr>
              <a:xfrm>
                <a:off x="4095091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DD1E50B6-B569-BB82-0686-397727EBBCB3}"/>
                  </a:ext>
                </a:extLst>
              </p:cNvPr>
              <p:cNvSpPr/>
              <p:nvPr/>
            </p:nvSpPr>
            <p:spPr>
              <a:xfrm>
                <a:off x="5529114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DF36AC0-D4C3-B1DA-1F6B-15BEB64FAE1D}"/>
                  </a:ext>
                </a:extLst>
              </p:cNvPr>
              <p:cNvSpPr/>
              <p:nvPr/>
            </p:nvSpPr>
            <p:spPr>
              <a:xfrm>
                <a:off x="1254386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EEA7251F-BEC9-E8F2-A3C8-F271472E16F1}"/>
                  </a:ext>
                </a:extLst>
              </p:cNvPr>
              <p:cNvSpPr/>
              <p:nvPr/>
            </p:nvSpPr>
            <p:spPr>
              <a:xfrm>
                <a:off x="2679295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BFF2D3E2-9896-CE54-D8B8-781D6D850F89}"/>
                  </a:ext>
                </a:extLst>
              </p:cNvPr>
              <p:cNvSpPr/>
              <p:nvPr/>
            </p:nvSpPr>
            <p:spPr>
              <a:xfrm>
                <a:off x="4104204" y="2386314"/>
                <a:ext cx="1213200" cy="12141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nb-NO" sz="80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0" name="Grafikk 19" descr="Stoppeklokke med heldekkende fyll">
              <a:extLst>
                <a:ext uri="{FF2B5EF4-FFF2-40B4-BE49-F238E27FC236}">
                  <a16:creationId xmlns:a16="http://schemas.microsoft.com/office/drawing/2014/main" id="{68F5D688-0F79-1EE0-D471-B2C67CAB536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8276" y="2360699"/>
              <a:ext cx="661419" cy="684065"/>
            </a:xfrm>
            <a:prstGeom prst="rect">
              <a:avLst/>
            </a:prstGeom>
          </p:spPr>
        </p:pic>
        <p:pic>
          <p:nvPicPr>
            <p:cNvPr id="21" name="Grafikk 20" descr="Mynter med heldekkende fyll">
              <a:extLst>
                <a:ext uri="{FF2B5EF4-FFF2-40B4-BE49-F238E27FC236}">
                  <a16:creationId xmlns:a16="http://schemas.microsoft.com/office/drawing/2014/main" id="{B1E46773-D85B-D465-FCA4-FA703FE725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3185" y="2360699"/>
              <a:ext cx="661419" cy="684065"/>
            </a:xfrm>
            <a:prstGeom prst="rect">
              <a:avLst/>
            </a:prstGeom>
          </p:spPr>
        </p:pic>
        <p:pic>
          <p:nvPicPr>
            <p:cNvPr id="22" name="Grafikk 21" descr="Rute (sti mellom to tegnestifter) med heldekkende fyll">
              <a:extLst>
                <a:ext uri="{FF2B5EF4-FFF2-40B4-BE49-F238E27FC236}">
                  <a16:creationId xmlns:a16="http://schemas.microsoft.com/office/drawing/2014/main" id="{40B72DF9-4763-3F24-AEE7-4CA3CE6DBC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88094" y="2360699"/>
              <a:ext cx="661419" cy="684065"/>
            </a:xfrm>
            <a:prstGeom prst="rect">
              <a:avLst/>
            </a:prstGeom>
          </p:spPr>
        </p:pic>
        <p:pic>
          <p:nvPicPr>
            <p:cNvPr id="23" name="Grafikk 22" descr="Sirene med heldekkende fyll">
              <a:extLst>
                <a:ext uri="{FF2B5EF4-FFF2-40B4-BE49-F238E27FC236}">
                  <a16:creationId xmlns:a16="http://schemas.microsoft.com/office/drawing/2014/main" id="{2923004E-F52C-88C2-CB13-BA1FEF739B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3004" y="2360699"/>
              <a:ext cx="661419" cy="684065"/>
            </a:xfrm>
            <a:prstGeom prst="rect">
              <a:avLst/>
            </a:prstGeom>
          </p:spPr>
        </p:pic>
      </p:grpSp>
      <p:sp>
        <p:nvSpPr>
          <p:cNvPr id="29" name="TekstSylinder 14">
            <a:extLst>
              <a:ext uri="{FF2B5EF4-FFF2-40B4-BE49-F238E27FC236}">
                <a16:creationId xmlns:a16="http://schemas.microsoft.com/office/drawing/2014/main" id="{E84B66BD-34D2-CF52-A407-D5B92D2546C3}"/>
              </a:ext>
            </a:extLst>
          </p:cNvPr>
          <p:cNvSpPr txBox="1"/>
          <p:nvPr/>
        </p:nvSpPr>
        <p:spPr>
          <a:xfrm>
            <a:off x="1501403" y="1721359"/>
            <a:ext cx="164280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nb-NO" sz="1200" noProof="0">
                <a:latin typeface="Montserrat" pitchFamily="2" charset="0"/>
              </a:rPr>
              <a:t>Reisetid</a:t>
            </a:r>
          </a:p>
        </p:txBody>
      </p:sp>
      <p:sp>
        <p:nvSpPr>
          <p:cNvPr id="30" name="TekstSylinder 14">
            <a:extLst>
              <a:ext uri="{FF2B5EF4-FFF2-40B4-BE49-F238E27FC236}">
                <a16:creationId xmlns:a16="http://schemas.microsoft.com/office/drawing/2014/main" id="{9C2054FB-A754-A154-9C07-2234C98AE797}"/>
              </a:ext>
            </a:extLst>
          </p:cNvPr>
          <p:cNvSpPr txBox="1"/>
          <p:nvPr/>
        </p:nvSpPr>
        <p:spPr>
          <a:xfrm>
            <a:off x="6148125" y="3894822"/>
            <a:ext cx="164280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nb-NO" sz="1200">
                <a:latin typeface="Montserrat" pitchFamily="2" charset="0"/>
              </a:rPr>
              <a:t>T</a:t>
            </a:r>
            <a:r>
              <a:rPr lang="nb-NO" sz="1200" noProof="0" err="1">
                <a:latin typeface="Montserrat" pitchFamily="2" charset="0"/>
              </a:rPr>
              <a:t>rafikksikkerhet</a:t>
            </a:r>
            <a:endParaRPr lang="nb-NO" sz="1200" noProof="0">
              <a:latin typeface="Montserrat" pitchFamily="2" charset="0"/>
            </a:endParaRPr>
          </a:p>
        </p:txBody>
      </p:sp>
      <p:sp>
        <p:nvSpPr>
          <p:cNvPr id="31" name="TekstSylinder 14">
            <a:extLst>
              <a:ext uri="{FF2B5EF4-FFF2-40B4-BE49-F238E27FC236}">
                <a16:creationId xmlns:a16="http://schemas.microsoft.com/office/drawing/2014/main" id="{5FE60FE0-E928-28DD-094F-6B9CC0C5D813}"/>
              </a:ext>
            </a:extLst>
          </p:cNvPr>
          <p:cNvSpPr txBox="1"/>
          <p:nvPr/>
        </p:nvSpPr>
        <p:spPr>
          <a:xfrm>
            <a:off x="3031892" y="3894822"/>
            <a:ext cx="164280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nb-NO" sz="1200" noProof="0">
                <a:latin typeface="Montserrat" pitchFamily="2" charset="0"/>
              </a:rPr>
              <a:t>Reisekostnad</a:t>
            </a:r>
          </a:p>
        </p:txBody>
      </p:sp>
      <p:sp>
        <p:nvSpPr>
          <p:cNvPr id="32" name="TekstSylinder 14">
            <a:extLst>
              <a:ext uri="{FF2B5EF4-FFF2-40B4-BE49-F238E27FC236}">
                <a16:creationId xmlns:a16="http://schemas.microsoft.com/office/drawing/2014/main" id="{E76B18F3-04FC-A543-5C9B-C59622B85B18}"/>
              </a:ext>
            </a:extLst>
          </p:cNvPr>
          <p:cNvSpPr txBox="1"/>
          <p:nvPr/>
        </p:nvSpPr>
        <p:spPr>
          <a:xfrm>
            <a:off x="4469007" y="1656842"/>
            <a:ext cx="164280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nb-NO" sz="1200" noProof="0">
                <a:latin typeface="Montserrat" pitchFamily="2" charset="0"/>
              </a:rPr>
              <a:t>Manglende forutsigbarhet</a:t>
            </a:r>
          </a:p>
        </p:txBody>
      </p:sp>
    </p:spTree>
    <p:extLst>
      <p:ext uri="{BB962C8B-B14F-4D97-AF65-F5344CB8AC3E}">
        <p14:creationId xmlns:p14="http://schemas.microsoft.com/office/powerpoint/2010/main" val="71671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11DF96C-4679-0142-4AAB-27C9D56098AE}"/>
              </a:ext>
            </a:extLst>
          </p:cNvPr>
          <p:cNvSpPr/>
          <p:nvPr/>
        </p:nvSpPr>
        <p:spPr>
          <a:xfrm>
            <a:off x="-5580" y="-900"/>
            <a:ext cx="9144000" cy="5143500"/>
          </a:xfrm>
          <a:prstGeom prst="rect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927816B-4176-E402-9C2E-B244D819669E}"/>
              </a:ext>
            </a:extLst>
          </p:cNvPr>
          <p:cNvSpPr/>
          <p:nvPr/>
        </p:nvSpPr>
        <p:spPr>
          <a:xfrm>
            <a:off x="3456227" y="2175706"/>
            <a:ext cx="4988709" cy="7920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>
                <a:solidFill>
                  <a:schemeClr val="accent1"/>
                </a:solidFill>
              </a:rPr>
              <a:t>Samfunnsmålet er det samme: binde Vestlandet sammen, gjennom å knytte bo- og arbeidsmarkedsregioner nærmere og utvide dem</a:t>
            </a:r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C2BC066F-6390-8753-D38D-8E69C19E5504}"/>
              </a:ext>
            </a:extLst>
          </p:cNvPr>
          <p:cNvCxnSpPr>
            <a:cxnSpLocks/>
          </p:cNvCxnSpPr>
          <p:nvPr/>
        </p:nvCxnSpPr>
        <p:spPr>
          <a:xfrm>
            <a:off x="3495005" y="3301761"/>
            <a:ext cx="4911152" cy="0"/>
          </a:xfrm>
          <a:prstGeom prst="line">
            <a:avLst/>
          </a:prstGeom>
          <a:ln w="95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4">
            <a:extLst>
              <a:ext uri="{FF2B5EF4-FFF2-40B4-BE49-F238E27FC236}">
                <a16:creationId xmlns:a16="http://schemas.microsoft.com/office/drawing/2014/main" id="{BAD75F6F-ABE5-6492-AA44-1388FCAE46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>
          <a:xfrm>
            <a:off x="-2540771" y="-1"/>
            <a:ext cx="5142599" cy="514259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19570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6DC65-1FDC-3D99-B610-6DFDD34D8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4">
            <a:extLst>
              <a:ext uri="{FF2B5EF4-FFF2-40B4-BE49-F238E27FC236}">
                <a16:creationId xmlns:a16="http://schemas.microsoft.com/office/drawing/2014/main" id="{8537E015-C82E-26E1-DB3B-26FDC3CB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Ambisjonen om Ferjefri E39 må sees i nytt lys</a:t>
            </a:r>
          </a:p>
        </p:txBody>
      </p: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0C4E64A4-5BB0-518D-49DA-C0353ABB97D3}"/>
              </a:ext>
            </a:extLst>
          </p:cNvPr>
          <p:cNvGrpSpPr/>
          <p:nvPr/>
        </p:nvGrpSpPr>
        <p:grpSpPr>
          <a:xfrm>
            <a:off x="1487749" y="2571750"/>
            <a:ext cx="950651" cy="950400"/>
            <a:chOff x="1013616" y="2575610"/>
            <a:chExt cx="1141200" cy="1142174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F2C3DD0D-4842-70E4-DBAD-854FE2EA755B}"/>
                </a:ext>
              </a:extLst>
            </p:cNvPr>
            <p:cNvSpPr/>
            <p:nvPr/>
          </p:nvSpPr>
          <p:spPr>
            <a:xfrm>
              <a:off x="1013616" y="2575610"/>
              <a:ext cx="1141200" cy="114217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nb-NO" sz="800">
                <a:solidFill>
                  <a:schemeClr val="tx1"/>
                </a:solidFill>
              </a:endParaRPr>
            </a:p>
          </p:txBody>
        </p:sp>
        <p:pic>
          <p:nvPicPr>
            <p:cNvPr id="21" name="Grafikk 20" descr="Mynter med heldekkende fyll">
              <a:extLst>
                <a:ext uri="{FF2B5EF4-FFF2-40B4-BE49-F238E27FC236}">
                  <a16:creationId xmlns:a16="http://schemas.microsoft.com/office/drawing/2014/main" id="{EDFBC5FA-9687-AAAE-D293-B7B37CF5CC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84849" y="2747330"/>
              <a:ext cx="798734" cy="798734"/>
            </a:xfrm>
            <a:prstGeom prst="rect">
              <a:avLst/>
            </a:prstGeom>
          </p:spPr>
        </p:pic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61681032-6A72-AACF-E6DC-796910AEB81C}"/>
              </a:ext>
            </a:extLst>
          </p:cNvPr>
          <p:cNvGrpSpPr/>
          <p:nvPr/>
        </p:nvGrpSpPr>
        <p:grpSpPr>
          <a:xfrm>
            <a:off x="1487749" y="1331626"/>
            <a:ext cx="950651" cy="950400"/>
            <a:chOff x="1099233" y="1202948"/>
            <a:chExt cx="1141200" cy="1142174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428D30D-04F0-F85F-1AE8-7B8F1C178542}"/>
                </a:ext>
              </a:extLst>
            </p:cNvPr>
            <p:cNvSpPr/>
            <p:nvPr/>
          </p:nvSpPr>
          <p:spPr>
            <a:xfrm>
              <a:off x="1099233" y="1202948"/>
              <a:ext cx="1141200" cy="114217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nb-NO" sz="800">
                <a:solidFill>
                  <a:schemeClr val="tx1"/>
                </a:solidFill>
              </a:endParaRPr>
            </a:p>
          </p:txBody>
        </p:sp>
        <p:pic>
          <p:nvPicPr>
            <p:cNvPr id="26" name="Grafikk 25" descr="Kran med heldekkende fyll">
              <a:extLst>
                <a:ext uri="{FF2B5EF4-FFF2-40B4-BE49-F238E27FC236}">
                  <a16:creationId xmlns:a16="http://schemas.microsoft.com/office/drawing/2014/main" id="{45C5F8CA-930D-9365-11EE-7FB45852BF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0466" y="1374668"/>
              <a:ext cx="798734" cy="798734"/>
            </a:xfrm>
            <a:prstGeom prst="rect">
              <a:avLst/>
            </a:prstGeom>
          </p:spPr>
        </p:pic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F64D4016-506F-69AE-F1C0-85EA5D418231}"/>
              </a:ext>
            </a:extLst>
          </p:cNvPr>
          <p:cNvGrpSpPr/>
          <p:nvPr/>
        </p:nvGrpSpPr>
        <p:grpSpPr>
          <a:xfrm>
            <a:off x="1487749" y="3811875"/>
            <a:ext cx="950651" cy="950400"/>
            <a:chOff x="2748332" y="3683197"/>
            <a:chExt cx="1141200" cy="1142174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8D04A70-4DD0-6E30-78B5-5E5698999D91}"/>
                </a:ext>
              </a:extLst>
            </p:cNvPr>
            <p:cNvSpPr/>
            <p:nvPr/>
          </p:nvSpPr>
          <p:spPr>
            <a:xfrm>
              <a:off x="2748332" y="3683197"/>
              <a:ext cx="1141200" cy="114217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nb-NO" sz="800">
                <a:solidFill>
                  <a:schemeClr val="tx1"/>
                </a:solidFill>
              </a:endParaRPr>
            </a:p>
          </p:txBody>
        </p:sp>
        <p:pic>
          <p:nvPicPr>
            <p:cNvPr id="30" name="Grafikk 29" descr="Åpen hånd med plante med heldekkende fyll">
              <a:extLst>
                <a:ext uri="{FF2B5EF4-FFF2-40B4-BE49-F238E27FC236}">
                  <a16:creationId xmlns:a16="http://schemas.microsoft.com/office/drawing/2014/main" id="{C1E86358-F8D7-3823-8C18-CDABB09882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19565" y="3854917"/>
              <a:ext cx="798734" cy="798734"/>
            </a:xfrm>
            <a:prstGeom prst="rect">
              <a:avLst/>
            </a:prstGeom>
          </p:spPr>
        </p:pic>
      </p:grpSp>
      <p:sp>
        <p:nvSpPr>
          <p:cNvPr id="39" name="Rektangel 38">
            <a:extLst>
              <a:ext uri="{FF2B5EF4-FFF2-40B4-BE49-F238E27FC236}">
                <a16:creationId xmlns:a16="http://schemas.microsoft.com/office/drawing/2014/main" id="{DDA27E05-0702-742D-961E-3C37E53E71A4}"/>
              </a:ext>
            </a:extLst>
          </p:cNvPr>
          <p:cNvSpPr/>
          <p:nvPr/>
        </p:nvSpPr>
        <p:spPr>
          <a:xfrm>
            <a:off x="2777067" y="1455459"/>
            <a:ext cx="3793065" cy="70273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nb-NO" sz="1400">
                <a:solidFill>
                  <a:schemeClr val="tx1"/>
                </a:solidFill>
              </a:rPr>
              <a:t>Økte </a:t>
            </a:r>
            <a:r>
              <a:rPr lang="nb-NO" sz="1400" err="1">
                <a:solidFill>
                  <a:schemeClr val="tx1"/>
                </a:solidFill>
              </a:rPr>
              <a:t>byggekostnader</a:t>
            </a:r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AC2FA9A4-66DE-521E-0F01-73198B264CA6}"/>
              </a:ext>
            </a:extLst>
          </p:cNvPr>
          <p:cNvSpPr/>
          <p:nvPr/>
        </p:nvSpPr>
        <p:spPr>
          <a:xfrm>
            <a:off x="2777067" y="2695584"/>
            <a:ext cx="3793065" cy="70273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nb-NO" sz="1400">
                <a:solidFill>
                  <a:schemeClr val="tx1"/>
                </a:solidFill>
              </a:rPr>
              <a:t>Mindre økonomisk handlerom i finanspolitikken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644ECCAB-8FC8-2419-B8DA-0F69E3AB3806}"/>
              </a:ext>
            </a:extLst>
          </p:cNvPr>
          <p:cNvSpPr/>
          <p:nvPr/>
        </p:nvSpPr>
        <p:spPr>
          <a:xfrm>
            <a:off x="2777067" y="3935708"/>
            <a:ext cx="3793065" cy="70273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nb-NO" sz="1400">
                <a:solidFill>
                  <a:schemeClr val="tx1"/>
                </a:solidFill>
              </a:rPr>
              <a:t>Bevissthet rundt naturinngrep</a:t>
            </a:r>
          </a:p>
        </p:txBody>
      </p:sp>
    </p:spTree>
    <p:extLst>
      <p:ext uri="{BB962C8B-B14F-4D97-AF65-F5344CB8AC3E}">
        <p14:creationId xmlns:p14="http://schemas.microsoft.com/office/powerpoint/2010/main" val="16357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8229C2-0AF4-B692-1E40-3204E1A9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Noen E39-prosjekter sammenliknet med gjennomsnitt i NTP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7F187DB-DDD2-7D40-6936-ED18A25B82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4861321"/>
              </p:ext>
            </p:extLst>
          </p:nvPr>
        </p:nvGraphicFramePr>
        <p:xfrm>
          <a:off x="853810" y="981604"/>
          <a:ext cx="7436380" cy="3717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9668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4BA51-A44E-4B3D-5DD7-C3751736A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3F75515-9ABC-723C-55BE-BAC14429C4A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222EC9B-7F08-CB43-A509-8A274318C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1" t="374" r="26391" b="13813"/>
          <a:stretch>
            <a:fillRect/>
          </a:stretch>
        </p:blipFill>
        <p:spPr>
          <a:xfrm>
            <a:off x="5629715" y="568280"/>
            <a:ext cx="2726266" cy="387750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03B5819B-5DAE-7A62-1ED7-79871F69B8D6}"/>
              </a:ext>
            </a:extLst>
          </p:cNvPr>
          <p:cNvSpPr/>
          <p:nvPr/>
        </p:nvSpPr>
        <p:spPr>
          <a:xfrm>
            <a:off x="457345" y="2175706"/>
            <a:ext cx="5276045" cy="7920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>
                <a:solidFill>
                  <a:schemeClr val="bg2">
                    <a:lumMod val="75000"/>
                  </a:schemeClr>
                </a:solidFill>
              </a:rPr>
              <a:t>En ærlig og realistisk strategi </a:t>
            </a:r>
          </a:p>
          <a:p>
            <a:pPr algn="ctr"/>
            <a:r>
              <a:rPr lang="nb-NO" sz="1600" b="1">
                <a:solidFill>
                  <a:schemeClr val="bg2">
                    <a:lumMod val="75000"/>
                  </a:schemeClr>
                </a:solidFill>
              </a:rPr>
              <a:t>trengs for å nå målene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F7D36DAD-FE5E-5525-3F9F-31C4C8D0295A}"/>
              </a:ext>
            </a:extLst>
          </p:cNvPr>
          <p:cNvCxnSpPr>
            <a:cxnSpLocks/>
          </p:cNvCxnSpPr>
          <p:nvPr/>
        </p:nvCxnSpPr>
        <p:spPr>
          <a:xfrm>
            <a:off x="848872" y="2967794"/>
            <a:ext cx="4478124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96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06E7829-5D55-874B-A9E3-AE7452D9F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</p:spPr>
        <p:txBody>
          <a:bodyPr/>
          <a:lstStyle/>
          <a:p>
            <a:r>
              <a:rPr lang="nb-NO"/>
              <a:t>Prinsipper i NTP 2025-2036</a:t>
            </a:r>
            <a:br>
              <a:rPr lang="nb-NO"/>
            </a:br>
            <a:endParaRPr lang="en-US"/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082C9BDE-6C94-A547-98AD-4E4372F531A0}"/>
              </a:ext>
            </a:extLst>
          </p:cNvPr>
          <p:cNvGrpSpPr/>
          <p:nvPr/>
        </p:nvGrpSpPr>
        <p:grpSpPr>
          <a:xfrm>
            <a:off x="2551425" y="1379655"/>
            <a:ext cx="4132763" cy="3227926"/>
            <a:chOff x="-111855" y="0"/>
            <a:chExt cx="2170306" cy="1619200"/>
          </a:xfrm>
        </p:grpSpPr>
        <p:sp>
          <p:nvSpPr>
            <p:cNvPr id="4" name="TextBox 237">
              <a:extLst>
                <a:ext uri="{FF2B5EF4-FFF2-40B4-BE49-F238E27FC236}">
                  <a16:creationId xmlns:a16="http://schemas.microsoft.com/office/drawing/2014/main" id="{4C49999B-9C5E-36A3-E6E8-E7F6BD164DFC}"/>
                </a:ext>
              </a:extLst>
            </p:cNvPr>
            <p:cNvSpPr txBox="1"/>
            <p:nvPr/>
          </p:nvSpPr>
          <p:spPr>
            <a:xfrm>
              <a:off x="299730" y="1402144"/>
              <a:ext cx="1321435" cy="21705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 defTabSz="1645920">
                <a:lnSpc>
                  <a:spcPts val="2160"/>
                </a:lnSpc>
                <a:spcAft>
                  <a:spcPts val="1530"/>
                </a:spcAft>
              </a:pPr>
              <a:r>
                <a:rPr lang="nb-NO" sz="1260" kern="1200">
                  <a:solidFill>
                    <a:srgbClr val="000000"/>
                  </a:solidFill>
                  <a:latin typeface="Montserrat" panose="00000500000000000000" pitchFamily="2" charset="0"/>
                  <a:ea typeface="+mn-ea"/>
                  <a:cs typeface="Times New Roman" panose="02020603050405020304" pitchFamily="18" charset="0"/>
                </a:rPr>
                <a:t>Bygge nytt der vi må </a:t>
              </a:r>
              <a:endParaRPr lang="nb-NO" sz="800"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Graphic 232" descr="Crane with solid fill">
              <a:extLst>
                <a:ext uri="{FF2B5EF4-FFF2-40B4-BE49-F238E27FC236}">
                  <a16:creationId xmlns:a16="http://schemas.microsoft.com/office/drawing/2014/main" id="{3B4D112D-5629-306D-421F-D3407EDBA7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9541" y="872647"/>
              <a:ext cx="575945" cy="575945"/>
            </a:xfrm>
            <a:prstGeom prst="rect">
              <a:avLst/>
            </a:prstGeom>
          </p:spPr>
        </p:pic>
        <p:pic>
          <p:nvPicPr>
            <p:cNvPr id="6" name="Graphic 233">
              <a:extLst>
                <a:ext uri="{FF2B5EF4-FFF2-40B4-BE49-F238E27FC236}">
                  <a16:creationId xmlns:a16="http://schemas.microsoft.com/office/drawing/2014/main" id="{53C357EB-ED86-5F9D-52FD-57011D663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432" y="0"/>
              <a:ext cx="575945" cy="575945"/>
            </a:xfrm>
            <a:prstGeom prst="rect">
              <a:avLst/>
            </a:prstGeom>
          </p:spPr>
        </p:pic>
        <p:pic>
          <p:nvPicPr>
            <p:cNvPr id="7" name="Graphic 234" descr="Watering pot with solid fill">
              <a:extLst>
                <a:ext uri="{FF2B5EF4-FFF2-40B4-BE49-F238E27FC236}">
                  <a16:creationId xmlns:a16="http://schemas.microsoft.com/office/drawing/2014/main" id="{40636ACE-D388-9429-48BC-B3C8BB1676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41030" y="39974"/>
              <a:ext cx="575945" cy="575945"/>
            </a:xfrm>
            <a:prstGeom prst="rect">
              <a:avLst/>
            </a:prstGeom>
          </p:spPr>
        </p:pic>
        <p:sp>
          <p:nvSpPr>
            <p:cNvPr id="8" name="TextBox 235">
              <a:extLst>
                <a:ext uri="{FF2B5EF4-FFF2-40B4-BE49-F238E27FC236}">
                  <a16:creationId xmlns:a16="http://schemas.microsoft.com/office/drawing/2014/main" id="{B6EE2CE5-3875-6274-D232-09508638E917}"/>
                </a:ext>
              </a:extLst>
            </p:cNvPr>
            <p:cNvSpPr txBox="1"/>
            <p:nvPr/>
          </p:nvSpPr>
          <p:spPr>
            <a:xfrm>
              <a:off x="-111855" y="554438"/>
              <a:ext cx="1064260" cy="35179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 defTabSz="1645920">
                <a:lnSpc>
                  <a:spcPts val="2160"/>
                </a:lnSpc>
                <a:spcAft>
                  <a:spcPts val="1530"/>
                </a:spcAft>
              </a:pPr>
              <a:r>
                <a:rPr lang="nb-NO" sz="1260" kern="1200">
                  <a:solidFill>
                    <a:srgbClr val="000000"/>
                  </a:solidFill>
                  <a:latin typeface="Montserrat" panose="00000500000000000000" pitchFamily="2" charset="0"/>
                  <a:ea typeface="+mn-ea"/>
                  <a:cs typeface="Times New Roman" panose="02020603050405020304" pitchFamily="18" charset="0"/>
                </a:rPr>
                <a:t>Ta vare på det vi har</a:t>
              </a:r>
              <a:endParaRPr lang="nb-NO" sz="800"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236">
              <a:extLst>
                <a:ext uri="{FF2B5EF4-FFF2-40B4-BE49-F238E27FC236}">
                  <a16:creationId xmlns:a16="http://schemas.microsoft.com/office/drawing/2014/main" id="{E0BFF868-228A-3897-CAF0-578FEBC7B425}"/>
                </a:ext>
              </a:extLst>
            </p:cNvPr>
            <p:cNvSpPr txBox="1"/>
            <p:nvPr/>
          </p:nvSpPr>
          <p:spPr>
            <a:xfrm>
              <a:off x="916086" y="554438"/>
              <a:ext cx="1142365" cy="35179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 defTabSz="1645920">
                <a:lnSpc>
                  <a:spcPts val="2160"/>
                </a:lnSpc>
                <a:spcAft>
                  <a:spcPts val="1530"/>
                </a:spcAft>
              </a:pPr>
              <a:r>
                <a:rPr lang="nb-NO" sz="1260" kern="1200">
                  <a:solidFill>
                    <a:srgbClr val="000000"/>
                  </a:solidFill>
                  <a:latin typeface="Montserrat" panose="00000500000000000000" pitchFamily="2" charset="0"/>
                  <a:ea typeface="+mn-ea"/>
                  <a:cs typeface="Times New Roman" panose="02020603050405020304" pitchFamily="18" charset="0"/>
                </a:rPr>
                <a:t>Utbedre der vi kan </a:t>
              </a:r>
              <a:endParaRPr lang="nb-NO" sz="800"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0157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53409"/>
      </p:ext>
    </p:extLst>
  </p:cSld>
  <p:clrMapOvr>
    <a:masterClrMapping/>
  </p:clrMapOvr>
</p:sld>
</file>

<file path=ppt/theme/theme1.xml><?xml version="1.0" encoding="utf-8"?>
<a:theme xmlns:a="http://schemas.openxmlformats.org/drawingml/2006/main" name="Oslo Economics med samarbeidspartnere">
  <a:themeElements>
    <a:clrScheme name="OE-farger Blå 2024">
      <a:dk1>
        <a:srgbClr val="000000"/>
      </a:dk1>
      <a:lt1>
        <a:srgbClr val="FFFFFF"/>
      </a:lt1>
      <a:dk2>
        <a:srgbClr val="939598"/>
      </a:dk2>
      <a:lt2>
        <a:srgbClr val="0076BE"/>
      </a:lt2>
      <a:accent1>
        <a:srgbClr val="0F5F91"/>
      </a:accent1>
      <a:accent2>
        <a:srgbClr val="C15237"/>
      </a:accent2>
      <a:accent3>
        <a:srgbClr val="47926E"/>
      </a:accent3>
      <a:accent4>
        <a:srgbClr val="634C85"/>
      </a:accent4>
      <a:accent5>
        <a:srgbClr val="FEDD00"/>
      </a:accent5>
      <a:accent6>
        <a:srgbClr val="DC4405"/>
      </a:accent6>
      <a:hlink>
        <a:srgbClr val="0F5F91"/>
      </a:hlink>
      <a:folHlink>
        <a:srgbClr val="BFE6FF"/>
      </a:folHlink>
    </a:clrScheme>
    <a:fontScheme name="Egendefinert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6350">
          <a:noFill/>
        </a:ln>
      </a:spPr>
      <a:bodyPr lIns="36000" tIns="36000" rIns="36000" bIns="36000" rtlCol="0" anchor="ctr"/>
      <a:lstStyle>
        <a:defPPr algn="ctr">
          <a:defRPr sz="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1600" dirty="0" smtClean="0"/>
        </a:defPPr>
      </a:lstStyle>
    </a:txDef>
  </a:objectDefaults>
  <a:extraClrSchemeLst/>
  <a:custClrLst>
    <a:custClr name="OEC Grønn">
      <a:srgbClr val="49A942"/>
    </a:custClr>
    <a:custClr name="OEC Mørk blå">
      <a:srgbClr val="06038D"/>
    </a:custClr>
    <a:custClr name="OEC Oransje">
      <a:srgbClr val="DC4405"/>
    </a:custClr>
    <a:custClr name="OEC Magenta">
      <a:srgbClr val="FF00FF"/>
    </a:custClr>
  </a:custClrLst>
  <a:extLst>
    <a:ext uri="{05A4C25C-085E-4340-85A3-A5531E510DB2}">
      <thm15:themeFamily xmlns:thm15="http://schemas.microsoft.com/office/thememl/2012/main" name="OE Presentasjonsmal Blå" id="{FB5F0066-2323-464F-BE51-86A9EE4CCEDB}" vid="{AA802A07-16B4-4C68-9B29-32BA299C74E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E-farger Blå 2024">
    <a:dk1>
      <a:srgbClr val="000000"/>
    </a:dk1>
    <a:lt1>
      <a:srgbClr val="FFFFFF"/>
    </a:lt1>
    <a:dk2>
      <a:srgbClr val="939598"/>
    </a:dk2>
    <a:lt2>
      <a:srgbClr val="0076BE"/>
    </a:lt2>
    <a:accent1>
      <a:srgbClr val="0F5F91"/>
    </a:accent1>
    <a:accent2>
      <a:srgbClr val="C15237"/>
    </a:accent2>
    <a:accent3>
      <a:srgbClr val="47926E"/>
    </a:accent3>
    <a:accent4>
      <a:srgbClr val="634C85"/>
    </a:accent4>
    <a:accent5>
      <a:srgbClr val="FEDD00"/>
    </a:accent5>
    <a:accent6>
      <a:srgbClr val="DC4405"/>
    </a:accent6>
    <a:hlink>
      <a:srgbClr val="0F5F91"/>
    </a:hlink>
    <a:folHlink>
      <a:srgbClr val="BFE6FF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e6a117-71ca-48d6-9928-ad8348703c41" xsi:nil="true"/>
    <lcf76f155ced4ddcb4097134ff3c332f xmlns="9f7c44d8-0c1b-42e8-b9f7-fc3187a37a90">
      <Terms xmlns="http://schemas.microsoft.com/office/infopath/2007/PartnerControls"/>
    </lcf76f155ced4ddcb4097134ff3c332f>
    <Utl_x00f8_psdato xmlns="9f7c44d8-0c1b-42e8-b9f7-fc3187a37a90" xsi:nil="true"/>
    <Status xmlns="9f7c44d8-0c1b-42e8-b9f7-fc3187a37a90">Under Arbeid</Status>
    <Eier xmlns="9f7c44d8-0c1b-42e8-b9f7-fc3187a37a90" xsi:nil="true"/>
    <Forfatter xmlns="9f7c44d8-0c1b-42e8-b9f7-fc3187a37a90">
      <UserInfo>
        <DisplayName/>
        <AccountId xsi:nil="true"/>
        <AccountType/>
      </UserInfo>
    </Forfatter>
    <_Flow_SignoffStatus xmlns="9f7c44d8-0c1b-42e8-b9f7-fc3187a37a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B4A6EE6383914CB86B82032EC56EB8" ma:contentTypeVersion="20" ma:contentTypeDescription="Opprett et nytt dokument." ma:contentTypeScope="" ma:versionID="3e02ef838b9857de785860063e961aa4">
  <xsd:schema xmlns:xsd="http://www.w3.org/2001/XMLSchema" xmlns:xs="http://www.w3.org/2001/XMLSchema" xmlns:p="http://schemas.microsoft.com/office/2006/metadata/properties" xmlns:ns2="9f7c44d8-0c1b-42e8-b9f7-fc3187a37a90" xmlns:ns3="1be6a117-71ca-48d6-9928-ad8348703c41" targetNamespace="http://schemas.microsoft.com/office/2006/metadata/properties" ma:root="true" ma:fieldsID="f992f0cf30afa38ab8715ce711f4d083" ns2:_="" ns3:_="">
    <xsd:import namespace="9f7c44d8-0c1b-42e8-b9f7-fc3187a37a90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Eier" minOccurs="0"/>
                <xsd:element ref="ns2:Utl_x00f8_psdato" minOccurs="0"/>
                <xsd:element ref="ns2:Status" minOccurs="0"/>
                <xsd:element ref="ns2:Forfatte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c44d8-0c1b-42e8-b9f7-fc3187a37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ier" ma:index="12" nillable="true" ma:displayName="Eier" ma:format="Dropdown" ma:internalName="Ei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sjon"/>
                    <xsd:enumeration value="Kommunikasjon"/>
                    <xsd:enumeration value="Møtearena"/>
                    <xsd:enumeration value="Næringspolitikk"/>
                    <xsd:enumeration value="Økonomi"/>
                  </xsd:restriction>
                </xsd:simpleType>
              </xsd:element>
            </xsd:sequence>
          </xsd:extension>
        </xsd:complexContent>
      </xsd:complexType>
    </xsd:element>
    <xsd:element name="Utl_x00f8_psdato" ma:index="13" nillable="true" ma:displayName="Utløpsdato" ma:format="DateOnly" ma:internalName="Utl_x00f8_psdato">
      <xsd:simpleType>
        <xsd:restriction base="dms:DateTime"/>
      </xsd:simpleType>
    </xsd:element>
    <xsd:element name="Status" ma:index="14" nillable="true" ma:displayName="Status" ma:default="Under Arbeid" ma:format="Dropdown" ma:internalName="Status">
      <xsd:simpleType>
        <xsd:restriction base="dms:Choice">
          <xsd:enumeration value="Under Arbeid"/>
          <xsd:enumeration value="Kontrollert"/>
        </xsd:restriction>
      </xsd:simpleType>
    </xsd:element>
    <xsd:element name="Forfatter" ma:index="15" nillable="true" ma:displayName="Forfatter" ma:format="Dropdown" ma:list="UserInfo" ma:SharePointGroup="0" ma:internalName="Forfat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5" nillable="true" ma:displayName="Godkjennings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B00A3C-F972-4229-B5E1-E1F3CD3C00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ED84F8-6C92-4795-BFCF-020C5DA822C0}">
  <ds:schemaRefs>
    <ds:schemaRef ds:uri="5e2e7a1a-8268-41dc-ab07-abcc387bf7b9"/>
    <ds:schemaRef ds:uri="9001d972-1298-4165-b0fc-4a5140a843e5"/>
    <ds:schemaRef ds:uri="f524bcbe-e4b4-4bf5-a02d-d8bc3f7536d2"/>
    <ds:schemaRef ds:uri="fbf3e5e1-1316-43f0-aaa4-1fb47de1f4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A13066C-093F-4E3A-A00E-ADA5A1EDD2D3}"/>
</file>

<file path=docMetadata/LabelInfo.xml><?xml version="1.0" encoding="utf-8"?>
<clbl:labelList xmlns:clbl="http://schemas.microsoft.com/office/2020/mipLabelMetadata">
  <clbl:label id="{23624b87-c6c2-4c6a-881b-8c49e5f5fbd2}" enabled="0" method="" siteId="{23624b87-c6c2-4c6a-881b-8c49e5f5f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OE Presentasjonsmal Blå</Template>
  <Application>Microsoft Office PowerPoint</Application>
  <PresentationFormat>Skjermfremvisning (16:9)</PresentationFormat>
  <Slides>16</Slides>
  <Notes>16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7" baseType="lpstr">
      <vt:lpstr>Oslo Economics med samarbeidspartnere</vt:lpstr>
      <vt:lpstr> Mobiliseringskonferanse i Bergen 15.  April 2026</vt:lpstr>
      <vt:lpstr>PowerPoint-presentasjon</vt:lpstr>
      <vt:lpstr>PowerPoint-presentasjon</vt:lpstr>
      <vt:lpstr>Ambisjon om å binde Vestlandet tettere sammen</vt:lpstr>
      <vt:lpstr>PowerPoint-presentasjon</vt:lpstr>
      <vt:lpstr>PowerPoint-presentasjon</vt:lpstr>
      <vt:lpstr>PowerPoint-presentasjon</vt:lpstr>
      <vt:lpstr>Vestlandet er en motor i norsk verdiskapning</vt:lpstr>
      <vt:lpstr>Forbedring i vei er viktig for bo- og bli-lyst</vt:lpstr>
      <vt:lpstr>Mange av utfordringene som Ferjefri E39 skulle løse gjelder fremdeles i dag</vt:lpstr>
      <vt:lpstr>PowerPoint-presentasjon</vt:lpstr>
      <vt:lpstr>Ambisjonen om Ferjefri E39 må sees i nytt lys</vt:lpstr>
      <vt:lpstr>Noen E39-prosjekter sammenliknet med gjennomsnitt i NTP</vt:lpstr>
      <vt:lpstr>PowerPoint-presentasjon</vt:lpstr>
      <vt:lpstr>Prinsipper i NTP 2025-2036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Stine Kaaen</dc:creator>
  <dc:description>Template by addpoint.no</dc:description>
  <cp:revision>2</cp:revision>
  <dcterms:created xsi:type="dcterms:W3CDTF">2026-02-23T12:07:04Z</dcterms:created>
  <dcterms:modified xsi:type="dcterms:W3CDTF">2026-04-14T12:27:22Z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  <property fmtid="{D5CDD505-2E9C-101B-9397-08002B2CF9AE}" pid="3" name="ContentTypeId">
    <vt:lpwstr>0x01010069B4A6EE6383914CB86B82032EC56EB8</vt:lpwstr>
  </property>
  <property fmtid="{D5CDD505-2E9C-101B-9397-08002B2CF9AE}" pid="4" name="MediaServiceImageTags">
    <vt:lpwstr/>
  </property>
</Properties>
</file>