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  <p:sldMasterId id="2147483691" r:id="rId3"/>
    <p:sldMasterId id="2147483703" r:id="rId4"/>
  </p:sldMasterIdLst>
  <p:notesMasterIdLst>
    <p:notesMasterId r:id="rId26"/>
  </p:notesMasterIdLst>
  <p:sldIdLst>
    <p:sldId id="580" r:id="rId5"/>
    <p:sldId id="2311" r:id="rId6"/>
    <p:sldId id="316" r:id="rId7"/>
    <p:sldId id="2303" r:id="rId8"/>
    <p:sldId id="581" r:id="rId9"/>
    <p:sldId id="2146" r:id="rId10"/>
    <p:sldId id="2313" r:id="rId11"/>
    <p:sldId id="2307" r:id="rId12"/>
    <p:sldId id="2292" r:id="rId13"/>
    <p:sldId id="669" r:id="rId14"/>
    <p:sldId id="257" r:id="rId15"/>
    <p:sldId id="258" r:id="rId16"/>
    <p:sldId id="2295" r:id="rId17"/>
    <p:sldId id="2309" r:id="rId18"/>
    <p:sldId id="260" r:id="rId19"/>
    <p:sldId id="261" r:id="rId20"/>
    <p:sldId id="2286" r:id="rId21"/>
    <p:sldId id="319" r:id="rId22"/>
    <p:sldId id="259" r:id="rId23"/>
    <p:sldId id="2256" r:id="rId24"/>
    <p:sldId id="54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56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ustomXml" Target="../customXml/item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ustomXml" Target="../customXml/item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0912F48B-114E-BF93-4FD4-2BB8CE77550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4FDC40F-1073-B2B4-FED7-CA804091A8A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FE8CD5DA-E7F9-47C6-9490-0135192F2595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006E3426-792F-C721-60DF-F45BD06F9C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67D93E96-C095-4D5E-5234-973265833AA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31FEE87-81CE-2D24-9538-DDD8235F1683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081D746-F3F4-5802-4776-72660BE3E0E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DDEFEF23-27E1-4528-A701-17296530BA27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7378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DE8022E-A71F-08E1-9365-8471083F7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D6AFFEE-3CFD-EF0F-630C-76783944286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4;g3d027378b2b_0_0:notes">
            <a:extLst>
              <a:ext uri="{FF2B5EF4-FFF2-40B4-BE49-F238E27FC236}">
                <a16:creationId xmlns:a16="http://schemas.microsoft.com/office/drawing/2014/main" id="{832C49A5-63E7-E78C-5F74-EAB2A0C2B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65;g3d027378b2b_0_0:notes">
            <a:extLst>
              <a:ext uri="{FF2B5EF4-FFF2-40B4-BE49-F238E27FC236}">
                <a16:creationId xmlns:a16="http://schemas.microsoft.com/office/drawing/2014/main" id="{1FC6F05E-488D-8DA3-B75A-3A6FEE795D3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pPr lvl="0"/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9;g3d027378b2b_0_14:notes">
            <a:extLst>
              <a:ext uri="{FF2B5EF4-FFF2-40B4-BE49-F238E27FC236}">
                <a16:creationId xmlns:a16="http://schemas.microsoft.com/office/drawing/2014/main" id="{19718B60-47D8-C18E-E9BD-C21EA5A4C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30;g3d027378b2b_0_14:notes">
            <a:extLst>
              <a:ext uri="{FF2B5EF4-FFF2-40B4-BE49-F238E27FC236}">
                <a16:creationId xmlns:a16="http://schemas.microsoft.com/office/drawing/2014/main" id="{9DB19389-029A-455F-0D49-60F7214B537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;g38b52f5e9fb_0_20:notes">
            <a:extLst>
              <a:ext uri="{FF2B5EF4-FFF2-40B4-BE49-F238E27FC236}">
                <a16:creationId xmlns:a16="http://schemas.microsoft.com/office/drawing/2014/main" id="{883F785A-7FCF-B66B-D43A-96CB4AFFE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58;g38b52f5e9fb_0_20:notes">
            <a:extLst>
              <a:ext uri="{FF2B5EF4-FFF2-40B4-BE49-F238E27FC236}">
                <a16:creationId xmlns:a16="http://schemas.microsoft.com/office/drawing/2014/main" id="{231FA3D6-A905-2BD3-1871-AEE291AE98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4;g3d013e43fce_0_0:notes">
            <a:extLst>
              <a:ext uri="{FF2B5EF4-FFF2-40B4-BE49-F238E27FC236}">
                <a16:creationId xmlns:a16="http://schemas.microsoft.com/office/drawing/2014/main" id="{D00D57DB-58C5-6C2B-35DA-AF207A1E0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3" y="685800"/>
            <a:ext cx="6096003" cy="3429000"/>
          </a:xfrm>
        </p:spPr>
      </p:sp>
      <p:sp>
        <p:nvSpPr>
          <p:cNvPr id="3" name="Google Shape;65;g3d013e43fce_0_0:notes">
            <a:extLst>
              <a:ext uri="{FF2B5EF4-FFF2-40B4-BE49-F238E27FC236}">
                <a16:creationId xmlns:a16="http://schemas.microsoft.com/office/drawing/2014/main" id="{156A58DE-97B8-3688-A8BB-4C01492BDEE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8;g3d2273b2c7d_0_0:notes">
            <a:extLst>
              <a:ext uri="{FF2B5EF4-FFF2-40B4-BE49-F238E27FC236}">
                <a16:creationId xmlns:a16="http://schemas.microsoft.com/office/drawing/2014/main" id="{30DFB2A9-0746-190D-F8ED-9F737D794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3" y="685800"/>
            <a:ext cx="6096003" cy="3429000"/>
          </a:xfrm>
        </p:spPr>
      </p:sp>
      <p:sp>
        <p:nvSpPr>
          <p:cNvPr id="3" name="Google Shape;89;g3d2273b2c7d_0_0:notes">
            <a:extLst>
              <a:ext uri="{FF2B5EF4-FFF2-40B4-BE49-F238E27FC236}">
                <a16:creationId xmlns:a16="http://schemas.microsoft.com/office/drawing/2014/main" id="{D3F154BF-D716-E255-4EF5-9C706C85DE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7;g3d2273b2c7d_0_4:notes">
            <a:extLst>
              <a:ext uri="{FF2B5EF4-FFF2-40B4-BE49-F238E27FC236}">
                <a16:creationId xmlns:a16="http://schemas.microsoft.com/office/drawing/2014/main" id="{FC605B61-66CC-BAC7-88B9-E36F5951E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3" y="685800"/>
            <a:ext cx="6096003" cy="3429000"/>
          </a:xfrm>
        </p:spPr>
      </p:sp>
      <p:sp>
        <p:nvSpPr>
          <p:cNvPr id="3" name="Google Shape;98;g3d2273b2c7d_0_4:notes">
            <a:extLst>
              <a:ext uri="{FF2B5EF4-FFF2-40B4-BE49-F238E27FC236}">
                <a16:creationId xmlns:a16="http://schemas.microsoft.com/office/drawing/2014/main" id="{045429C3-F5C3-1B04-D247-569A4609FE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3;g379ee144fb9_0_0:notes">
            <a:extLst>
              <a:ext uri="{FF2B5EF4-FFF2-40B4-BE49-F238E27FC236}">
                <a16:creationId xmlns:a16="http://schemas.microsoft.com/office/drawing/2014/main" id="{07660F97-72B8-3D1A-28C4-680A73D57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3" y="685800"/>
            <a:ext cx="6096003" cy="3429000"/>
          </a:xfrm>
        </p:spPr>
      </p:sp>
      <p:sp>
        <p:nvSpPr>
          <p:cNvPr id="3" name="Google Shape;84;g379ee144fb9_0_0:notes">
            <a:extLst>
              <a:ext uri="{FF2B5EF4-FFF2-40B4-BE49-F238E27FC236}">
                <a16:creationId xmlns:a16="http://schemas.microsoft.com/office/drawing/2014/main" id="{57CD66F4-896E-2269-08FA-4E7BFECA244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56E467D-FE9A-9862-B857-89FC18726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833442D-4D38-4698-4B8F-84B9355B10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nb-NO"/>
              <a:t>Kilde: BT 5 Mars 2026: : https://www.bt.no/politikk/i/e7Eqyl/vil-ha-gul-stripe-paa-e39-mellom-stavanger-og-trondheim?utm_source=iosapp&amp;utm_medium=share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DDA79BF-2FD7-7352-ED82-87C7ECFB2A8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E0700B4-0F96-4A41-AE3C-7E4EE0BE7F28}" type="slidenum">
              <a:t>18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g38b52f5e9fb_0_0:notes">
            <a:extLst>
              <a:ext uri="{FF2B5EF4-FFF2-40B4-BE49-F238E27FC236}">
                <a16:creationId xmlns:a16="http://schemas.microsoft.com/office/drawing/2014/main" id="{BED83530-B80C-52CB-4B3D-963263554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86;g38b52f5e9fb_0_0:notes">
            <a:extLst>
              <a:ext uri="{FF2B5EF4-FFF2-40B4-BE49-F238E27FC236}">
                <a16:creationId xmlns:a16="http://schemas.microsoft.com/office/drawing/2014/main" id="{7D9E6578-9AF7-CBC1-34B7-4FA11D81C87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pPr lvl="0"/>
            <a:endParaRPr lang="nb-NO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FDAF437-2BEB-E574-D6FC-C978A6531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F805E4C-CFBD-D1C2-95B4-2AF246A46BA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9FCA272-4645-B6F2-360C-B1C0A0F3A66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B061C62-C374-48F9-9211-6CE7DE20C6C5}" type="slidenum">
              <a:t>20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7D2B59-2F72-269E-2641-6907B4C13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3" y="685800"/>
            <a:ext cx="6096003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B60155-859A-9D0A-4739-069D51E4CC3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2C640-691C-8D5D-D83D-9DD1C42B8AC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698EB0C-1A09-4693-97C9-32AEF358D78D}" type="slidenum">
              <a:t>21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7E640F-316B-9E72-387F-7199CDF8314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BB602D-7A6D-4414-F9DF-80490060F45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A79F6A-ED31-5D3B-F65A-5211E11CA8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960947-2883-4AA3-89C7-0971F70C6E43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479A005-941C-8263-E43E-4A118717D9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3A95E06-C613-ED4F-E1A3-38D563C513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0CF6F3-DEB7-4D63-A884-F7544856D555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4743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2A14CF-10A6-961C-34F2-6B11F99CEB0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EC6836-D35E-721C-C195-BB5AA46F9B2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07AFCB9-0ADF-4DE6-AA7D-144B60B610E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B92344-EE81-4752-A425-B531FDB20298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6B7F9E-59E5-8431-CAF6-DA356F7F74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42C0736-254A-D2FE-6FB6-3DFA8553F6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6CA49E-6920-449A-8100-3924E5AAED30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3436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A3E8F5-B340-4F38-9DC4-73550B1031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3C38B4C-7534-45C4-1CBC-9AD47B904A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12EC1D-7EE0-4A60-31CD-325E8C1D7C8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49DECA-CE50-40E2-9D49-0DEC555D3D72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B3C583-F36C-30B7-25E9-47F66BBEC1F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D97D1A-6E77-BC67-6D08-78BBDF0CDD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56690D-E2D7-4A60-BAA2-7097A03BC185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216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6FC36A-02F2-15B2-70A0-5E4BBBF15D3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1DE526-EC2F-EA0C-FE3F-4CDE7AD11D8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5CBE11-7D52-B3AB-66B9-8236742D29A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4D815D5-1CE8-D870-F25D-6DDA384FEC7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8CEDCD4-39B7-4151-8E49-B27A99C3E261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7CF8309-733C-8A56-9C90-EDB12DC9D81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FC858D-EA35-7E91-39DB-5DE54C0F16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5BB283-CA23-4253-8A24-AA3D249F9F70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A3D5B0-1797-CFE1-459B-03FA9F97AB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63973C-FF01-486B-EC33-5047731E4E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86367B4-4FE3-432F-B602-A6FEC024AB6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3DF5459-4A8F-827A-016F-8F34D836DC0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17E79C-6949-B434-A8C2-3DC4D53C14C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744F929-9791-9FE8-EE39-0937282E751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3718D8-A7AC-4EE5-AC51-8E28C70F22CD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A83E875-43FF-D41E-B9E2-92AB7908898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CD31E49-D596-784E-7321-9931B5E4FC7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7D120E-029D-4132-ABE5-C6A3B09F4FC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663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C78D3E-EA34-FFA7-0216-B2A1A019373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6AB3563-6802-34B5-70A2-B22C5A6168F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4A977A-CFE2-4575-BB0E-B16892D76A25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30E598C-3245-D1AC-68A6-5FCF61C2AEB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0B118AE-68BE-6188-33DB-5BAC0F137F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CC5D102-A484-4F4F-AA14-9AE239003D3C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841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B4740EA-8E87-50D9-59BA-C9A37328EC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8B184F-FA96-4BAA-B941-C92336FB0D17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B6CAA85-76E1-A5BC-4160-86CAC1BC95A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8243D50-A42A-D545-6201-9D6F977F2A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AEABFE-4DA4-4B57-BCA6-D56562008283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63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0C6223-C917-8E71-4834-3F227400EB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E3DECD-2281-FE9C-009C-B1EE8AB415F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5CFFF66-19A6-1389-C8DE-A38859BCF21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7BF34B3-4BB3-17DA-9229-578CE53DA07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2A5FAC-E219-423B-B0A2-D62C6E06D044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B53EB4-D181-1D20-9D04-6F0D8072AF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D786AB7-9E85-E765-C3EA-B54EC41452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4098D2-64C9-4FEC-9770-F67AFA93F81B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172870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2A075F-3399-5888-0899-18D7AC8505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ECEA939-1182-9398-D55B-C6206B211A01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7A2BEA-B7A4-4873-9E0D-9E66FEF1212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0B0AFA-5D18-0546-14E2-A23E1DF465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CEF27F-25BA-4CE8-B829-B5D34B4F3F2D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31D58E6-E6DC-B995-6F74-8D7452DC7E5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AB8598D-B2B2-6775-7B51-95AEAF551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E27F38-6BC3-49A4-9F87-2435B8961A2F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333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A57466-4351-C79C-D81E-F9444398A2F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9176A8F-6DF9-64EB-BB89-D80A58F8507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49E61C-B5D9-F700-AC7A-1CBC7F8F936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DF7CAF-9763-4180-A1EA-E9C357F4B77A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42C02F-F13E-D4D0-541C-66648C0DC22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B09A040-95E6-6162-2453-7CEF9AB6B2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3C2B0F-2FFB-461F-A0AC-CDBC7FD0D2D8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391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9A65370-4044-BE7E-6DA6-DA8AA0AE7DD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0C982A6-8ABB-F234-232F-F8F6BF77AA0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0F0901-000B-38D9-F254-120B331AF31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49CAEB-308F-4D52-BBDB-E278CFDD084C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525B54-B858-5AA5-9A88-AAA0D1F6069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87E38C-EBC0-3A08-6E88-78B72C3CF8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0E9909-0D94-423D-A3C5-95C941AF90C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927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">
    <p:bg>
      <p:bgPr>
        <a:solidFill>
          <a:srgbClr val="B9D6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70114D88-5B1F-CDD3-D54F-E2141DF15CDB}"/>
              </a:ext>
            </a:extLst>
          </p:cNvPr>
          <p:cNvSpPr/>
          <p:nvPr/>
        </p:nvSpPr>
        <p:spPr>
          <a:xfrm>
            <a:off x="0" y="0"/>
            <a:ext cx="4055171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" name="Picture 7" descr="A picture containing website&#10;&#10;Description automatically generated" hidden="1">
            <a:extLst>
              <a:ext uri="{FF2B5EF4-FFF2-40B4-BE49-F238E27FC236}">
                <a16:creationId xmlns:a16="http://schemas.microsoft.com/office/drawing/2014/main" id="{1A819A0F-582D-DDF9-1BFC-4C131B885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"/>
            <a:ext cx="12191996" cy="68578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9F8F453-6F16-CEA8-9C90-9B4FA8BCFF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82078" y="1268483"/>
            <a:ext cx="6301916" cy="2387598"/>
          </a:xfrm>
        </p:spPr>
        <p:txBody>
          <a:bodyPr/>
          <a:lstStyle>
            <a:lvl1pPr>
              <a:lnSpc>
                <a:spcPct val="101000"/>
              </a:lnSpc>
              <a:defRPr sz="5001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86D5562-1D7E-5A97-AA80-862A6F38F96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182078" y="3940890"/>
            <a:ext cx="6301916" cy="165575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A19C895F-81BC-F2C8-A921-5F183B606D2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34318" y="730331"/>
            <a:ext cx="3876388" cy="5394155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8872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m oss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6F26B04B-E45C-6094-AB2E-F66B6E52E949}"/>
              </a:ext>
            </a:extLst>
          </p:cNvPr>
          <p:cNvSpPr/>
          <p:nvPr/>
        </p:nvSpPr>
        <p:spPr>
          <a:xfrm>
            <a:off x="0" y="0"/>
            <a:ext cx="6092427" cy="6857954"/>
          </a:xfrm>
          <a:prstGeom prst="rect">
            <a:avLst/>
          </a:prstGeom>
          <a:solidFill>
            <a:srgbClr val="E5C58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C759895-73A6-1A40-B687-6F116ED35A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pPr lvl="0"/>
            <a:fld id="{AB50DE9A-AFC1-4EE0-8A67-EA1B2C55E1AC}" type="slidenum">
              <a:t>‹#›</a:t>
            </a:fld>
            <a:endParaRPr lang="nb-NO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67D30CCC-2DCB-E054-3C43-DA69B065D89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32727" y="732717"/>
            <a:ext cx="4623398" cy="5385422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FF02E269-C759-D066-EE7A-20C1DAD5E7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4137" y="1498729"/>
            <a:ext cx="4639848" cy="1325559"/>
          </a:xfrm>
        </p:spPr>
        <p:txBody>
          <a:bodyPr/>
          <a:lstStyle>
            <a:lvl1pPr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DF8F902-F69B-A124-786C-03365215A6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4137" y="3128189"/>
            <a:ext cx="4639848" cy="2837657"/>
          </a:xfrm>
        </p:spPr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  <a:lvl2pPr>
              <a:defRPr lang="en-US">
                <a:solidFill>
                  <a:srgbClr val="17191A"/>
                </a:solidFill>
              </a:defRPr>
            </a:lvl2pPr>
            <a:lvl3pPr>
              <a:defRPr lang="en-US">
                <a:solidFill>
                  <a:srgbClr val="17191A"/>
                </a:solidFill>
              </a:defRPr>
            </a:lvl3pPr>
            <a:lvl4pPr>
              <a:defRPr lang="en-US">
                <a:solidFill>
                  <a:srgbClr val="17191A"/>
                </a:solidFill>
              </a:defRPr>
            </a:lvl4pPr>
            <a:lvl5pPr>
              <a:defRPr lang="en-US">
                <a:solidFill>
                  <a:srgbClr val="17191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468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0116AF8C-1724-F857-DEBA-D0596035DE3A}"/>
              </a:ext>
            </a:extLst>
          </p:cNvPr>
          <p:cNvSpPr/>
          <p:nvPr/>
        </p:nvSpPr>
        <p:spPr>
          <a:xfrm>
            <a:off x="0" y="0"/>
            <a:ext cx="6092427" cy="6857954"/>
          </a:xfrm>
          <a:prstGeom prst="rect">
            <a:avLst/>
          </a:prstGeom>
          <a:solidFill>
            <a:srgbClr val="0C775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B30B792-BFA1-FE07-101A-00FEB97C70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pPr lvl="0"/>
            <a:fld id="{E7BCE390-B86A-45E2-A8C8-C79D38C0E137}" type="slidenum">
              <a:t>‹#›</a:t>
            </a:fld>
            <a:endParaRPr lang="nb-NO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32AABFD-2B33-F896-BAF3-236D44AC3A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68649" y="3135971"/>
            <a:ext cx="4315346" cy="2587066"/>
          </a:xfrm>
        </p:spPr>
        <p:txBody>
          <a:bodyPr/>
          <a:lstStyle>
            <a:lvl1pPr marL="0" indent="0">
              <a:buNone/>
              <a:defRPr sz="2400" i="1">
                <a:solidFill>
                  <a:srgbClr val="0C5F56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49AB4CD-04BE-C2F7-9DA3-D067DD9C435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6092427" cy="6858000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pic>
        <p:nvPicPr>
          <p:cNvPr id="6" name="Graphic 6">
            <a:extLst>
              <a:ext uri="{FF2B5EF4-FFF2-40B4-BE49-F238E27FC236}">
                <a16:creationId xmlns:a16="http://schemas.microsoft.com/office/drawing/2014/main" id="{CB657EA2-C4C8-DF68-973E-B53BEEF25B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68649" y="2534872"/>
            <a:ext cx="466636" cy="38237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34594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Graphical user interface&#10;&#10;Description automatically generated with low confidence" hidden="1">
            <a:extLst>
              <a:ext uri="{FF2B5EF4-FFF2-40B4-BE49-F238E27FC236}">
                <a16:creationId xmlns:a16="http://schemas.microsoft.com/office/drawing/2014/main" id="{70E628EF-6F2B-C0F6-08A0-A246ED22B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"/>
            <a:ext cx="12191996" cy="68578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6548488B-3A92-0DB1-069F-B5D9B44A4188}"/>
              </a:ext>
            </a:extLst>
          </p:cNvPr>
          <p:cNvSpPr/>
          <p:nvPr/>
        </p:nvSpPr>
        <p:spPr>
          <a:xfrm>
            <a:off x="6099569" y="45"/>
            <a:ext cx="6092427" cy="6857954"/>
          </a:xfrm>
          <a:prstGeom prst="rect">
            <a:avLst/>
          </a:prstGeom>
          <a:solidFill>
            <a:srgbClr val="E5C58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D44E1C-5074-D806-7A50-73083D9A7E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4137" y="1498729"/>
            <a:ext cx="4639848" cy="1325559"/>
          </a:xfrm>
        </p:spPr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38FA873-8E76-5775-C19D-BD8EA78667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36346"/>
                </a:solidFill>
              </a:defRPr>
            </a:lvl1pPr>
          </a:lstStyle>
          <a:p>
            <a:pPr lvl="0"/>
            <a:fld id="{8F159A74-08A9-4488-B9C0-BF134DBFF49F}" type="slidenum">
              <a:t>‹#›</a:t>
            </a:fld>
            <a:endParaRPr lang="nb-NO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82B69839-CE69-9D37-B81A-A668AB5F846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32727" y="732717"/>
            <a:ext cx="4623398" cy="5385422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0AC5D8B3-363E-3641-5650-864C972751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984" y="415741"/>
            <a:ext cx="3016011" cy="33362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E204A0F-4F1A-2A4B-19D0-9E9DA59146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4146" y="3135971"/>
            <a:ext cx="4639848" cy="2587066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04920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7A2EB60E-FA27-F4D2-F19E-82EB53872DFD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733412" y="3128189"/>
            <a:ext cx="10750582" cy="2837657"/>
          </a:xfrm>
        </p:spPr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  <a:lvl2pPr>
              <a:defRPr lang="en-US">
                <a:solidFill>
                  <a:srgbClr val="17191A"/>
                </a:solidFill>
              </a:defRPr>
            </a:lvl2pPr>
            <a:lvl3pPr>
              <a:defRPr lang="en-US">
                <a:solidFill>
                  <a:srgbClr val="17191A"/>
                </a:solidFill>
              </a:defRPr>
            </a:lvl3pPr>
            <a:lvl4pPr>
              <a:defRPr lang="en-US">
                <a:solidFill>
                  <a:srgbClr val="17191A"/>
                </a:solidFill>
              </a:defRPr>
            </a:lvl4pPr>
            <a:lvl5pPr>
              <a:defRPr lang="en-US">
                <a:solidFill>
                  <a:srgbClr val="17191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51EB8090-1A5A-7935-EAD2-68C2E01BF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pPr lvl="0"/>
            <a:fld id="{ECCC79C1-8EC5-4047-B217-9AD2751A2C6C}" type="slidenum">
              <a:t>‹#›</a:t>
            </a:fld>
            <a:endParaRPr lang="nb-NO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3C2F38EC-65C7-BDC4-9693-C54AD5E2474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1055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 med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picture containing text, wolf, mammal&#10;&#10;Description automatically generated" hidden="1">
            <a:extLst>
              <a:ext uri="{FF2B5EF4-FFF2-40B4-BE49-F238E27FC236}">
                <a16:creationId xmlns:a16="http://schemas.microsoft.com/office/drawing/2014/main" id="{71F051F2-2BF7-13BA-4326-C505DD68B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"/>
            <a:ext cx="12191996" cy="68578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54E39D22-A57A-1AFE-E9D2-A37AC01BB60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  <a:solidFill>
            <a:srgbClr val="D9D9D9"/>
          </a:solidFill>
        </p:spPr>
        <p:txBody>
          <a:bodyPr/>
          <a:lstStyle>
            <a:lvl1pPr marL="0" indent="0">
              <a:buNone/>
              <a:defRPr lang="en-US" sz="2400"/>
            </a:lvl1pPr>
          </a:lstStyle>
          <a:p>
            <a:pPr lvl="0"/>
            <a:r>
              <a:rPr lang="en-US"/>
              <a:t>Trykk – Sett inn – Bilder – for å endre eller sette inn bilde. </a:t>
            </a:r>
            <a:endParaRPr lang="nb-NO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C62431B-BCE9-FE60-E438-FEC3AC98F20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00"/>
            <a:ext cx="12191996" cy="685789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 </a:t>
            </a:r>
            <a:endParaRPr lang="nb-NO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0FDF565-801E-31C9-9596-B77F2E1FD7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63223" y="1709735"/>
            <a:ext cx="6320771" cy="4196446"/>
          </a:xfrm>
        </p:spPr>
        <p:txBody>
          <a:bodyPr/>
          <a:lstStyle>
            <a:lvl1pPr algn="r">
              <a:lnSpc>
                <a:spcPct val="110000"/>
              </a:lnSpc>
              <a:defRPr lang="en-US" sz="320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C0CF632F-982B-7C49-6EC9-52761ABF09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85B2A7"/>
                </a:solidFill>
              </a:defRPr>
            </a:lvl1pPr>
          </a:lstStyle>
          <a:p>
            <a:pPr lvl="0"/>
            <a:fld id="{86E27463-0F3B-4075-9C8E-3ED91A751337}" type="slidenum">
              <a:t>‹#›</a:t>
            </a:fld>
            <a:endParaRPr lang="nb-NO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065F2D7-F06A-9B22-17AB-771C48BFBB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67984" y="415741"/>
            <a:ext cx="3011137" cy="333627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 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2657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tekst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54033-3414-BFC1-FFC7-17F434BDF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62559" y="1498729"/>
            <a:ext cx="9866878" cy="1325559"/>
          </a:xfrm>
        </p:spPr>
        <p:txBody>
          <a:bodyPr anchorCtr="1"/>
          <a:lstStyle>
            <a:lvl1pPr algn="ctr">
              <a:defRPr lang="en-US">
                <a:solidFill>
                  <a:srgbClr val="17191A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58AAD53C-6F4C-3EE4-2ED9-E4D7B0A774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36346"/>
                </a:solidFill>
              </a:defRPr>
            </a:lvl1pPr>
          </a:lstStyle>
          <a:p>
            <a:pPr lvl="0"/>
            <a:fld id="{3EA7F4DD-C265-4AD7-BE66-797E5B3B18E4}" type="slidenum">
              <a:t>‹#›</a:t>
            </a:fld>
            <a:endParaRPr lang="nb-NO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D104A3E-7344-64BE-956F-65A6F21EFE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62559" y="4343902"/>
            <a:ext cx="2743200" cy="1780876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0FC6060B-E5F9-E91A-39F0-1D3CFB9B2B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37104" y="4343902"/>
            <a:ext cx="2743200" cy="1780876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FAD92C89-2654-CE30-4DE3-64A409405AC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86237" y="4343902"/>
            <a:ext cx="2743200" cy="1780876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8A68C3C-597E-883A-F5A2-8482663FC23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62559" y="3162964"/>
            <a:ext cx="2743200" cy="842262"/>
          </a:xfrm>
        </p:spPr>
        <p:txBody>
          <a:bodyPr anchor="b" anchorCtr="1"/>
          <a:lstStyle>
            <a:lvl1pPr marL="0" indent="0" algn="ctr">
              <a:buNone/>
              <a:defRPr sz="2400" b="1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21883F5-B811-9648-89F2-4DDBF2B8D7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37104" y="3141201"/>
            <a:ext cx="2743200" cy="842262"/>
          </a:xfrm>
        </p:spPr>
        <p:txBody>
          <a:bodyPr anchor="b" anchorCtr="1"/>
          <a:lstStyle>
            <a:lvl1pPr marL="0" indent="0" algn="ctr">
              <a:buNone/>
              <a:defRPr sz="2400" b="1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F11B419E-068D-C4B7-43A3-C9CA9EED92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86237" y="3141201"/>
            <a:ext cx="2743200" cy="842262"/>
          </a:xfrm>
        </p:spPr>
        <p:txBody>
          <a:bodyPr anchor="b" anchorCtr="1"/>
          <a:lstStyle>
            <a:lvl1pPr marL="0" indent="0" algn="ctr">
              <a:buNone/>
              <a:defRPr sz="2400" b="1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5E261F51-7F31-0737-24B5-D35FF6D8EB10}"/>
              </a:ext>
            </a:extLst>
          </p:cNvPr>
          <p:cNvCxnSpPr/>
          <p:nvPr/>
        </p:nvCxnSpPr>
        <p:spPr>
          <a:xfrm>
            <a:off x="1859999" y="4172809"/>
            <a:ext cx="1336057" cy="0"/>
          </a:xfrm>
          <a:prstGeom prst="straightConnector1">
            <a:avLst/>
          </a:prstGeom>
          <a:noFill/>
          <a:ln w="38103" cap="flat">
            <a:solidFill>
              <a:srgbClr val="0C775D"/>
            </a:solidFill>
            <a:prstDash val="solid"/>
            <a:miter/>
          </a:ln>
        </p:spPr>
      </p:cxnSp>
      <p:cxnSp>
        <p:nvCxnSpPr>
          <p:cNvPr id="11" name="Straight Connector 21">
            <a:extLst>
              <a:ext uri="{FF2B5EF4-FFF2-40B4-BE49-F238E27FC236}">
                <a16:creationId xmlns:a16="http://schemas.microsoft.com/office/drawing/2014/main" id="{C2D080F2-A231-AC5A-3936-50A693AB5781}"/>
              </a:ext>
            </a:extLst>
          </p:cNvPr>
          <p:cNvCxnSpPr/>
          <p:nvPr/>
        </p:nvCxnSpPr>
        <p:spPr>
          <a:xfrm>
            <a:off x="5427969" y="4173184"/>
            <a:ext cx="1336058" cy="0"/>
          </a:xfrm>
          <a:prstGeom prst="straightConnector1">
            <a:avLst/>
          </a:prstGeom>
          <a:noFill/>
          <a:ln w="38103" cap="flat">
            <a:solidFill>
              <a:srgbClr val="0C775D"/>
            </a:solidFill>
            <a:prstDash val="solid"/>
            <a:miter/>
          </a:ln>
        </p:spPr>
      </p:cxnSp>
      <p:cxnSp>
        <p:nvCxnSpPr>
          <p:cNvPr id="12" name="Straight Connector 22">
            <a:extLst>
              <a:ext uri="{FF2B5EF4-FFF2-40B4-BE49-F238E27FC236}">
                <a16:creationId xmlns:a16="http://schemas.microsoft.com/office/drawing/2014/main" id="{D5CF9B74-D321-D482-6C36-FCF0332E91CD}"/>
              </a:ext>
            </a:extLst>
          </p:cNvPr>
          <p:cNvCxnSpPr/>
          <p:nvPr/>
        </p:nvCxnSpPr>
        <p:spPr>
          <a:xfrm>
            <a:off x="9028895" y="4172809"/>
            <a:ext cx="1336048" cy="0"/>
          </a:xfrm>
          <a:prstGeom prst="straightConnector1">
            <a:avLst/>
          </a:prstGeom>
          <a:noFill/>
          <a:ln w="38103" cap="flat">
            <a:solidFill>
              <a:srgbClr val="0C775D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1603848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tekst og bilde høyre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5FEF5A35-845E-EB1D-29CF-E65FEFD5C8A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096003" y="0"/>
            <a:ext cx="6096003" cy="6858000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2A0B1BC7-F37D-DEE7-6E65-E10C5F938A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AEB0BF"/>
                </a:solidFill>
              </a:defRPr>
            </a:lvl1pPr>
          </a:lstStyle>
          <a:p>
            <a:pPr lvl="0"/>
            <a:fld id="{D39F9176-C24B-4C14-8DF0-F922646D7F0C}" type="slidenum">
              <a:t>‹#›</a:t>
            </a:fld>
            <a:endParaRPr lang="nb-NO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913E37CC-0874-1830-034C-CE7B4CF96A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412" y="1498729"/>
            <a:ext cx="4724201" cy="1325559"/>
          </a:xfrm>
        </p:spPr>
        <p:txBody>
          <a:bodyPr/>
          <a:lstStyle>
            <a:lvl1pPr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DD63251-5C9F-490C-D7E0-BDC6487997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3412" y="3128189"/>
            <a:ext cx="4724201" cy="2837657"/>
          </a:xfrm>
        </p:spPr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  <a:lvl2pPr>
              <a:defRPr lang="en-US">
                <a:solidFill>
                  <a:srgbClr val="17191A"/>
                </a:solidFill>
              </a:defRPr>
            </a:lvl2pPr>
            <a:lvl3pPr>
              <a:defRPr lang="en-US">
                <a:solidFill>
                  <a:srgbClr val="17191A"/>
                </a:solidFill>
              </a:defRPr>
            </a:lvl3pPr>
            <a:lvl4pPr>
              <a:defRPr lang="en-US">
                <a:solidFill>
                  <a:srgbClr val="17191A"/>
                </a:solidFill>
              </a:defRPr>
            </a:lvl4pPr>
            <a:lvl5pPr>
              <a:defRPr lang="en-US">
                <a:solidFill>
                  <a:srgbClr val="17191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216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e tal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884318-3E21-00A7-B4A2-DA7DC4A0644B}"/>
              </a:ext>
            </a:extLst>
          </p:cNvPr>
          <p:cNvSpPr/>
          <p:nvPr/>
        </p:nvSpPr>
        <p:spPr>
          <a:xfrm>
            <a:off x="0" y="6106536"/>
            <a:ext cx="12191996" cy="751362"/>
          </a:xfrm>
          <a:prstGeom prst="rect">
            <a:avLst/>
          </a:prstGeom>
          <a:solidFill>
            <a:srgbClr val="115E5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B934CB8-0E48-067B-86C3-36BAE79EEF6A}"/>
              </a:ext>
            </a:extLst>
          </p:cNvPr>
          <p:cNvSpPr/>
          <p:nvPr/>
        </p:nvSpPr>
        <p:spPr>
          <a:xfrm>
            <a:off x="0" y="0"/>
            <a:ext cx="12191996" cy="1046466"/>
          </a:xfrm>
          <a:prstGeom prst="rect">
            <a:avLst/>
          </a:prstGeom>
          <a:solidFill>
            <a:srgbClr val="115E5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" name="Picture 3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C334F351-A26E-1131-69B2-5A3D04465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"/>
            <a:ext cx="12191996" cy="68578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8FBD801-8C88-8D46-DE00-1A8E2510B2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BA19D"/>
                </a:solidFill>
              </a:defRPr>
            </a:lvl1pPr>
          </a:lstStyle>
          <a:p>
            <a:pPr lvl="0"/>
            <a:fld id="{154F1DC2-4966-4DA5-ABF8-AA4540BEB818}" type="slidenum">
              <a:t>‹#›</a:t>
            </a:fld>
            <a:endParaRPr lang="nb-NO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76E24AE8-D9F5-406A-4E08-99E6D1A549A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01819" y="4680987"/>
            <a:ext cx="4103296" cy="113055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BA12150-B424-6E19-476A-F14C34610A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01819" y="2478014"/>
            <a:ext cx="4103296" cy="2127708"/>
          </a:xfrm>
        </p:spPr>
        <p:txBody>
          <a:bodyPr anchor="b" anchorCtr="1"/>
          <a:lstStyle>
            <a:lvl1pPr marL="0" indent="0" algn="ctr">
              <a:buNone/>
              <a:defRPr lang="en-US" sz="12402" b="1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00</a:t>
            </a:r>
            <a:endParaRPr lang="nb-NO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FA636B1-F709-3814-0EE1-EEA7C0AE5E6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26141" y="4680987"/>
            <a:ext cx="4103296" cy="113055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002B44CF-4D4C-9A19-4C33-276B1FE277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26141" y="2478014"/>
            <a:ext cx="4103296" cy="2127708"/>
          </a:xfrm>
        </p:spPr>
        <p:txBody>
          <a:bodyPr anchor="b" anchorCtr="1"/>
          <a:lstStyle>
            <a:lvl1pPr marL="0" indent="0" algn="ctr">
              <a:buNone/>
              <a:defRPr lang="en-US" sz="12402" b="1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00</a:t>
            </a:r>
            <a:endParaRPr lang="nb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3DB2DAB-EF5C-97B7-CD6C-9DAD44E819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522" y="1276502"/>
            <a:ext cx="10750472" cy="780897"/>
          </a:xfrm>
        </p:spPr>
        <p:txBody>
          <a:bodyPr anchorCtr="1"/>
          <a:lstStyle>
            <a:lvl1pPr algn="ctr">
              <a:defRPr lang="en-US" sz="3200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1" name="Graphic 11">
            <a:extLst>
              <a:ext uri="{FF2B5EF4-FFF2-40B4-BE49-F238E27FC236}">
                <a16:creationId xmlns:a16="http://schemas.microsoft.com/office/drawing/2014/main" id="{764D5FCF-0698-276C-E876-9B0F6730A3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984" y="415741"/>
            <a:ext cx="3011137" cy="33362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1648251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DEDE0651-8AB1-3B26-C556-3AA4F95311A4}"/>
              </a:ext>
            </a:extLst>
          </p:cNvPr>
          <p:cNvSpPr/>
          <p:nvPr/>
        </p:nvSpPr>
        <p:spPr>
          <a:xfrm>
            <a:off x="0" y="6106536"/>
            <a:ext cx="12191996" cy="751362"/>
          </a:xfrm>
          <a:prstGeom prst="rect">
            <a:avLst/>
          </a:prstGeom>
          <a:solidFill>
            <a:srgbClr val="B9D6C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DB5D6A8-E0D7-8ECC-9ABE-810A44F32093}"/>
              </a:ext>
            </a:extLst>
          </p:cNvPr>
          <p:cNvSpPr/>
          <p:nvPr/>
        </p:nvSpPr>
        <p:spPr>
          <a:xfrm>
            <a:off x="0" y="0"/>
            <a:ext cx="12191996" cy="1046466"/>
          </a:xfrm>
          <a:prstGeom prst="rect">
            <a:avLst/>
          </a:prstGeom>
          <a:solidFill>
            <a:srgbClr val="B9D6C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4" name="Picture 3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997108FC-DF43-D8F8-7E70-20977F269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"/>
            <a:ext cx="12191996" cy="68578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B2E408F-1B57-F6CE-82C0-74AF91B31C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687775"/>
                </a:solidFill>
              </a:defRPr>
            </a:lvl1pPr>
          </a:lstStyle>
          <a:p>
            <a:pPr lvl="0"/>
            <a:fld id="{93C358D5-EE5C-45CE-8AB9-823EBC22514A}" type="slidenum">
              <a:t>‹#›</a:t>
            </a:fld>
            <a:endParaRPr lang="nb-NO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F275299B-4585-EEF0-3A63-3496BDBE8153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733522" y="2514892"/>
            <a:ext cx="10750472" cy="3328580"/>
          </a:xfrm>
        </p:spPr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  <a:lvl2pPr>
              <a:defRPr lang="en-US">
                <a:solidFill>
                  <a:srgbClr val="17191A"/>
                </a:solidFill>
              </a:defRPr>
            </a:lvl2pPr>
            <a:lvl3pPr>
              <a:defRPr lang="en-US">
                <a:solidFill>
                  <a:srgbClr val="17191A"/>
                </a:solidFill>
              </a:defRPr>
            </a:lvl3pPr>
            <a:lvl4pPr>
              <a:defRPr lang="en-US">
                <a:solidFill>
                  <a:srgbClr val="17191A"/>
                </a:solidFill>
              </a:defRPr>
            </a:lvl4pPr>
            <a:lvl5pPr>
              <a:defRPr lang="en-US">
                <a:solidFill>
                  <a:srgbClr val="17191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76A812-61C0-2808-D80A-B799DDE961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522" y="1276502"/>
            <a:ext cx="10750472" cy="780897"/>
          </a:xfrm>
        </p:spPr>
        <p:txBody>
          <a:bodyPr anchorCtr="1"/>
          <a:lstStyle>
            <a:lvl1pPr algn="ctr">
              <a:defRPr lang="en-US" sz="3200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8" name="Graphic 9">
            <a:extLst>
              <a:ext uri="{FF2B5EF4-FFF2-40B4-BE49-F238E27FC236}">
                <a16:creationId xmlns:a16="http://schemas.microsoft.com/office/drawing/2014/main" id="{E64A045B-2EA9-2D2A-1769-3510FA88B8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984" y="415741"/>
            <a:ext cx="3016011" cy="33362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811918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kser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A2065-9CD1-AB3B-B47A-3257C9755B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522" y="1276502"/>
            <a:ext cx="10750472" cy="780897"/>
          </a:xfrm>
        </p:spPr>
        <p:txBody>
          <a:bodyPr anchorCtr="1"/>
          <a:lstStyle>
            <a:lvl1pPr algn="ctr">
              <a:defRPr lang="en-US" sz="3200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77632F40-CA06-0ADA-CDA2-25307E74FB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738219" y="6379768"/>
            <a:ext cx="745766" cy="214691"/>
          </a:xfrm>
        </p:spPr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pPr lvl="0"/>
            <a:fld id="{0248F316-D4AE-4B65-B3CE-1B4ED04BEB6F}" type="slidenum">
              <a:t>‹#›</a:t>
            </a:fld>
            <a:endParaRPr lang="nb-NO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CE09EF3F-16F4-2FE2-1F04-587AA35467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3522" y="2363788"/>
            <a:ext cx="3419920" cy="1827693"/>
          </a:xfrm>
          <a:solidFill>
            <a:srgbClr val="B9D6CF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2552772-A1D9-7749-56AD-5286C6B06B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3522" y="4403348"/>
            <a:ext cx="3419920" cy="1827693"/>
          </a:xfrm>
          <a:solidFill>
            <a:srgbClr val="B9D6CF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1C8B1761-CC67-2AD7-26D5-0405BC493F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86038" y="2363788"/>
            <a:ext cx="3419920" cy="1827693"/>
          </a:xfrm>
          <a:solidFill>
            <a:srgbClr val="B9D6CF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34CA507-D8EA-CD1C-3246-476735AB3E5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86038" y="4403348"/>
            <a:ext cx="3419920" cy="1827693"/>
          </a:xfrm>
          <a:solidFill>
            <a:srgbClr val="B9D6CF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A6B68D0-5A00-C1ED-4A7D-B9B69F63A6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64075" y="2363788"/>
            <a:ext cx="3419920" cy="1827693"/>
          </a:xfrm>
          <a:solidFill>
            <a:srgbClr val="B9D6CF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BDD06DDE-308E-FF7F-1BB4-D20DB843CF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64075" y="4403348"/>
            <a:ext cx="3419920" cy="1827693"/>
          </a:xfrm>
          <a:solidFill>
            <a:srgbClr val="B9D6CF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9897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l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75BE7-BCF5-5045-349D-172CCB001F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522" y="1276502"/>
            <a:ext cx="10750363" cy="780897"/>
          </a:xfrm>
        </p:spPr>
        <p:txBody>
          <a:bodyPr anchorCtr="1"/>
          <a:lstStyle>
            <a:lvl1pPr algn="ctr">
              <a:defRPr lang="en-US" sz="3200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9E5F583E-7D41-436C-5515-666B4127D9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738219" y="6379768"/>
            <a:ext cx="745766" cy="214691"/>
          </a:xfrm>
        </p:spPr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pPr lvl="0"/>
            <a:fld id="{EA42C3B5-B1D2-44A9-9C65-77B87EA1C1E1}" type="slidenum">
              <a:t>‹#›</a:t>
            </a:fld>
            <a:endParaRPr lang="nb-NO"/>
          </a:p>
        </p:txBody>
      </p:sp>
      <p:sp>
        <p:nvSpPr>
          <p:cNvPr id="4" name="Table Placeholder 5">
            <a:extLst>
              <a:ext uri="{FF2B5EF4-FFF2-40B4-BE49-F238E27FC236}">
                <a16:creationId xmlns:a16="http://schemas.microsoft.com/office/drawing/2014/main" id="{2BE0A69D-F75A-6ECB-6BCE-CD19EB3771ED}"/>
              </a:ext>
            </a:extLst>
          </p:cNvPr>
          <p:cNvSpPr txBox="1">
            <a:spLocks noGrp="1"/>
          </p:cNvSpPr>
          <p:nvPr>
            <p:ph type="tbl" idx="4294967295"/>
          </p:nvPr>
        </p:nvSpPr>
        <p:spPr>
          <a:xfrm>
            <a:off x="733522" y="2363788"/>
            <a:ext cx="10750363" cy="386726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0284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bokser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8365-0C49-5B55-EBCF-38FF68FB46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522" y="1276502"/>
            <a:ext cx="10750472" cy="780897"/>
          </a:xfrm>
        </p:spPr>
        <p:txBody>
          <a:bodyPr anchorCtr="1"/>
          <a:lstStyle>
            <a:lvl1pPr algn="ctr">
              <a:defRPr lang="en-US" sz="3200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9C7DB3F5-E0F8-8C85-EAEE-CE9742D0B0F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3522" y="2846764"/>
            <a:ext cx="3419920" cy="2950018"/>
          </a:xfrm>
          <a:solidFill>
            <a:srgbClr val="0C5F56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CDADF32-74ED-B274-A44E-CCC6BE4C014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98794" y="2847094"/>
            <a:ext cx="3419920" cy="2950018"/>
          </a:xfrm>
          <a:solidFill>
            <a:srgbClr val="E5C58B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57A14C45-6CF9-553D-7A76-51477CEA9C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64075" y="2846764"/>
            <a:ext cx="3419920" cy="2950018"/>
          </a:xfrm>
          <a:solidFill>
            <a:srgbClr val="B6D6D1"/>
          </a:solidFill>
        </p:spPr>
        <p:txBody>
          <a:bodyPr lIns="359999" tIns="359999" rIns="359999" bIns="359999" anchor="ctr" anchorCtr="1"/>
          <a:lstStyle>
            <a:lvl1pPr marL="0" indent="0" algn="ctr">
              <a:buNone/>
              <a:defRPr sz="1600"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108AFF57-8C59-7849-DE24-C0D9DFB4C0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pPr lvl="0"/>
            <a:fld id="{36C7DD09-34C0-4D5A-943C-86BB26342E71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16489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ll, tekst og bilde">
    <p:bg>
      <p:bgPr>
        <a:solidFill>
          <a:srgbClr val="F5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D2DF10E2-1197-3E0B-E7C2-13665256FE04}"/>
              </a:ext>
            </a:extLst>
          </p:cNvPr>
          <p:cNvSpPr/>
          <p:nvPr/>
        </p:nvSpPr>
        <p:spPr>
          <a:xfrm>
            <a:off x="0" y="0"/>
            <a:ext cx="4056333" cy="6857899"/>
          </a:xfrm>
          <a:prstGeom prst="rect">
            <a:avLst/>
          </a:prstGeom>
          <a:solidFill>
            <a:srgbClr val="B9D6C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6F35FB8-3679-0D4D-E080-EB19F19FCD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8905" y="1784762"/>
            <a:ext cx="2094186" cy="1135757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lang="en-US" sz="6201" b="1">
                <a:solidFill>
                  <a:srgbClr val="0C5F56"/>
                </a:solidFill>
              </a:defRPr>
            </a:lvl1pPr>
          </a:lstStyle>
          <a:p>
            <a:pPr lvl="0"/>
            <a:r>
              <a:rPr lang="en-US"/>
              <a:t>00</a:t>
            </a:r>
            <a:endParaRPr lang="nb-NO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94DF81E8-8A3F-2383-B58A-67D0227963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506519" y="1784762"/>
            <a:ext cx="3977466" cy="1135757"/>
          </a:xfrm>
        </p:spPr>
        <p:txBody>
          <a:bodyPr/>
          <a:lstStyle>
            <a:lvl1pPr marL="0" indent="0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220EDD1-B3A6-21FC-95D5-1CC81DE220B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8905" y="3274100"/>
            <a:ext cx="2094186" cy="1135757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lang="en-US" sz="6201" b="1">
                <a:solidFill>
                  <a:srgbClr val="0C5F56"/>
                </a:solidFill>
              </a:defRPr>
            </a:lvl1pPr>
          </a:lstStyle>
          <a:p>
            <a:pPr lvl="0"/>
            <a:r>
              <a:rPr lang="en-US"/>
              <a:t>00</a:t>
            </a:r>
            <a:endParaRPr lang="nb-NO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9BDD08E-E4AE-1FC0-D404-B2955223F3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506519" y="3274100"/>
            <a:ext cx="3977466" cy="1135757"/>
          </a:xfrm>
        </p:spPr>
        <p:txBody>
          <a:bodyPr/>
          <a:lstStyle>
            <a:lvl1pPr marL="0" indent="0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F4679E6-0A01-A61C-4253-623807A67E5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8905" y="4764234"/>
            <a:ext cx="2094186" cy="1135757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lang="en-US" sz="6201" b="1">
                <a:solidFill>
                  <a:srgbClr val="0C5F56"/>
                </a:solidFill>
              </a:defRPr>
            </a:lvl1pPr>
          </a:lstStyle>
          <a:p>
            <a:pPr lvl="0"/>
            <a:r>
              <a:rPr lang="en-US"/>
              <a:t>00</a:t>
            </a:r>
            <a:endParaRPr lang="nb-NO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9011894-C42A-B5D2-D081-04AE4EBDEB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506519" y="4764234"/>
            <a:ext cx="3977466" cy="1135757"/>
          </a:xfrm>
        </p:spPr>
        <p:txBody>
          <a:bodyPr/>
          <a:lstStyle>
            <a:lvl1pPr marL="0" indent="0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F3098E94-2B47-7C35-7590-CA8B2647ED0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37518" y="737509"/>
            <a:ext cx="3849834" cy="5398891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18CA5FC8-5FA7-5601-7D80-2907BB0930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pPr lvl="0"/>
            <a:fld id="{EC68B823-AA65-411D-8C8B-1F2C086D1941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7452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t tall">
    <p:bg>
      <p:bgPr>
        <a:solidFill>
          <a:srgbClr val="E5C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3F5DD-AE62-6645-7CB2-4BEE1C4FDE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0557" y="2212509"/>
            <a:ext cx="8830891" cy="2086898"/>
          </a:xfrm>
        </p:spPr>
        <p:txBody>
          <a:bodyPr anchorCtr="1"/>
          <a:lstStyle>
            <a:lvl1pPr algn="ctr">
              <a:defRPr lang="en-US" sz="12402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00 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0101B1D-83E6-F473-D92D-81C9BBE54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36346"/>
                </a:solidFill>
              </a:defRPr>
            </a:lvl1pPr>
          </a:lstStyle>
          <a:p>
            <a:pPr lvl="0"/>
            <a:fld id="{0FC8F51C-1655-447A-8CFB-CE3D80F0C441}" type="slidenum">
              <a:t>‹#›</a:t>
            </a:fld>
            <a:endParaRPr lang="nb-NO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5A27027-B834-DC47-D12D-04D77B0587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80557" y="4439777"/>
            <a:ext cx="8830891" cy="1678362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54295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ED2949DD-55FE-902E-6C01-C9E7ACC1DC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74252" y="6356351"/>
            <a:ext cx="409733" cy="238109"/>
          </a:xfrm>
        </p:spPr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pPr lvl="0"/>
            <a:fld id="{2AC75558-6AE1-4E2B-A685-6AD5E572C8D4}" type="slidenum">
              <a:t>‹#›</a:t>
            </a:fld>
            <a:endParaRPr lang="nb-NO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F5AE87-8406-280A-91E1-0FE2DD676E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522" y="1276502"/>
            <a:ext cx="10750472" cy="780897"/>
          </a:xfrm>
        </p:spPr>
        <p:txBody>
          <a:bodyPr anchorCtr="1"/>
          <a:lstStyle>
            <a:lvl1pPr algn="ctr">
              <a:defRPr lang="en-US">
                <a:solidFill>
                  <a:srgbClr val="17191A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277F73A6-7C57-0AF0-9C00-9BD5F2E3FF3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313032" y="2728276"/>
            <a:ext cx="2418871" cy="2404387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003CA984-09AA-374A-953E-F7CDAE3C679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899318" y="2728276"/>
            <a:ext cx="2418871" cy="2404387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8081BC5F-C951-D826-AF0E-5825EC15C98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485604" y="2749966"/>
            <a:ext cx="2418871" cy="2404387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03F42006-3DA4-5D62-F41E-3E891C6FDA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3032" y="5300612"/>
            <a:ext cx="2418871" cy="451923"/>
          </a:xfrm>
        </p:spPr>
        <p:txBody>
          <a:bodyPr anchorCtr="1"/>
          <a:lstStyle>
            <a:lvl1pPr marL="0" indent="0" algn="ctr">
              <a:buNone/>
              <a:defRPr lang="en-US" sz="2400" b="1"/>
            </a:lvl1pPr>
          </a:lstStyle>
          <a:p>
            <a:pPr lvl="0"/>
            <a:r>
              <a:rPr lang="en-US"/>
              <a:t>Navn Etternavn</a:t>
            </a:r>
            <a:endParaRPr lang="nb-NO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D05B8240-F31F-4465-0909-A89D059DAC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3032" y="5835572"/>
            <a:ext cx="2418871" cy="620786"/>
          </a:xfrm>
        </p:spPr>
        <p:txBody>
          <a:bodyPr anchorCtr="1"/>
          <a:lstStyle>
            <a:lvl1pPr marL="0" indent="0" algn="ctr">
              <a:lnSpc>
                <a:spcPct val="90000"/>
              </a:lnSpc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1871E41D-3970-D6FD-2FC2-F9F27CD1AAF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99318" y="5300612"/>
            <a:ext cx="2418871" cy="451923"/>
          </a:xfrm>
        </p:spPr>
        <p:txBody>
          <a:bodyPr anchorCtr="1"/>
          <a:lstStyle>
            <a:lvl1pPr marL="0" indent="0" algn="ctr">
              <a:buNone/>
              <a:defRPr lang="en-US" sz="2400" b="1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Navn Etternavn</a:t>
            </a:r>
            <a:endParaRPr lang="nb-NO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DF5024A-01B5-8CE0-8ED8-6BFE523A00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99318" y="5835572"/>
            <a:ext cx="2418871" cy="620786"/>
          </a:xfrm>
        </p:spPr>
        <p:txBody>
          <a:bodyPr anchorCtr="1"/>
          <a:lstStyle>
            <a:lvl1pPr marL="0" indent="0" algn="ctr">
              <a:lnSpc>
                <a:spcPct val="90000"/>
              </a:lnSpc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DBC39904-7A3F-D494-8316-3149B902A6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85604" y="5300612"/>
            <a:ext cx="2418871" cy="451923"/>
          </a:xfrm>
        </p:spPr>
        <p:txBody>
          <a:bodyPr anchorCtr="1"/>
          <a:lstStyle>
            <a:lvl1pPr marL="0" indent="0" algn="ctr">
              <a:buNone/>
              <a:defRPr lang="en-US" sz="2400" b="1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Navn Etternavn</a:t>
            </a:r>
            <a:endParaRPr lang="nb-NO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7151BC60-8EB6-A1AA-34C8-7C5AD839F7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85604" y="5835572"/>
            <a:ext cx="2418871" cy="620786"/>
          </a:xfrm>
        </p:spPr>
        <p:txBody>
          <a:bodyPr anchorCtr="1"/>
          <a:lstStyle>
            <a:lvl1pPr marL="0" indent="0" algn="ctr">
              <a:lnSpc>
                <a:spcPct val="90000"/>
              </a:lnSpc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11654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bilde venstre ">
    <p:bg>
      <p:bgPr>
        <a:solidFill>
          <a:srgbClr val="B9D6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35C43423-1B65-373F-F35F-A3B472C57B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5D6B68"/>
                </a:solidFill>
              </a:defRPr>
            </a:lvl1pPr>
          </a:lstStyle>
          <a:p>
            <a:pPr lvl="0"/>
            <a:fld id="{CEC199C1-49F2-42B4-B7EB-39E5CC486644}" type="slidenum">
              <a:t>‹#›</a:t>
            </a:fld>
            <a:endParaRPr lang="nb-NO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D791C738-382F-78CF-14E4-6BB16B8BC79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6096003" cy="6858000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0425378-ACB8-A44A-EA2B-91F03A9622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4137" y="3128189"/>
            <a:ext cx="4630942" cy="2837657"/>
          </a:xfrm>
        </p:spPr>
        <p:txBody>
          <a:bodyPr/>
          <a:lstStyle>
            <a:lvl1pPr marL="0" indent="0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905259-0BBE-4DEF-FD27-9C67194CB4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4137" y="1498729"/>
            <a:ext cx="4639848" cy="1325559"/>
          </a:xfrm>
        </p:spPr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7029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bilde høyre">
    <p:bg>
      <p:bgPr>
        <a:solidFill>
          <a:srgbClr val="B9D6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62A5F76-1776-9C4C-2D78-4AC838DA59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687293-C96E-41C4-8C0E-382F6124B579}" type="slidenum">
              <a:t>‹#›</a:t>
            </a:fld>
            <a:endParaRPr lang="nb-NO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05AAFD86-4FC2-D98A-8DE6-77C10F0A75D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096003" y="0"/>
            <a:ext cx="6096003" cy="6858000"/>
          </a:xfrm>
          <a:solidFill>
            <a:srgbClr val="D9D9D9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4F643F14-2EC7-83EC-6388-BCF787F9A8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412" y="1498729"/>
            <a:ext cx="4649769" cy="1325559"/>
          </a:xfrm>
        </p:spPr>
        <p:txBody>
          <a:bodyPr/>
          <a:lstStyle>
            <a:lvl1pPr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43165411-315F-9EE2-BC79-4E295169D8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3412" y="3128189"/>
            <a:ext cx="4649769" cy="2837657"/>
          </a:xfrm>
        </p:spPr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  <a:lvl2pPr>
              <a:defRPr lang="en-US">
                <a:solidFill>
                  <a:srgbClr val="17191A"/>
                </a:solidFill>
              </a:defRPr>
            </a:lvl2pPr>
            <a:lvl3pPr>
              <a:defRPr lang="en-US">
                <a:solidFill>
                  <a:srgbClr val="17191A"/>
                </a:solidFill>
              </a:defRPr>
            </a:lvl3pPr>
            <a:lvl4pPr>
              <a:defRPr lang="en-US">
                <a:solidFill>
                  <a:srgbClr val="17191A"/>
                </a:solidFill>
              </a:defRPr>
            </a:lvl4pPr>
            <a:lvl5pPr>
              <a:defRPr lang="en-US">
                <a:solidFill>
                  <a:srgbClr val="17191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83734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">
    <p:bg>
      <p:bgPr>
        <a:solidFill>
          <a:srgbClr val="0C5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2E656-851D-B73E-9942-6402E81E40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4778" y="2377138"/>
            <a:ext cx="10739216" cy="1325559"/>
          </a:xfrm>
        </p:spPr>
        <p:txBody>
          <a:bodyPr/>
          <a:lstStyle>
            <a:lvl1pPr>
              <a:defRPr sz="6601">
                <a:solidFill>
                  <a:srgbClr val="FFFFFF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52C0776-237E-9FA1-0171-6DEC0AEC2B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35265" y="4684690"/>
            <a:ext cx="7448729" cy="1143128"/>
          </a:xfrm>
        </p:spPr>
        <p:txBody>
          <a:bodyPr/>
          <a:lstStyle>
            <a:lvl1pPr marL="0" indent="0" algn="r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nb-NO"/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E8BA6DC6-F4CD-A72D-4E33-CE1EED45D7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67984" y="415741"/>
            <a:ext cx="3011137" cy="33362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5064116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og st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AD7FF-E757-D654-D8FE-02533BF727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4137" y="1498729"/>
            <a:ext cx="4639848" cy="2075057"/>
          </a:xfrm>
        </p:spPr>
        <p:txBody>
          <a:bodyPr/>
          <a:lstStyle>
            <a:lvl1pPr>
              <a:lnSpc>
                <a:spcPct val="110000"/>
              </a:lnSpc>
              <a:defRPr lang="en-US">
                <a:solidFill>
                  <a:srgbClr val="17191A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8DE4F11-B115-E427-7BE7-86F5723500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4146" y="3898681"/>
            <a:ext cx="4639848" cy="1824356"/>
          </a:xfrm>
        </p:spPr>
        <p:txBody>
          <a:bodyPr/>
          <a:lstStyle>
            <a:lvl1pPr marL="0" indent="0">
              <a:buNone/>
              <a:defRPr>
                <a:solidFill>
                  <a:srgbClr val="17191A"/>
                </a:solidFill>
              </a:defRPr>
            </a:lvl1pPr>
          </a:lstStyle>
          <a:p>
            <a:pPr lvl="0"/>
            <a:endParaRPr lang="nb-NO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4EF9CD-A207-CBC2-2241-9BCD3F473D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6616" y="1729651"/>
            <a:ext cx="3741148" cy="339868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979862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 beige">
    <p:bg>
      <p:bgPr>
        <a:solidFill>
          <a:srgbClr val="E5C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AD47B775-4D4F-3810-1A4B-49A1C80F174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733412" y="3128189"/>
            <a:ext cx="10750582" cy="2837657"/>
          </a:xfrm>
        </p:spPr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  <a:lvl2pPr>
              <a:defRPr lang="en-US">
                <a:solidFill>
                  <a:srgbClr val="17191A"/>
                </a:solidFill>
              </a:defRPr>
            </a:lvl2pPr>
            <a:lvl3pPr>
              <a:defRPr lang="en-US">
                <a:solidFill>
                  <a:srgbClr val="17191A"/>
                </a:solidFill>
              </a:defRPr>
            </a:lvl3pPr>
            <a:lvl4pPr>
              <a:defRPr lang="en-US">
                <a:solidFill>
                  <a:srgbClr val="17191A"/>
                </a:solidFill>
              </a:defRPr>
            </a:lvl4pPr>
            <a:lvl5pPr>
              <a:defRPr lang="en-US">
                <a:solidFill>
                  <a:srgbClr val="17191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3A71F43E-5AF3-CFD4-DE7A-B41BEBD90D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36346"/>
                </a:solidFill>
              </a:defRPr>
            </a:lvl1pPr>
          </a:lstStyle>
          <a:p>
            <a:pPr lvl="0"/>
            <a:fld id="{AED2CA7A-90CC-4C1B-8234-F6BF9191DD0A}" type="slidenum">
              <a:t>‹#›</a:t>
            </a:fld>
            <a:endParaRPr lang="nb-NO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5232209D-7CDE-C7B3-C1FF-8E46C2023E2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>
                <a:solidFill>
                  <a:srgbClr val="17191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8391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tekst grønn">
    <p:bg>
      <p:bgPr>
        <a:solidFill>
          <a:srgbClr val="0C5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249A4B8E-82DD-E0A4-C1F1-F72267B99CC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733412" y="3128189"/>
            <a:ext cx="10750582" cy="2837657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lvl2pPr>
              <a:defRPr lang="en-US">
                <a:solidFill>
                  <a:srgbClr val="FFFFFF"/>
                </a:solidFill>
              </a:defRPr>
            </a:lvl2pPr>
            <a:lvl3pPr>
              <a:defRPr lang="en-US">
                <a:solidFill>
                  <a:srgbClr val="FFFFFF"/>
                </a:solidFill>
              </a:defRPr>
            </a:lvl3pPr>
            <a:lvl4pPr>
              <a:defRPr lang="en-US">
                <a:solidFill>
                  <a:srgbClr val="FFFFFF"/>
                </a:solidFill>
              </a:defRPr>
            </a:lvl4pPr>
            <a:lvl5pPr>
              <a:defRPr lang="en-US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AC840895-4010-A880-6D1D-F26F45511B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85AFAA"/>
                </a:solidFill>
              </a:defRPr>
            </a:lvl1pPr>
          </a:lstStyle>
          <a:p>
            <a:pPr lvl="0"/>
            <a:fld id="{39E42A62-D1EA-40EE-A3B8-5CFC6187FA74}" type="slidenum">
              <a:t>‹#›</a:t>
            </a:fld>
            <a:endParaRPr lang="nb-NO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3846F82A-8712-3C30-8683-437B70111CD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5" name="Graphic 7">
            <a:extLst>
              <a:ext uri="{FF2B5EF4-FFF2-40B4-BE49-F238E27FC236}">
                <a16:creationId xmlns:a16="http://schemas.microsoft.com/office/drawing/2014/main" id="{B8888E0D-F898-F6A6-E669-F778C0AFFA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67984" y="415741"/>
            <a:ext cx="3011137" cy="33362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440360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>
            <a:extLst>
              <a:ext uri="{FF2B5EF4-FFF2-40B4-BE49-F238E27FC236}">
                <a16:creationId xmlns:a16="http://schemas.microsoft.com/office/drawing/2014/main" id="{3B189DF6-D3A5-8067-5FDA-E28EB1A697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E7E7E"/>
                </a:solidFill>
              </a:defRPr>
            </a:lvl1pPr>
          </a:lstStyle>
          <a:p>
            <a:pPr lvl="0"/>
            <a:fld id="{AE9607C9-BA6E-4846-A19D-A030D5109F10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098242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s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6">
            <a:extLst>
              <a:ext uri="{FF2B5EF4-FFF2-40B4-BE49-F238E27FC236}">
                <a16:creationId xmlns:a16="http://schemas.microsoft.com/office/drawing/2014/main" id="{8422BDC3-1728-6174-C68E-F7B0F778772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876388490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FC7E99A5-663B-2D78-816B-9A78AC82D9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593363"/>
            <a:ext cx="11360798" cy="763597"/>
          </a:xfrm>
        </p:spPr>
        <p:txBody>
          <a:bodyPr lIns="91421" tIns="91421" rIns="91421" bIns="91421" anchor="t">
            <a:normAutofit/>
          </a:bodyPr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FE089748-7405-57DE-2500-0246F01EC2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3" y="1536630"/>
            <a:ext cx="11360798" cy="4555202"/>
          </a:xfrm>
        </p:spPr>
        <p:txBody>
          <a:bodyPr lIns="91421" tIns="91421" rIns="91421" bIns="91421">
            <a:normAutofit/>
          </a:bodyPr>
          <a:lstStyle>
            <a:lvl1pPr marL="609584" indent="-457190">
              <a:spcBef>
                <a:spcPts val="0"/>
              </a:spcBef>
              <a:buSzPts val="1800"/>
              <a:buChar char="●"/>
              <a:defRPr/>
            </a:lvl1pPr>
          </a:lstStyle>
          <a:p>
            <a:pPr lvl="0"/>
            <a:endParaRPr lang="nb-NO"/>
          </a:p>
        </p:txBody>
      </p:sp>
      <p:sp>
        <p:nvSpPr>
          <p:cNvPr id="4" name="Google Shape;19;p4">
            <a:extLst>
              <a:ext uri="{FF2B5EF4-FFF2-40B4-BE49-F238E27FC236}">
                <a16:creationId xmlns:a16="http://schemas.microsoft.com/office/drawing/2014/main" id="{AB944870-A780-397C-1E9E-827B8F8393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296607" y="6217627"/>
            <a:ext cx="731602" cy="524801"/>
          </a:xfrm>
        </p:spPr>
        <p:txBody>
          <a:bodyPr lIns="91421" tIns="91421" rIns="91421" bIns="91421" anchor="ctr">
            <a:normAutofit/>
          </a:bodyPr>
          <a:lstStyle>
            <a:lvl1pPr>
              <a:defRPr/>
            </a:lvl1pPr>
          </a:lstStyle>
          <a:p>
            <a:pPr lvl="0"/>
            <a:fld id="{76B6ABA4-3886-4C96-94E0-51E0BB3DF546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7861113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;p12">
            <a:extLst>
              <a:ext uri="{FF2B5EF4-FFF2-40B4-BE49-F238E27FC236}">
                <a16:creationId xmlns:a16="http://schemas.microsoft.com/office/drawing/2014/main" id="{3EF07D06-DB84-E17B-0129-FD0020DA04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296607" y="6217627"/>
            <a:ext cx="731602" cy="524801"/>
          </a:xfrm>
        </p:spPr>
        <p:txBody>
          <a:bodyPr lIns="91421" tIns="91421" rIns="91421" bIns="91421" anchor="ctr">
            <a:normAutofit/>
          </a:bodyPr>
          <a:lstStyle>
            <a:lvl1pPr>
              <a:defRPr/>
            </a:lvl1pPr>
          </a:lstStyle>
          <a:p>
            <a:pPr lvl="0"/>
            <a:fld id="{1F19CCD4-40F2-475A-9A7B-9FCF0A73C12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52284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;p6">
            <a:extLst>
              <a:ext uri="{FF2B5EF4-FFF2-40B4-BE49-F238E27FC236}">
                <a16:creationId xmlns:a16="http://schemas.microsoft.com/office/drawing/2014/main" id="{9CC3C128-A9B6-2745-FF95-9E352EB5A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593363"/>
            <a:ext cx="11360798" cy="763597"/>
          </a:xfrm>
        </p:spPr>
        <p:txBody>
          <a:bodyPr lIns="91421" tIns="91421" rIns="91421" bIns="91421" anchor="t">
            <a:normAutofit/>
          </a:bodyPr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3" name="Google Shape;27;p6">
            <a:extLst>
              <a:ext uri="{FF2B5EF4-FFF2-40B4-BE49-F238E27FC236}">
                <a16:creationId xmlns:a16="http://schemas.microsoft.com/office/drawing/2014/main" id="{93705559-DA84-6361-A93A-670488BFCF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296607" y="6217627"/>
            <a:ext cx="731602" cy="524801"/>
          </a:xfrm>
        </p:spPr>
        <p:txBody>
          <a:bodyPr lIns="91421" tIns="91421" rIns="91421" bIns="91421" anchor="ctr">
            <a:normAutofit/>
          </a:bodyPr>
          <a:lstStyle>
            <a:lvl1pPr>
              <a:defRPr/>
            </a:lvl1pPr>
          </a:lstStyle>
          <a:p>
            <a:pPr lvl="0"/>
            <a:fld id="{8DAD389C-4D00-4E32-B513-CAF8E45505F7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963131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templa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4279ACCA-FE6F-0906-764E-D854FA2DA3C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45597" y="345597"/>
            <a:ext cx="11496001" cy="61557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Picture</a:t>
            </a:r>
          </a:p>
        </p:txBody>
      </p:sp>
      <p:sp>
        <p:nvSpPr>
          <p:cNvPr id="3" name="Plassholder for bunntekst 7">
            <a:extLst>
              <a:ext uri="{FF2B5EF4-FFF2-40B4-BE49-F238E27FC236}">
                <a16:creationId xmlns:a16="http://schemas.microsoft.com/office/drawing/2014/main" id="{682AF897-D1C6-9818-71F3-A922DCB62F8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University of Bergen</a:t>
            </a:r>
          </a:p>
        </p:txBody>
      </p:sp>
      <p:pic>
        <p:nvPicPr>
          <p:cNvPr id="4" name="Bilde 19" descr="Et bilde som inneholder bord&#10;&#10;Automatisk generert beskrivelse">
            <a:extLst>
              <a:ext uri="{FF2B5EF4-FFF2-40B4-BE49-F238E27FC236}">
                <a16:creationId xmlns:a16="http://schemas.microsoft.com/office/drawing/2014/main" id="{CC8247D9-16AF-2557-73DA-1EF505F8F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Bilde 8">
            <a:extLst>
              <a:ext uri="{FF2B5EF4-FFF2-40B4-BE49-F238E27FC236}">
                <a16:creationId xmlns:a16="http://schemas.microsoft.com/office/drawing/2014/main" id="{E8C9B6E7-6C49-7C76-BE03-15A3234F3C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12491" y="5265307"/>
            <a:ext cx="960001" cy="96000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881288928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>
            <a:extLst>
              <a:ext uri="{FF2B5EF4-FFF2-40B4-BE49-F238E27FC236}">
                <a16:creationId xmlns:a16="http://schemas.microsoft.com/office/drawing/2014/main" id="{CEF9C89E-742E-5B28-5D11-FB22E6C1BB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7E7E7E"/>
                </a:solidFill>
              </a:defRPr>
            </a:lvl1pPr>
          </a:lstStyle>
          <a:p>
            <a:pPr lvl="0"/>
            <a:fld id="{41DBB220-9573-4387-A345-4F5910BF1073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4456505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0DE593-A8E3-3045-0A67-7D648533B7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ECB2D1-0653-6DF6-1AA3-548E72BEAD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3F4563-32E1-57B2-2A9A-0477B220641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E5E574-9E33-A933-2428-9FC1C73F4A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C9FC7F-359B-4CFA-9BA6-AC4FDBF50BE3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5BCDA0F-17BB-2076-474B-6040207FCA2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B746749-CF34-5B69-CB62-CBC6A1FAE7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288FE5-A06F-4AAF-88D3-DB7B1B3BD895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7072744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31B965A8-1474-E7E3-B979-7144801BF2D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613" y="992764"/>
            <a:ext cx="11360798" cy="2736799"/>
          </a:xfrm>
        </p:spPr>
        <p:txBody>
          <a:bodyPr anchor="b" anchorCtr="1"/>
          <a:lstStyle>
            <a:lvl1pPr algn="ctr">
              <a:defRPr sz="6933"/>
            </a:lvl1pPr>
          </a:lstStyle>
          <a:p>
            <a:pPr lvl="0"/>
            <a:endParaRPr lang="nb-NO"/>
          </a:p>
        </p:txBody>
      </p:sp>
      <p:sp>
        <p:nvSpPr>
          <p:cNvPr id="3" name="Google Shape;11;p2">
            <a:extLst>
              <a:ext uri="{FF2B5EF4-FFF2-40B4-BE49-F238E27FC236}">
                <a16:creationId xmlns:a16="http://schemas.microsoft.com/office/drawing/2014/main" id="{EC9B8DDB-14F7-2275-AE7E-8F0E143492D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15603" y="3778831"/>
            <a:ext cx="11360798" cy="1056799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 sz="3733"/>
            </a:lvl1pPr>
          </a:lstStyle>
          <a:p>
            <a:pPr lvl="0"/>
            <a:endParaRPr lang="nb-NO"/>
          </a:p>
        </p:txBody>
      </p:sp>
      <p:sp>
        <p:nvSpPr>
          <p:cNvPr id="4" name="Google Shape;12;p2">
            <a:extLst>
              <a:ext uri="{FF2B5EF4-FFF2-40B4-BE49-F238E27FC236}">
                <a16:creationId xmlns:a16="http://schemas.microsoft.com/office/drawing/2014/main" id="{40581911-6C9A-5559-D3CF-2065184563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5AC3B9-DF59-4FC0-B3BD-53B774DE6A7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36309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;p3">
            <a:extLst>
              <a:ext uri="{FF2B5EF4-FFF2-40B4-BE49-F238E27FC236}">
                <a16:creationId xmlns:a16="http://schemas.microsoft.com/office/drawing/2014/main" id="{19941C53-7502-F277-108C-1B9D026DE0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2867796"/>
            <a:ext cx="11360798" cy="1122398"/>
          </a:xfrm>
        </p:spPr>
        <p:txBody>
          <a:bodyPr anchor="ctr" anchorCtr="1"/>
          <a:lstStyle>
            <a:lvl1pPr algn="ctr">
              <a:defRPr sz="4800"/>
            </a:lvl1pPr>
          </a:lstStyle>
          <a:p>
            <a:pPr lvl="0"/>
            <a:endParaRPr lang="nb-NO"/>
          </a:p>
        </p:txBody>
      </p:sp>
      <p:sp>
        <p:nvSpPr>
          <p:cNvPr id="3" name="Google Shape;15;p3">
            <a:extLst>
              <a:ext uri="{FF2B5EF4-FFF2-40B4-BE49-F238E27FC236}">
                <a16:creationId xmlns:a16="http://schemas.microsoft.com/office/drawing/2014/main" id="{C7E6A00C-40F6-BC55-09C3-BB7DA3757B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426CED-A71A-417B-9483-F55438B58851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8632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99638B95-B08F-8BDF-5DAA-F96F25C2121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424EAEE7-E8A9-274F-8DBB-C9085BC5F281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 marL="609584" indent="-457190">
              <a:defRPr/>
            </a:lvl1pPr>
          </a:lstStyle>
          <a:p>
            <a:pPr lvl="0"/>
            <a:endParaRPr lang="nb-NO"/>
          </a:p>
        </p:txBody>
      </p:sp>
      <p:sp>
        <p:nvSpPr>
          <p:cNvPr id="4" name="Google Shape;19;p4">
            <a:extLst>
              <a:ext uri="{FF2B5EF4-FFF2-40B4-BE49-F238E27FC236}">
                <a16:creationId xmlns:a16="http://schemas.microsoft.com/office/drawing/2014/main" id="{2DB3BAF0-5F11-A4AC-E2CA-CCC50CD54A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AAD742-5134-4A75-A220-7483872646AE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30477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902E58CD-B95F-F046-BB2B-BEEA128E84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07560796-9E51-CC38-8CE6-29F6177A49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3" y="1536630"/>
            <a:ext cx="5333201" cy="4555202"/>
          </a:xfrm>
        </p:spPr>
        <p:txBody>
          <a:bodyPr/>
          <a:lstStyle>
            <a:lvl1pPr marL="609584" indent="-423321">
              <a:buSzPts val="1400"/>
              <a:defRPr sz="1867"/>
            </a:lvl1pPr>
          </a:lstStyle>
          <a:p>
            <a:pPr lvl="0"/>
            <a:endParaRPr lang="nb-NO"/>
          </a:p>
        </p:txBody>
      </p:sp>
      <p:sp>
        <p:nvSpPr>
          <p:cNvPr id="4" name="Google Shape;23;p5">
            <a:extLst>
              <a:ext uri="{FF2B5EF4-FFF2-40B4-BE49-F238E27FC236}">
                <a16:creationId xmlns:a16="http://schemas.microsoft.com/office/drawing/2014/main" id="{E443FAA1-7D95-1201-F4EC-120B1788C32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443200" y="1536630"/>
            <a:ext cx="5333201" cy="4555202"/>
          </a:xfrm>
        </p:spPr>
        <p:txBody>
          <a:bodyPr/>
          <a:lstStyle>
            <a:lvl1pPr marL="609584" indent="-423321">
              <a:buSzPts val="1400"/>
              <a:defRPr sz="1867"/>
            </a:lvl1pPr>
          </a:lstStyle>
          <a:p>
            <a:pPr lvl="0"/>
            <a:endParaRPr lang="nb-NO"/>
          </a:p>
        </p:txBody>
      </p:sp>
      <p:sp>
        <p:nvSpPr>
          <p:cNvPr id="5" name="Google Shape;24;p5">
            <a:extLst>
              <a:ext uri="{FF2B5EF4-FFF2-40B4-BE49-F238E27FC236}">
                <a16:creationId xmlns:a16="http://schemas.microsoft.com/office/drawing/2014/main" id="{12CAB491-5DF9-BB25-60AF-995AA6E9C7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000766-13DF-41F8-BEDF-D18D4582B1A6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46346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;p6">
            <a:extLst>
              <a:ext uri="{FF2B5EF4-FFF2-40B4-BE49-F238E27FC236}">
                <a16:creationId xmlns:a16="http://schemas.microsoft.com/office/drawing/2014/main" id="{34D95C8B-41FE-4F94-55CD-CB399A44516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3" name="Google Shape;27;p6">
            <a:extLst>
              <a:ext uri="{FF2B5EF4-FFF2-40B4-BE49-F238E27FC236}">
                <a16:creationId xmlns:a16="http://schemas.microsoft.com/office/drawing/2014/main" id="{28FEA642-415F-BF9A-0B82-CF91A673A7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D4BA6C-8299-4BD9-8AB8-D0B1A8C7E420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58041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7">
            <a:extLst>
              <a:ext uri="{FF2B5EF4-FFF2-40B4-BE49-F238E27FC236}">
                <a16:creationId xmlns:a16="http://schemas.microsoft.com/office/drawing/2014/main" id="{1A6C2370-7AD2-8881-9125-195D657BA4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740801"/>
            <a:ext cx="3744001" cy="1007595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endParaRPr lang="nb-NO"/>
          </a:p>
        </p:txBody>
      </p:sp>
      <p:sp>
        <p:nvSpPr>
          <p:cNvPr id="3" name="Google Shape;30;p7">
            <a:extLst>
              <a:ext uri="{FF2B5EF4-FFF2-40B4-BE49-F238E27FC236}">
                <a16:creationId xmlns:a16="http://schemas.microsoft.com/office/drawing/2014/main" id="{777DB00B-03A0-A354-E651-9456853300C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5603" y="1852802"/>
            <a:ext cx="3744001" cy="4239204"/>
          </a:xfrm>
        </p:spPr>
        <p:txBody>
          <a:bodyPr/>
          <a:lstStyle>
            <a:lvl1pPr marL="609584" indent="-406386">
              <a:buSzPts val="1200"/>
              <a:defRPr sz="1600"/>
            </a:lvl1pPr>
          </a:lstStyle>
          <a:p>
            <a:pPr lvl="0"/>
            <a:endParaRPr lang="nb-NO"/>
          </a:p>
        </p:txBody>
      </p:sp>
      <p:sp>
        <p:nvSpPr>
          <p:cNvPr id="4" name="Google Shape;31;p7">
            <a:extLst>
              <a:ext uri="{FF2B5EF4-FFF2-40B4-BE49-F238E27FC236}">
                <a16:creationId xmlns:a16="http://schemas.microsoft.com/office/drawing/2014/main" id="{2687CEEB-D30F-78E0-71B1-D95B46D907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A30479-CF1B-4848-9BB7-5C3C405065E9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97143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;p8">
            <a:extLst>
              <a:ext uri="{FF2B5EF4-FFF2-40B4-BE49-F238E27FC236}">
                <a16:creationId xmlns:a16="http://schemas.microsoft.com/office/drawing/2014/main" id="{13570824-ED13-1327-0221-196755E79A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3667" y="600203"/>
            <a:ext cx="8490396" cy="5454396"/>
          </a:xfrm>
        </p:spPr>
        <p:txBody>
          <a:bodyPr anchor="ctr"/>
          <a:lstStyle>
            <a:lvl1pPr>
              <a:defRPr sz="6400"/>
            </a:lvl1pPr>
          </a:lstStyle>
          <a:p>
            <a:pPr lvl="0"/>
            <a:endParaRPr lang="nb-NO"/>
          </a:p>
        </p:txBody>
      </p:sp>
      <p:sp>
        <p:nvSpPr>
          <p:cNvPr id="3" name="Google Shape;34;p8">
            <a:extLst>
              <a:ext uri="{FF2B5EF4-FFF2-40B4-BE49-F238E27FC236}">
                <a16:creationId xmlns:a16="http://schemas.microsoft.com/office/drawing/2014/main" id="{C4C846CF-9A41-E91C-7B18-DF3BC97920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611998-8A1A-4C65-BDA6-810BD52F63C8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77039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;p9">
            <a:extLst>
              <a:ext uri="{FF2B5EF4-FFF2-40B4-BE49-F238E27FC236}">
                <a16:creationId xmlns:a16="http://schemas.microsoft.com/office/drawing/2014/main" id="{E9F6D8D3-D479-9178-9B55-A9CEC29EA5AE}"/>
              </a:ext>
            </a:extLst>
          </p:cNvPr>
          <p:cNvSpPr/>
          <p:nvPr/>
        </p:nvSpPr>
        <p:spPr>
          <a:xfrm>
            <a:off x="6096003" y="-164"/>
            <a:ext cx="6096003" cy="6858000"/>
          </a:xfrm>
          <a:prstGeom prst="rect">
            <a:avLst/>
          </a:prstGeom>
          <a:solidFill>
            <a:srgbClr val="EEEEEE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4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Google Shape;37;p9">
            <a:extLst>
              <a:ext uri="{FF2B5EF4-FFF2-40B4-BE49-F238E27FC236}">
                <a16:creationId xmlns:a16="http://schemas.microsoft.com/office/drawing/2014/main" id="{0D20C3AB-C061-E59D-FA3E-83D95CBC52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4000" y="1644237"/>
            <a:ext cx="5393597" cy="1976402"/>
          </a:xfrm>
        </p:spPr>
        <p:txBody>
          <a:bodyPr anchor="b" anchorCtr="1"/>
          <a:lstStyle>
            <a:lvl1pPr algn="ctr">
              <a:defRPr sz="5600"/>
            </a:lvl1pPr>
          </a:lstStyle>
          <a:p>
            <a:pPr lvl="0"/>
            <a:endParaRPr lang="nb-NO"/>
          </a:p>
        </p:txBody>
      </p:sp>
      <p:sp>
        <p:nvSpPr>
          <p:cNvPr id="4" name="Google Shape;38;p9">
            <a:extLst>
              <a:ext uri="{FF2B5EF4-FFF2-40B4-BE49-F238E27FC236}">
                <a16:creationId xmlns:a16="http://schemas.microsoft.com/office/drawing/2014/main" id="{BB40EA1C-28FD-083D-EAFA-4A7BD16A47D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54000" y="3737436"/>
            <a:ext cx="5393597" cy="1646797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 sz="2800"/>
            </a:lvl1pPr>
          </a:lstStyle>
          <a:p>
            <a:pPr lvl="0"/>
            <a:endParaRPr lang="nb-NO"/>
          </a:p>
        </p:txBody>
      </p:sp>
      <p:sp>
        <p:nvSpPr>
          <p:cNvPr id="5" name="Google Shape;39;p9">
            <a:extLst>
              <a:ext uri="{FF2B5EF4-FFF2-40B4-BE49-F238E27FC236}">
                <a16:creationId xmlns:a16="http://schemas.microsoft.com/office/drawing/2014/main" id="{2598E05B-B0AB-33DF-05BD-8C85074CD1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86002" y="965432"/>
            <a:ext cx="5116003" cy="4926796"/>
          </a:xfrm>
        </p:spPr>
        <p:txBody>
          <a:bodyPr anchor="ctr"/>
          <a:lstStyle>
            <a:lvl1pPr marL="609584" indent="-457190">
              <a:defRPr/>
            </a:lvl1pPr>
          </a:lstStyle>
          <a:p>
            <a:pPr lvl="0"/>
            <a:endParaRPr lang="nb-NO"/>
          </a:p>
        </p:txBody>
      </p:sp>
      <p:sp>
        <p:nvSpPr>
          <p:cNvPr id="6" name="Google Shape;40;p9">
            <a:extLst>
              <a:ext uri="{FF2B5EF4-FFF2-40B4-BE49-F238E27FC236}">
                <a16:creationId xmlns:a16="http://schemas.microsoft.com/office/drawing/2014/main" id="{B6EA74F1-A84B-E6B1-7556-42A3722930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A95569-33E4-4014-BD18-69E55276E961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6076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;p10">
            <a:extLst>
              <a:ext uri="{FF2B5EF4-FFF2-40B4-BE49-F238E27FC236}">
                <a16:creationId xmlns:a16="http://schemas.microsoft.com/office/drawing/2014/main" id="{04535373-8141-6619-02C0-B7EECD886AB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5603" y="5640769"/>
            <a:ext cx="7998403" cy="806802"/>
          </a:xfrm>
        </p:spPr>
        <p:txBody>
          <a:bodyPr anchor="ctr"/>
          <a:lstStyle>
            <a:lvl1pPr marL="609584" indent="-304787">
              <a:lnSpc>
                <a:spcPct val="100000"/>
              </a:lnSpc>
              <a:buNone/>
              <a:defRPr/>
            </a:lvl1pPr>
          </a:lstStyle>
          <a:p>
            <a:pPr lvl="0"/>
            <a:endParaRPr lang="nb-NO"/>
          </a:p>
        </p:txBody>
      </p:sp>
      <p:sp>
        <p:nvSpPr>
          <p:cNvPr id="3" name="Google Shape;43;p10">
            <a:extLst>
              <a:ext uri="{FF2B5EF4-FFF2-40B4-BE49-F238E27FC236}">
                <a16:creationId xmlns:a16="http://schemas.microsoft.com/office/drawing/2014/main" id="{438F7A7C-4900-C8EA-230D-028957162C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96EF67-0C7D-49FE-8754-BF573BD49113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62600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;p11">
            <a:extLst>
              <a:ext uri="{FF2B5EF4-FFF2-40B4-BE49-F238E27FC236}">
                <a16:creationId xmlns:a16="http://schemas.microsoft.com/office/drawing/2014/main" id="{B0707AED-5F85-E863-6EFA-60B1901FEA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1474835"/>
            <a:ext cx="11360798" cy="2618000"/>
          </a:xfrm>
        </p:spPr>
        <p:txBody>
          <a:bodyPr anchor="b" anchorCtr="1"/>
          <a:lstStyle>
            <a:lvl1pPr algn="ctr">
              <a:defRPr sz="16000"/>
            </a:lvl1pPr>
          </a:lstStyle>
          <a:p>
            <a:pPr lvl="0"/>
            <a:r>
              <a:rPr lang="nb-NO"/>
              <a:t>xx%</a:t>
            </a:r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A00F8E94-F38D-91C7-0191-FD5885782C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5603" y="4202966"/>
            <a:ext cx="11360798" cy="1734397"/>
          </a:xfrm>
        </p:spPr>
        <p:txBody>
          <a:bodyPr anchorCtr="1"/>
          <a:lstStyle>
            <a:lvl1pPr marL="609584" indent="-457190" algn="ctr">
              <a:defRPr/>
            </a:lvl1pPr>
          </a:lstStyle>
          <a:p>
            <a:pPr lvl="0"/>
            <a:endParaRPr lang="nb-NO"/>
          </a:p>
        </p:txBody>
      </p:sp>
      <p:sp>
        <p:nvSpPr>
          <p:cNvPr id="4" name="Google Shape;47;p11">
            <a:extLst>
              <a:ext uri="{FF2B5EF4-FFF2-40B4-BE49-F238E27FC236}">
                <a16:creationId xmlns:a16="http://schemas.microsoft.com/office/drawing/2014/main" id="{0BF4E54A-BBE3-EB2B-BA09-818F291E41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279DD8-0EC9-45B6-A39F-31DEE995673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0762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;p12">
            <a:extLst>
              <a:ext uri="{FF2B5EF4-FFF2-40B4-BE49-F238E27FC236}">
                <a16:creationId xmlns:a16="http://schemas.microsoft.com/office/drawing/2014/main" id="{187D8028-C4E1-C698-9EE6-DCEAF5F25A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04DB80-FFF2-4DB8-B38F-2E9C0936A079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575273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DCA5F172-1E69-6A75-AAE7-C7499E3CFDB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613" y="992764"/>
            <a:ext cx="11360798" cy="2736799"/>
          </a:xfrm>
        </p:spPr>
        <p:txBody>
          <a:bodyPr anchor="b" anchorCtr="1"/>
          <a:lstStyle>
            <a:lvl1pPr algn="ctr">
              <a:defRPr sz="6933"/>
            </a:lvl1pPr>
          </a:lstStyle>
          <a:p>
            <a:pPr lvl="0"/>
            <a:endParaRPr lang="en-US"/>
          </a:p>
        </p:txBody>
      </p:sp>
      <p:sp>
        <p:nvSpPr>
          <p:cNvPr id="3" name="Google Shape;11;p2">
            <a:extLst>
              <a:ext uri="{FF2B5EF4-FFF2-40B4-BE49-F238E27FC236}">
                <a16:creationId xmlns:a16="http://schemas.microsoft.com/office/drawing/2014/main" id="{AAE2520A-E096-FDFC-2BEA-ACB242C9169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15603" y="3778831"/>
            <a:ext cx="11360798" cy="1056799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 sz="3733"/>
            </a:lvl1pPr>
          </a:lstStyle>
          <a:p>
            <a:pPr lvl="0"/>
            <a:endParaRPr lang="en-US"/>
          </a:p>
        </p:txBody>
      </p:sp>
      <p:sp>
        <p:nvSpPr>
          <p:cNvPr id="4" name="Google Shape;12;p2">
            <a:extLst>
              <a:ext uri="{FF2B5EF4-FFF2-40B4-BE49-F238E27FC236}">
                <a16:creationId xmlns:a16="http://schemas.microsoft.com/office/drawing/2014/main" id="{D3F9FC67-2F5F-4209-A931-951A03DF9C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5475BD-2714-4C38-98F4-EE62316F1351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2125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;p3">
            <a:extLst>
              <a:ext uri="{FF2B5EF4-FFF2-40B4-BE49-F238E27FC236}">
                <a16:creationId xmlns:a16="http://schemas.microsoft.com/office/drawing/2014/main" id="{10AB4D3C-3B8B-FA77-D4BB-70D98B23E5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2867796"/>
            <a:ext cx="11360798" cy="1122398"/>
          </a:xfrm>
        </p:spPr>
        <p:txBody>
          <a:bodyPr anchor="ctr" anchorCtr="1"/>
          <a:lstStyle>
            <a:lvl1pPr algn="ctr">
              <a:defRPr sz="4800"/>
            </a:lvl1pPr>
          </a:lstStyle>
          <a:p>
            <a:pPr lvl="0"/>
            <a:endParaRPr lang="en-US"/>
          </a:p>
        </p:txBody>
      </p:sp>
      <p:sp>
        <p:nvSpPr>
          <p:cNvPr id="3" name="Google Shape;15;p3">
            <a:extLst>
              <a:ext uri="{FF2B5EF4-FFF2-40B4-BE49-F238E27FC236}">
                <a16:creationId xmlns:a16="http://schemas.microsoft.com/office/drawing/2014/main" id="{EC20AD94-1868-BCC3-D472-68FC472DFE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F2D743-D8A5-4787-8693-245B320B14EC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68364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734F6F15-BC49-95C2-740B-8C305C94B87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EC3D57D1-CAD6-B541-1CF3-69B2E73F9BB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 marL="609584" indent="-457190">
              <a:defRPr/>
            </a:lvl1pPr>
          </a:lstStyle>
          <a:p>
            <a:pPr lvl="0"/>
            <a:endParaRPr lang="en-US"/>
          </a:p>
        </p:txBody>
      </p:sp>
      <p:sp>
        <p:nvSpPr>
          <p:cNvPr id="4" name="Google Shape;19;p4">
            <a:extLst>
              <a:ext uri="{FF2B5EF4-FFF2-40B4-BE49-F238E27FC236}">
                <a16:creationId xmlns:a16="http://schemas.microsoft.com/office/drawing/2014/main" id="{35F99485-D3F4-9BA0-1E41-4414EEBAF2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212146-4DAE-4332-8099-25F2F964C951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55866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8B0CBE90-1716-426A-8DBB-EBB8C3896D8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69299397-AF42-E5B9-76D5-736993F015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3" y="1536630"/>
            <a:ext cx="5333201" cy="4555202"/>
          </a:xfrm>
        </p:spPr>
        <p:txBody>
          <a:bodyPr/>
          <a:lstStyle>
            <a:lvl1pPr marL="609584" indent="-423321">
              <a:buSzPts val="1400"/>
              <a:defRPr sz="1867"/>
            </a:lvl1pPr>
          </a:lstStyle>
          <a:p>
            <a:pPr lvl="0"/>
            <a:endParaRPr lang="en-US"/>
          </a:p>
        </p:txBody>
      </p:sp>
      <p:sp>
        <p:nvSpPr>
          <p:cNvPr id="4" name="Google Shape;23;p5">
            <a:extLst>
              <a:ext uri="{FF2B5EF4-FFF2-40B4-BE49-F238E27FC236}">
                <a16:creationId xmlns:a16="http://schemas.microsoft.com/office/drawing/2014/main" id="{90AE56FF-1FCA-D174-F280-CED55CCAFEA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443200" y="1536630"/>
            <a:ext cx="5333201" cy="4555202"/>
          </a:xfrm>
        </p:spPr>
        <p:txBody>
          <a:bodyPr/>
          <a:lstStyle>
            <a:lvl1pPr marL="609584" indent="-423321">
              <a:buSzPts val="1400"/>
              <a:defRPr sz="1867"/>
            </a:lvl1pPr>
          </a:lstStyle>
          <a:p>
            <a:pPr lvl="0"/>
            <a:endParaRPr lang="en-US"/>
          </a:p>
        </p:txBody>
      </p:sp>
      <p:sp>
        <p:nvSpPr>
          <p:cNvPr id="5" name="Google Shape;24;p5">
            <a:extLst>
              <a:ext uri="{FF2B5EF4-FFF2-40B4-BE49-F238E27FC236}">
                <a16:creationId xmlns:a16="http://schemas.microsoft.com/office/drawing/2014/main" id="{24F2A4E1-56D8-AC1C-A23A-053EFA1F035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8B07CF-9CEC-4CB8-B193-5D6796372F08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8540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;p6">
            <a:extLst>
              <a:ext uri="{FF2B5EF4-FFF2-40B4-BE49-F238E27FC236}">
                <a16:creationId xmlns:a16="http://schemas.microsoft.com/office/drawing/2014/main" id="{A29B0687-3D03-C275-7BE8-AF96DAE68D1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Google Shape;27;p6">
            <a:extLst>
              <a:ext uri="{FF2B5EF4-FFF2-40B4-BE49-F238E27FC236}">
                <a16:creationId xmlns:a16="http://schemas.microsoft.com/office/drawing/2014/main" id="{CF1EE710-F74B-67FB-FA3F-05B150FFAA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9AC549-C119-4D18-8D9E-75E45693FE4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05328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7">
            <a:extLst>
              <a:ext uri="{FF2B5EF4-FFF2-40B4-BE49-F238E27FC236}">
                <a16:creationId xmlns:a16="http://schemas.microsoft.com/office/drawing/2014/main" id="{68223BEA-0A58-321E-F752-D01B032D6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740801"/>
            <a:ext cx="3744001" cy="1007595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endParaRPr lang="en-US"/>
          </a:p>
        </p:txBody>
      </p:sp>
      <p:sp>
        <p:nvSpPr>
          <p:cNvPr id="3" name="Google Shape;30;p7">
            <a:extLst>
              <a:ext uri="{FF2B5EF4-FFF2-40B4-BE49-F238E27FC236}">
                <a16:creationId xmlns:a16="http://schemas.microsoft.com/office/drawing/2014/main" id="{0007630C-E287-34D0-2BB0-D8E85BEAAC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5603" y="1852802"/>
            <a:ext cx="3744001" cy="4239204"/>
          </a:xfrm>
        </p:spPr>
        <p:txBody>
          <a:bodyPr/>
          <a:lstStyle>
            <a:lvl1pPr marL="609584" indent="-406386">
              <a:buSzPts val="1200"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Google Shape;31;p7">
            <a:extLst>
              <a:ext uri="{FF2B5EF4-FFF2-40B4-BE49-F238E27FC236}">
                <a16:creationId xmlns:a16="http://schemas.microsoft.com/office/drawing/2014/main" id="{A580DA7E-9559-1036-4682-32E82D8D27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9945FB-21A6-4C99-A68A-3E290FBCDA8E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502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;p8">
            <a:extLst>
              <a:ext uri="{FF2B5EF4-FFF2-40B4-BE49-F238E27FC236}">
                <a16:creationId xmlns:a16="http://schemas.microsoft.com/office/drawing/2014/main" id="{909578DC-3615-66B9-3091-6DE7D5C35F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3667" y="600203"/>
            <a:ext cx="8490396" cy="5454396"/>
          </a:xfrm>
        </p:spPr>
        <p:txBody>
          <a:bodyPr anchor="ctr"/>
          <a:lstStyle>
            <a:lvl1pPr>
              <a:defRPr sz="6400"/>
            </a:lvl1pPr>
          </a:lstStyle>
          <a:p>
            <a:pPr lvl="0"/>
            <a:endParaRPr lang="en-US"/>
          </a:p>
        </p:txBody>
      </p:sp>
      <p:sp>
        <p:nvSpPr>
          <p:cNvPr id="3" name="Google Shape;34;p8">
            <a:extLst>
              <a:ext uri="{FF2B5EF4-FFF2-40B4-BE49-F238E27FC236}">
                <a16:creationId xmlns:a16="http://schemas.microsoft.com/office/drawing/2014/main" id="{77EFA4A7-1FF3-39E0-1F53-96FBF3E1DE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8A9010-5C91-4A36-A8C6-E8467407CB15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0861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;p9">
            <a:extLst>
              <a:ext uri="{FF2B5EF4-FFF2-40B4-BE49-F238E27FC236}">
                <a16:creationId xmlns:a16="http://schemas.microsoft.com/office/drawing/2014/main" id="{B9C61EE6-83AE-C6C3-55E0-CF8D7B8D8ADD}"/>
              </a:ext>
            </a:extLst>
          </p:cNvPr>
          <p:cNvSpPr/>
          <p:nvPr/>
        </p:nvSpPr>
        <p:spPr>
          <a:xfrm>
            <a:off x="6096003" y="-164"/>
            <a:ext cx="6096003" cy="6858000"/>
          </a:xfrm>
          <a:prstGeom prst="rect">
            <a:avLst/>
          </a:prstGeom>
          <a:solidFill>
            <a:srgbClr val="EEEEEE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Google Shape;37;p9">
            <a:extLst>
              <a:ext uri="{FF2B5EF4-FFF2-40B4-BE49-F238E27FC236}">
                <a16:creationId xmlns:a16="http://schemas.microsoft.com/office/drawing/2014/main" id="{362282D0-6D85-7A37-94B2-459FA83D99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4000" y="1644237"/>
            <a:ext cx="5393597" cy="1976402"/>
          </a:xfrm>
        </p:spPr>
        <p:txBody>
          <a:bodyPr anchor="b" anchorCtr="1"/>
          <a:lstStyle>
            <a:lvl1pPr algn="ctr">
              <a:defRPr sz="5600"/>
            </a:lvl1pPr>
          </a:lstStyle>
          <a:p>
            <a:pPr lvl="0"/>
            <a:endParaRPr lang="en-US"/>
          </a:p>
        </p:txBody>
      </p:sp>
      <p:sp>
        <p:nvSpPr>
          <p:cNvPr id="4" name="Google Shape;38;p9">
            <a:extLst>
              <a:ext uri="{FF2B5EF4-FFF2-40B4-BE49-F238E27FC236}">
                <a16:creationId xmlns:a16="http://schemas.microsoft.com/office/drawing/2014/main" id="{75BA367D-A8EA-462B-3B59-13D51D81162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54000" y="3737436"/>
            <a:ext cx="5393597" cy="1646797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 sz="2800"/>
            </a:lvl1pPr>
          </a:lstStyle>
          <a:p>
            <a:pPr lvl="0"/>
            <a:endParaRPr lang="en-US"/>
          </a:p>
        </p:txBody>
      </p:sp>
      <p:sp>
        <p:nvSpPr>
          <p:cNvPr id="5" name="Google Shape;39;p9">
            <a:extLst>
              <a:ext uri="{FF2B5EF4-FFF2-40B4-BE49-F238E27FC236}">
                <a16:creationId xmlns:a16="http://schemas.microsoft.com/office/drawing/2014/main" id="{4AB69155-68C2-3473-F9FD-47DF10F56D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86002" y="965432"/>
            <a:ext cx="5116003" cy="4926796"/>
          </a:xfrm>
        </p:spPr>
        <p:txBody>
          <a:bodyPr anchor="ctr"/>
          <a:lstStyle>
            <a:lvl1pPr marL="609584" indent="-457190"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40;p9">
            <a:extLst>
              <a:ext uri="{FF2B5EF4-FFF2-40B4-BE49-F238E27FC236}">
                <a16:creationId xmlns:a16="http://schemas.microsoft.com/office/drawing/2014/main" id="{2D142218-2B85-6150-C1FB-5B3DD92EC9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98ABCD-3B45-4232-AE33-AAECCE3F8337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1701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;p10">
            <a:extLst>
              <a:ext uri="{FF2B5EF4-FFF2-40B4-BE49-F238E27FC236}">
                <a16:creationId xmlns:a16="http://schemas.microsoft.com/office/drawing/2014/main" id="{DCA08D42-C84A-FD23-0FE0-14A0E010154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5603" y="5640769"/>
            <a:ext cx="7998403" cy="806802"/>
          </a:xfrm>
        </p:spPr>
        <p:txBody>
          <a:bodyPr anchor="ctr"/>
          <a:lstStyle>
            <a:lvl1pPr marL="609584" indent="-304787">
              <a:lnSpc>
                <a:spcPct val="100000"/>
              </a:lnSpc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3" name="Google Shape;43;p10">
            <a:extLst>
              <a:ext uri="{FF2B5EF4-FFF2-40B4-BE49-F238E27FC236}">
                <a16:creationId xmlns:a16="http://schemas.microsoft.com/office/drawing/2014/main" id="{6DBFE5B5-535D-51AA-B164-381BE5E5AB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44DE01-BE65-4A2D-9834-6C1C2A8BA063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9246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;p11">
            <a:extLst>
              <a:ext uri="{FF2B5EF4-FFF2-40B4-BE49-F238E27FC236}">
                <a16:creationId xmlns:a16="http://schemas.microsoft.com/office/drawing/2014/main" id="{27F43DD3-8BBC-ABD3-186E-C8E6931CE4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1474835"/>
            <a:ext cx="11360798" cy="2618000"/>
          </a:xfrm>
        </p:spPr>
        <p:txBody>
          <a:bodyPr anchor="b" anchorCtr="1"/>
          <a:lstStyle>
            <a:lvl1pPr algn="ctr">
              <a:defRPr sz="16000"/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966144B7-DA7C-67B7-C960-2950FBB7B45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5603" y="4202966"/>
            <a:ext cx="11360798" cy="1734397"/>
          </a:xfrm>
        </p:spPr>
        <p:txBody>
          <a:bodyPr anchorCtr="1"/>
          <a:lstStyle>
            <a:lvl1pPr marL="609584" indent="-457190"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4" name="Google Shape;47;p11">
            <a:extLst>
              <a:ext uri="{FF2B5EF4-FFF2-40B4-BE49-F238E27FC236}">
                <a16:creationId xmlns:a16="http://schemas.microsoft.com/office/drawing/2014/main" id="{0A39094D-298C-0E49-BE7F-60EC443F61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211736-7270-4647-AEC6-88A2A112914B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59493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;p12">
            <a:extLst>
              <a:ext uri="{FF2B5EF4-FFF2-40B4-BE49-F238E27FC236}">
                <a16:creationId xmlns:a16="http://schemas.microsoft.com/office/drawing/2014/main" id="{7D87699B-2DF7-64B9-EDA3-1F1CA38531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65C3F9-3715-4199-9578-59380E9BBE8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15319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image" Target="../media/image1.sv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9F183C6-46AC-06D1-449B-A091B2C972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1224B91-381F-FD0D-E307-5C24556A27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E3DD5A-0410-B965-5D73-A57751D893E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F5E60938-884F-4AFE-9972-54C996288CEF}" type="datetime1">
              <a:rPr lang="nb-NO"/>
              <a:pPr lvl="0"/>
              <a:t>13.04.2026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E91EA5-308C-F02D-594F-53B31FC9B6A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7583113-8326-1037-2D1F-476373957B1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26B6EF3C-5C7C-474E-BEA1-F2AD299B498A}" type="slidenum"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nb-NO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2B8CD6-FE1D-D293-DD90-8F151034D3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412" y="1498729"/>
            <a:ext cx="10750582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r>
              <a:rPr lang="nb-NO"/>
              <a:t>Tittel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6972A-CAD8-757D-C1A3-67C9DD842C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3412" y="3135971"/>
            <a:ext cx="10750582" cy="25870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nb-NO"/>
              <a:t>SClick to edit Master text styles</a:t>
            </a:r>
          </a:p>
          <a:p>
            <a:pPr lvl="1"/>
            <a:r>
              <a:rPr lang="nb-NO"/>
              <a:t>lSecond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39D4C-33A4-12A2-909C-EF301F49110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9E5A9-610B-B28B-6FC5-F40577C3270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3DBCD-DD0F-DE7D-04D1-0EA97FE5B3F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738219" y="6356351"/>
            <a:ext cx="745766" cy="2381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1" i="0" u="none" strike="noStrike" kern="1200" cap="none" spc="0" baseline="0">
                <a:solidFill>
                  <a:srgbClr val="666465"/>
                </a:solidFill>
                <a:uFillTx/>
                <a:latin typeface="Arial"/>
              </a:defRPr>
            </a:lvl1pPr>
          </a:lstStyle>
          <a:p>
            <a:pPr lvl="0"/>
            <a:fld id="{4B82BC41-FCF0-4322-AA5A-5C0D1358576C}" type="slidenum">
              <a:t>‹#›</a:t>
            </a:fld>
            <a:endParaRPr lang="nb-NO"/>
          </a:p>
        </p:txBody>
      </p:sp>
      <p:pic>
        <p:nvPicPr>
          <p:cNvPr id="7" name="Graphic 9">
            <a:extLst>
              <a:ext uri="{FF2B5EF4-FFF2-40B4-BE49-F238E27FC236}">
                <a16:creationId xmlns:a16="http://schemas.microsoft.com/office/drawing/2014/main" id="{8F5D2C8D-A368-E26F-DD24-086C966991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467984" y="415741"/>
            <a:ext cx="3016011" cy="333627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txStyles>
    <p:titleStyle>
      <a:lvl1pPr marL="0" marR="0" lvl="0" indent="0" algn="l" defTabSz="914445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4601" b="1" i="0" u="none" strike="noStrike" kern="1200" cap="none" spc="0" baseline="0">
          <a:solidFill>
            <a:srgbClr val="000000"/>
          </a:solidFill>
          <a:uFillTx/>
          <a:latin typeface="Arial"/>
        </a:defRPr>
      </a:lvl1pPr>
    </p:titleStyle>
    <p:bodyStyle>
      <a:lvl1pPr marL="228609" marR="0" lvl="0" indent="-228609" algn="l" defTabSz="914445" rtl="0" fontAlgn="auto" hangingPunct="1">
        <a:lnSpc>
          <a:spcPct val="12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nb-NO" sz="1900" b="0" i="0" u="none" strike="noStrike" kern="1200" cap="none" spc="0" baseline="0">
          <a:solidFill>
            <a:srgbClr val="000000"/>
          </a:solidFill>
          <a:uFillTx/>
          <a:latin typeface="Arial"/>
        </a:defRPr>
      </a:lvl1pPr>
      <a:lvl2pPr marL="685836" marR="0" lvl="1" indent="-228609" algn="l" defTabSz="914445" rtl="0" fontAlgn="auto" hangingPunct="1">
        <a:lnSpc>
          <a:spcPct val="120000"/>
        </a:lnSpc>
        <a:spcBef>
          <a:spcPts val="150"/>
        </a:spcBef>
        <a:spcAft>
          <a:spcPts val="0"/>
        </a:spcAft>
        <a:buSzPct val="100000"/>
        <a:buFont typeface="Arial" pitchFamily="34"/>
        <a:buChar char="•"/>
        <a:tabLst/>
        <a:defRPr lang="nb-NO" sz="1900" b="0" i="0" u="none" strike="noStrike" kern="1200" cap="none" spc="0" baseline="0">
          <a:solidFill>
            <a:srgbClr val="000000"/>
          </a:solidFill>
          <a:uFillTx/>
          <a:latin typeface="Arial"/>
        </a:defRPr>
      </a:lvl2pPr>
      <a:lvl3pPr marL="1143054" marR="0" lvl="2" indent="-228609" algn="l" defTabSz="914445" rtl="0" fontAlgn="auto" hangingPunct="1">
        <a:lnSpc>
          <a:spcPct val="12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900" b="0" i="0" u="none" strike="noStrike" kern="1200" cap="none" spc="0" baseline="0">
          <a:solidFill>
            <a:srgbClr val="000000"/>
          </a:solidFill>
          <a:uFillTx/>
          <a:latin typeface="Arial"/>
        </a:defRPr>
      </a:lvl3pPr>
      <a:lvl4pPr marL="1600282" marR="0" lvl="3" indent="-228609" algn="l" defTabSz="914445" rtl="0" fontAlgn="auto" hangingPunct="1">
        <a:lnSpc>
          <a:spcPct val="12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900" b="0" i="0" u="none" strike="noStrike" kern="1200" cap="none" spc="0" baseline="0">
          <a:solidFill>
            <a:srgbClr val="000000"/>
          </a:solidFill>
          <a:uFillTx/>
          <a:latin typeface="Arial"/>
        </a:defRPr>
      </a:lvl4pPr>
      <a:lvl5pPr marL="2057500" marR="0" lvl="4" indent="-228609" algn="l" defTabSz="914445" rtl="0" fontAlgn="auto" hangingPunct="1">
        <a:lnSpc>
          <a:spcPct val="12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900" b="0" i="0" u="none" strike="noStrike" kern="1200" cap="none" spc="0" baseline="0">
          <a:solidFill>
            <a:srgbClr val="000000"/>
          </a:solidFill>
          <a:uFillTx/>
          <a:latin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;p1">
            <a:extLst>
              <a:ext uri="{FF2B5EF4-FFF2-40B4-BE49-F238E27FC236}">
                <a16:creationId xmlns:a16="http://schemas.microsoft.com/office/drawing/2014/main" id="{ADEBB0E4-1FF6-2B26-0DA7-657C18B40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593363"/>
            <a:ext cx="11360798" cy="7635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rmAutofit/>
          </a:bodyPr>
          <a:lstStyle/>
          <a:p>
            <a:pPr lvl="0"/>
            <a:endParaRPr lang="nb-NO"/>
          </a:p>
        </p:txBody>
      </p:sp>
      <p:sp>
        <p:nvSpPr>
          <p:cNvPr id="3" name="Google Shape;7;p1">
            <a:extLst>
              <a:ext uri="{FF2B5EF4-FFF2-40B4-BE49-F238E27FC236}">
                <a16:creationId xmlns:a16="http://schemas.microsoft.com/office/drawing/2014/main" id="{6EFEA97E-4F14-094D-6E3D-EF0E151AFA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3" y="1536630"/>
            <a:ext cx="11360798" cy="455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A45C2327-33DA-6085-2084-5D9833E80C5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296607" y="6217627"/>
            <a:ext cx="731602" cy="52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ctr" anchorCtr="0" compatLnSpc="1">
            <a:norm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333" b="0" i="0" u="none" strike="noStrike" kern="1200" cap="none" spc="0" baseline="0">
                <a:solidFill>
                  <a:srgbClr val="595959"/>
                </a:solidFill>
                <a:uFillTx/>
                <a:latin typeface="Arial"/>
              </a:defRPr>
            </a:lvl1pPr>
          </a:lstStyle>
          <a:p>
            <a:pPr lvl="0"/>
            <a:fld id="{BFF46B6B-FEDD-4C32-ADAD-59064713F061}" type="slidenum"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nb-NO" sz="2800" b="0" i="0" u="none" strike="noStrike" kern="0" cap="none" spc="0" baseline="0">
          <a:solidFill>
            <a:srgbClr val="000000"/>
          </a:solidFill>
          <a:uFillTx/>
          <a:latin typeface="Arial"/>
          <a:ea typeface="Arial"/>
          <a:cs typeface="Arial"/>
        </a:defRPr>
      </a:lvl1pPr>
    </p:titleStyle>
    <p:bodyStyle>
      <a:lvl1pPr marL="457200" marR="0" lvl="0" indent="-342900" algn="l" defTabSz="914400" rtl="0" fontAlgn="auto" hangingPunct="1">
        <a:lnSpc>
          <a:spcPct val="115000"/>
        </a:lnSpc>
        <a:spcBef>
          <a:spcPts val="0"/>
        </a:spcBef>
        <a:spcAft>
          <a:spcPts val="0"/>
        </a:spcAft>
        <a:buClr>
          <a:srgbClr val="595959"/>
        </a:buClr>
        <a:buSzPts val="1800"/>
        <a:buFont typeface="Arial"/>
        <a:buChar char="●"/>
        <a:tabLst/>
        <a:defRPr lang="nb-NO" sz="1800" b="0" i="0" u="none" strike="noStrike" kern="0" cap="none" spc="0" baseline="0">
          <a:solidFill>
            <a:srgbClr val="595959"/>
          </a:solidFill>
          <a:uFillTx/>
          <a:latin typeface="Arial"/>
          <a:ea typeface="Arial"/>
          <a:cs typeface="Arial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;p1">
            <a:extLst>
              <a:ext uri="{FF2B5EF4-FFF2-40B4-BE49-F238E27FC236}">
                <a16:creationId xmlns:a16="http://schemas.microsoft.com/office/drawing/2014/main" id="{7322451E-54CD-3BAD-2EFA-8DA937EF8A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593363"/>
            <a:ext cx="11360798" cy="7635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rmAutofit/>
          </a:bodyPr>
          <a:lstStyle/>
          <a:p>
            <a:pPr lvl="0"/>
            <a:endParaRPr lang="en-US"/>
          </a:p>
        </p:txBody>
      </p:sp>
      <p:sp>
        <p:nvSpPr>
          <p:cNvPr id="3" name="Google Shape;7;p1">
            <a:extLst>
              <a:ext uri="{FF2B5EF4-FFF2-40B4-BE49-F238E27FC236}">
                <a16:creationId xmlns:a16="http://schemas.microsoft.com/office/drawing/2014/main" id="{F7E68E2C-3A3B-D171-16CA-0142329B0B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3" y="1536630"/>
            <a:ext cx="11360798" cy="455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8EC5D94D-5354-7335-6E6D-970380D0189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296607" y="6217627"/>
            <a:ext cx="731602" cy="52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ctr" anchorCtr="0" compatLnSpc="1">
            <a:norm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333" b="0" i="0" u="none" strike="noStrike" kern="1200" cap="none" spc="0" baseline="0">
                <a:solidFill>
                  <a:srgbClr val="595959"/>
                </a:solidFill>
                <a:uFillTx/>
                <a:latin typeface="Arial"/>
              </a:defRPr>
            </a:lvl1pPr>
          </a:lstStyle>
          <a:p>
            <a:pPr lvl="0"/>
            <a:fld id="{19D56F17-9EA3-4264-819D-70F16D219E45}" type="slidenum"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2800" b="0" i="0" u="none" strike="noStrike" kern="0" cap="none" spc="0" baseline="0">
          <a:solidFill>
            <a:srgbClr val="000000"/>
          </a:solidFill>
          <a:uFillTx/>
          <a:latin typeface="Arial"/>
          <a:ea typeface="Arial"/>
          <a:cs typeface="Arial"/>
        </a:defRPr>
      </a:lvl1pPr>
    </p:titleStyle>
    <p:bodyStyle>
      <a:lvl1pPr marL="457200" marR="0" lvl="0" indent="-342900" algn="l" defTabSz="914400" rtl="0" fontAlgn="auto" hangingPunct="1">
        <a:lnSpc>
          <a:spcPct val="115000"/>
        </a:lnSpc>
        <a:spcBef>
          <a:spcPts val="0"/>
        </a:spcBef>
        <a:spcAft>
          <a:spcPts val="0"/>
        </a:spcAft>
        <a:buClr>
          <a:srgbClr val="595959"/>
        </a:buClr>
        <a:buSzPts val="1800"/>
        <a:buFont typeface="Arial"/>
        <a:buChar char="●"/>
        <a:tabLst/>
        <a:defRPr lang="en-US" sz="1800" b="0" i="0" u="none" strike="noStrike" kern="0" cap="none" spc="0" baseline="0">
          <a:solidFill>
            <a:srgbClr val="595959"/>
          </a:solidFill>
          <a:uFillTx/>
          <a:latin typeface="Arial"/>
          <a:ea typeface="Arial"/>
          <a:cs typeface="Arial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contentassets/780c856a11be4b79b8d933e7c5c2fb40/radgivende-utvalg-for-finanspolitiske-analyser-uttalelse-2026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0160DC55-274D-2F54-4DEF-5E3B106A83F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8396" y="4910520"/>
            <a:ext cx="4630741" cy="1769171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endParaRPr lang="nb-NO" sz="1800">
              <a:solidFill>
                <a:srgbClr val="17191A"/>
              </a:solidFill>
            </a:endParaRPr>
          </a:p>
          <a:p>
            <a:pPr marL="0" lvl="0" indent="0" algn="ctr">
              <a:lnSpc>
                <a:spcPct val="100000"/>
              </a:lnSpc>
              <a:buNone/>
            </a:pPr>
            <a:r>
              <a:rPr lang="nb-NO" sz="1800">
                <a:solidFill>
                  <a:srgbClr val="17191A"/>
                </a:solidFill>
              </a:rPr>
              <a:t>Tom Skauge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nb-NO" sz="1800">
                <a:solidFill>
                  <a:srgbClr val="17191A"/>
                </a:solidFill>
              </a:rPr>
              <a:t>Naturvernforbundet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nb-NO" sz="1800">
                <a:solidFill>
                  <a:srgbClr val="17191A"/>
                </a:solidFill>
              </a:rPr>
              <a:t>Hordaland, leder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nb-NO" sz="1800">
                <a:solidFill>
                  <a:srgbClr val="17191A"/>
                </a:solidFill>
              </a:rPr>
              <a:t>150426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BE6DF428-77BF-8BD0-C0AA-CE46FD4E98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7657" y="3733796"/>
            <a:ext cx="4320686" cy="639759"/>
          </a:xfrm>
        </p:spPr>
        <p:txBody>
          <a:bodyPr anchorCtr="1"/>
          <a:lstStyle/>
          <a:p>
            <a:pPr lvl="0" algn="ctr"/>
            <a:r>
              <a:rPr lang="nb-NO" sz="7200">
                <a:latin typeface="Abadi Extra Light" pitchFamily="34"/>
              </a:rPr>
              <a:t>Naturens stemme</a:t>
            </a:r>
            <a:br>
              <a:rPr lang="nb-NO" sz="3200">
                <a:latin typeface="Abadi Extra Light" pitchFamily="34"/>
              </a:rPr>
            </a:br>
            <a:endParaRPr lang="nb-NO" sz="2000">
              <a:highlight>
                <a:srgbClr val="FFFF00"/>
              </a:highlight>
              <a:latin typeface="Abadi Extra Light" pitchFamily="34"/>
            </a:endParaRPr>
          </a:p>
        </p:txBody>
      </p:sp>
      <p:pic>
        <p:nvPicPr>
          <p:cNvPr id="4" name="Plassholder for bilde 8">
            <a:extLst>
              <a:ext uri="{FF2B5EF4-FFF2-40B4-BE49-F238E27FC236}">
                <a16:creationId xmlns:a16="http://schemas.microsoft.com/office/drawing/2014/main" id="{D326604A-DC0D-3B20-9580-A824F56B004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5556" r="5556"/>
          <a:stretch>
            <a:fillRect/>
          </a:stretch>
        </p:blipFill>
        <p:spPr>
          <a:xfrm>
            <a:off x="6550148" y="178308"/>
            <a:ext cx="1706883" cy="1920240"/>
          </a:xfrm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09A795C4-9F1B-F3CA-10BB-552F57715B1F}"/>
              </a:ext>
            </a:extLst>
          </p:cNvPr>
          <p:cNvSpPr txBox="1"/>
          <p:nvPr/>
        </p:nvSpPr>
        <p:spPr>
          <a:xfrm>
            <a:off x="6400800" y="3659383"/>
            <a:ext cx="4639848" cy="13255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1" compatLnSpc="1">
            <a:noAutofit/>
          </a:bodyPr>
          <a:lstStyle/>
          <a:p>
            <a:pPr marL="0" marR="0" lvl="0" indent="0" algn="ctr" defTabSz="914445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nb-NO" sz="3200" b="1" i="0" u="none" strike="noStrike" kern="1200" cap="none" spc="0" baseline="0">
                <a:solidFill>
                  <a:srgbClr val="17191A"/>
                </a:solidFill>
                <a:uFillTx/>
                <a:latin typeface="Abadi Extra Light" pitchFamily="34"/>
              </a:rPr>
            </a:br>
            <a:r>
              <a:rPr lang="nb-NO" sz="6600" b="1" i="0" u="none" strike="noStrike" kern="1200" cap="none" spc="0" baseline="0">
                <a:solidFill>
                  <a:srgbClr val="3B7D23"/>
                </a:solidFill>
                <a:uFillTx/>
                <a:latin typeface="Abadi Extra Light" pitchFamily="34"/>
              </a:rPr>
              <a:t>Noen som lytter i Vestland?</a:t>
            </a:r>
            <a:endParaRPr lang="nb-NO" sz="6600" b="1" i="0" u="none" strike="noStrike" kern="1200" cap="none" spc="0" baseline="0">
              <a:solidFill>
                <a:srgbClr val="3B7D23"/>
              </a:solidFill>
              <a:highlight>
                <a:srgbClr val="FFFF00"/>
              </a:highlight>
              <a:uFillTx/>
              <a:latin typeface="Abadi Extra Light" pitchFamily="34"/>
            </a:endParaRPr>
          </a:p>
        </p:txBody>
      </p:sp>
      <p:sp>
        <p:nvSpPr>
          <p:cNvPr id="6" name="AutoShape 2" descr="Naturvernforbundet">
            <a:extLst>
              <a:ext uri="{FF2B5EF4-FFF2-40B4-BE49-F238E27FC236}">
                <a16:creationId xmlns:a16="http://schemas.microsoft.com/office/drawing/2014/main" id="{5E17ADCF-27BE-3B36-2834-ECF1149D72E6}"/>
              </a:ext>
            </a:extLst>
          </p:cNvPr>
          <p:cNvSpPr/>
          <p:nvPr/>
        </p:nvSpPr>
        <p:spPr>
          <a:xfrm>
            <a:off x="5943600" y="3276596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7" name="AutoShape 4" descr="Naturvernforbundet">
            <a:extLst>
              <a:ext uri="{FF2B5EF4-FFF2-40B4-BE49-F238E27FC236}">
                <a16:creationId xmlns:a16="http://schemas.microsoft.com/office/drawing/2014/main" id="{26CC0FDD-A112-8AB1-008E-C81AAC540238}"/>
              </a:ext>
            </a:extLst>
          </p:cNvPr>
          <p:cNvSpPr/>
          <p:nvPr/>
        </p:nvSpPr>
        <p:spPr>
          <a:xfrm>
            <a:off x="6096003" y="3429000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022AF3-1AB4-0D3A-1F73-E045C0EDFC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96330" y="213457"/>
            <a:ext cx="9866878" cy="842262"/>
          </a:xfrm>
        </p:spPr>
        <p:txBody>
          <a:bodyPr/>
          <a:lstStyle/>
          <a:p>
            <a:pPr lvl="0"/>
            <a:r>
              <a:rPr lang="nb-NO">
                <a:latin typeface="Abadi ExtraLight" pitchFamily="34"/>
              </a:rPr>
              <a:t>Takk til Vestland fylke</a:t>
            </a:r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449081E8-C9BB-828E-E8EA-1A32856BD26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62568" y="1805400"/>
            <a:ext cx="2743200" cy="842262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nb-NO" sz="2800"/>
              <a:t>Elektrifisering ferger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2E2D3159-C5B4-3B03-1D61-89DFAC2552A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128412" y="1909824"/>
            <a:ext cx="2743200" cy="842262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nb-NO" sz="2800"/>
              <a:t>Bybanen Bergen</a:t>
            </a:r>
          </a:p>
        </p:txBody>
      </p:sp>
      <p:sp>
        <p:nvSpPr>
          <p:cNvPr id="5" name="Plassholder for tekst 7">
            <a:extLst>
              <a:ext uri="{FF2B5EF4-FFF2-40B4-BE49-F238E27FC236}">
                <a16:creationId xmlns:a16="http://schemas.microsoft.com/office/drawing/2014/main" id="{BECBB0A7-2D16-A88C-81F7-63B3E6AC02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77034" y="2016224"/>
            <a:ext cx="2743200" cy="842262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nb-NO" sz="2400"/>
              <a:t>Regional plan for klima 2022–2035</a:t>
            </a:r>
          </a:p>
          <a:p>
            <a:pPr lvl="0"/>
            <a:endParaRPr lang="nb-NO"/>
          </a:p>
        </p:txBody>
      </p:sp>
      <p:pic>
        <p:nvPicPr>
          <p:cNvPr id="6" name="Bilde 11">
            <a:extLst>
              <a:ext uri="{FF2B5EF4-FFF2-40B4-BE49-F238E27FC236}">
                <a16:creationId xmlns:a16="http://schemas.microsoft.com/office/drawing/2014/main" id="{90610779-E327-FBB1-6B0C-4739FE150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171" y="3061502"/>
            <a:ext cx="2681285" cy="33984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Bilde 14">
            <a:extLst>
              <a:ext uri="{FF2B5EF4-FFF2-40B4-BE49-F238E27FC236}">
                <a16:creationId xmlns:a16="http://schemas.microsoft.com/office/drawing/2014/main" id="{B3FD6712-921A-5F84-81C0-E682E620C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43" y="3079790"/>
            <a:ext cx="4343793" cy="226807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Bilde 19">
            <a:extLst>
              <a:ext uri="{FF2B5EF4-FFF2-40B4-BE49-F238E27FC236}">
                <a16:creationId xmlns:a16="http://schemas.microsoft.com/office/drawing/2014/main" id="{1C6D17FF-C3E2-F6AC-A5C0-8BDE07A9B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299" y="3087572"/>
            <a:ext cx="3698309" cy="277373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3D4C0-F544-EA76-E109-B29745B3C9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4382527" cy="2167127"/>
          </a:xfrm>
        </p:spPr>
        <p:txBody>
          <a:bodyPr anchorCtr="1"/>
          <a:lstStyle/>
          <a:p>
            <a:pPr lvl="0" algn="ctr"/>
            <a:r>
              <a:rPr lang="nb-NO" sz="4400">
                <a:latin typeface="Abadi ExtraLight" pitchFamily="34"/>
              </a:rPr>
              <a:t>Den brede enigheten på Vestlandet</a:t>
            </a:r>
          </a:p>
        </p:txBody>
      </p:sp>
      <p:pic>
        <p:nvPicPr>
          <p:cNvPr id="3" name="Plassholder for innhold 4">
            <a:extLst>
              <a:ext uri="{FF2B5EF4-FFF2-40B4-BE49-F238E27FC236}">
                <a16:creationId xmlns:a16="http://schemas.microsoft.com/office/drawing/2014/main" id="{A5AF5575-0F30-CFB7-F290-FF9AD8349C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37990" y="3429000"/>
            <a:ext cx="6172200" cy="3086099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B465666-C12B-AEDA-EA21-C7BA9BE1304A}"/>
              </a:ext>
            </a:extLst>
          </p:cNvPr>
          <p:cNvSpPr txBox="1">
            <a:spLocks noGrp="1"/>
          </p:cNvSpPr>
          <p:nvPr>
            <p:ph type="body" idx="2"/>
          </p:nvPr>
        </p:nvSpPr>
        <p:spPr/>
        <p:txBody>
          <a:bodyPr anchorCtr="1"/>
          <a:lstStyle/>
          <a:p>
            <a:pPr lvl="0" algn="ctr"/>
            <a:endParaRPr lang="nb-NO" sz="2400">
              <a:latin typeface="Abadi ExtraLight" pitchFamily="34"/>
            </a:endParaRPr>
          </a:p>
          <a:p>
            <a:pPr lvl="0" algn="ctr"/>
            <a:endParaRPr lang="nb-NO" sz="3600">
              <a:highlight>
                <a:srgbClr val="FFFF00"/>
              </a:highlight>
              <a:latin typeface="Abadi ExtraLight" pitchFamily="34"/>
            </a:endParaRPr>
          </a:p>
          <a:p>
            <a:pPr lvl="0" algn="ctr"/>
            <a:r>
              <a:rPr lang="nb-NO" sz="3600">
                <a:highlight>
                  <a:srgbClr val="FFFF00"/>
                </a:highlight>
                <a:latin typeface="Abadi ExtraLight" pitchFamily="34"/>
              </a:rPr>
              <a:t>Farbar trafikksikker </a:t>
            </a:r>
          </a:p>
          <a:p>
            <a:pPr lvl="0" algn="ctr"/>
            <a:r>
              <a:rPr lang="nb-NO" sz="3600">
                <a:highlight>
                  <a:srgbClr val="FFFF00"/>
                </a:highlight>
                <a:latin typeface="Abadi ExtraLight" pitchFamily="34"/>
              </a:rPr>
              <a:t>kystveg </a:t>
            </a:r>
          </a:p>
          <a:p>
            <a:pPr lvl="0" algn="ctr"/>
            <a:endParaRPr lang="nb-NO" sz="2400">
              <a:latin typeface="Abadi ExtraLight" pitchFamily="34"/>
            </a:endParaRP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7E17ABED-9858-D265-77D7-46653C685C8C}"/>
              </a:ext>
            </a:extLst>
          </p:cNvPr>
          <p:cNvSpPr txBox="1"/>
          <p:nvPr/>
        </p:nvSpPr>
        <p:spPr>
          <a:xfrm>
            <a:off x="5441768" y="864108"/>
            <a:ext cx="5706944" cy="38115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3200" b="1" i="0" u="none" strike="noStrike" kern="1200" cap="none" spc="0" baseline="0">
              <a:solidFill>
                <a:srgbClr val="000000"/>
              </a:solidFill>
              <a:uFillTx/>
              <a:latin typeface="Abadi ExtraLight" pitchFamily="34"/>
            </a:endParaRP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3200" b="1" i="0" u="none" strike="noStrike" kern="1200" cap="none" spc="0" baseline="0">
                <a:solidFill>
                  <a:srgbClr val="000000"/>
                </a:solidFill>
                <a:highlight>
                  <a:srgbClr val="FFFF00"/>
                </a:highlight>
                <a:uFillTx/>
                <a:latin typeface="Abadi ExtraLight" pitchFamily="34"/>
              </a:rPr>
              <a:t>Vestlandet skal ha sin rimelige andel av statlige midler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3200" b="1" i="0" u="none" strike="noStrike" kern="0" cap="none" spc="0" baseline="0">
                <a:solidFill>
                  <a:srgbClr val="000000"/>
                </a:solidFill>
                <a:highlight>
                  <a:srgbClr val="00FF00"/>
                </a:highlight>
                <a:uFillTx/>
                <a:latin typeface="Abadi ExtraLight" pitchFamily="34"/>
              </a:rPr>
              <a:t>Suksess</a:t>
            </a:r>
            <a:endParaRPr lang="nb-NO" sz="3200" b="0" i="0" u="none" strike="noStrike" kern="1200" cap="none" spc="0" baseline="0">
              <a:solidFill>
                <a:srgbClr val="000000"/>
              </a:solidFill>
              <a:highlight>
                <a:srgbClr val="00FF00"/>
              </a:highlight>
              <a:uFillTx/>
              <a:latin typeface="Abadi ExtraLight" pitchFamily="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2">
            <a:extLst>
              <a:ext uri="{FF2B5EF4-FFF2-40B4-BE49-F238E27FC236}">
                <a16:creationId xmlns:a16="http://schemas.microsoft.com/office/drawing/2014/main" id="{63AF845E-A125-1023-7A1A-AAA7657D8B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446" y="3062956"/>
            <a:ext cx="38315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 compatLnSpc="1">
            <a:noAutofit/>
          </a:bodyPr>
          <a:lstStyle/>
          <a:p>
            <a:pPr lvl="0" algn="ctr"/>
            <a:r>
              <a:rPr lang="nb-NO"/>
              <a:t>Vestland</a:t>
            </a:r>
            <a:br>
              <a:rPr lang="nb-NO"/>
            </a:br>
            <a:r>
              <a:rPr lang="nb-NO"/>
              <a:t> som vinner i Nasjonal transportplan NTP</a:t>
            </a:r>
          </a:p>
        </p:txBody>
      </p:sp>
      <p:pic>
        <p:nvPicPr>
          <p:cNvPr id="3" name="Plassholder for innhold 5">
            <a:extLst>
              <a:ext uri="{FF2B5EF4-FFF2-40B4-BE49-F238E27FC236}">
                <a16:creationId xmlns:a16="http://schemas.microsoft.com/office/drawing/2014/main" id="{094E08A2-B746-82EB-4E2F-06CD59AFDD5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tretch>
            <a:fillRect/>
          </a:stretch>
        </p:blipFill>
        <p:spPr>
          <a:xfrm>
            <a:off x="5109320" y="978224"/>
            <a:ext cx="6844142" cy="56622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E26CF7-5DC2-5F13-6592-8BB0D9BC234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50989B-0529-A9E6-5068-18308BEB9848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Naturvernforbundet tek til orde for den fyrste nasjonalparken i sitt slag på Vestlandet. Her frå Bårdsundet mellom Reksteren og vestre Tysnesøy.">
            <a:extLst>
              <a:ext uri="{FF2B5EF4-FFF2-40B4-BE49-F238E27FC236}">
                <a16:creationId xmlns:a16="http://schemas.microsoft.com/office/drawing/2014/main" id="{C3966293-DF77-A7FA-8A61-107AA9BF94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kstSylinder 3">
            <a:extLst>
              <a:ext uri="{FF2B5EF4-FFF2-40B4-BE49-F238E27FC236}">
                <a16:creationId xmlns:a16="http://schemas.microsoft.com/office/drawing/2014/main" id="{183F7BF1-39C8-F59A-FC6F-D55A1F03F8A5}"/>
              </a:ext>
            </a:extLst>
          </p:cNvPr>
          <p:cNvSpPr txBox="1"/>
          <p:nvPr/>
        </p:nvSpPr>
        <p:spPr>
          <a:xfrm>
            <a:off x="1521506" y="1596752"/>
            <a:ext cx="8803038" cy="32521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800" b="0" i="0" u="none" strike="noStrike" kern="1200" cap="none" spc="0" baseline="0">
              <a:solidFill>
                <a:srgbClr val="FFFFFF"/>
              </a:solidFill>
              <a:uFillTx/>
              <a:latin typeface="Corbel Light" pitchFamily="34"/>
            </a:endParaRP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8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Der enigheten svikter: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72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Naturens verdi</a:t>
            </a:r>
          </a:p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733" b="0" i="0" u="none" strike="noStrike" kern="1200" cap="none" spc="0" baseline="0">
              <a:solidFill>
                <a:srgbClr val="FFFFFF"/>
              </a:solidFill>
              <a:uFillTx/>
              <a:latin typeface="Corbel Light" pitchFamily="34"/>
            </a:endParaRPr>
          </a:p>
        </p:txBody>
      </p:sp>
      <p:pic>
        <p:nvPicPr>
          <p:cNvPr id="6" name="Google Shape;35;p8" descr="hordaland-helt-hvit.png">
            <a:extLst>
              <a:ext uri="{FF2B5EF4-FFF2-40B4-BE49-F238E27FC236}">
                <a16:creationId xmlns:a16="http://schemas.microsoft.com/office/drawing/2014/main" id="{FA53C89B-9010-8AA7-A1F2-DCA0C7ECFE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21026" b="21032"/>
          <a:stretch>
            <a:fillRect/>
          </a:stretch>
        </p:blipFill>
        <p:spPr>
          <a:xfrm>
            <a:off x="358865" y="5854628"/>
            <a:ext cx="2885169" cy="73553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CA899527-4AFE-CC37-3F5D-17F84D8943DD}"/>
              </a:ext>
            </a:extLst>
          </p:cNvPr>
          <p:cNvSpPr txBox="1"/>
          <p:nvPr/>
        </p:nvSpPr>
        <p:spPr>
          <a:xfrm>
            <a:off x="10738219" y="6356351"/>
            <a:ext cx="745766" cy="2381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CA6BB28-B683-41F3-90F7-36986AD32EC7}" type="slidenum">
              <a:rPr lang="nb-NO" sz="1200" b="1" i="0" u="none" strike="noStrike" kern="1200" cap="none" spc="0" baseline="0">
                <a:solidFill>
                  <a:srgbClr val="7E7E7E"/>
                </a:solidFill>
                <a:uFillTx/>
                <a:latin typeface="Arial"/>
              </a:rPr>
              <a:t>6</a:t>
            </a:fld>
            <a:endParaRPr lang="nb-NO" sz="1200" b="1" i="0" u="none" strike="noStrike" kern="1200" cap="none" spc="0" baseline="0">
              <a:solidFill>
                <a:srgbClr val="7E7E7E"/>
              </a:solidFill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9F1A83-A340-8293-94A4-65D70773C2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90367" y="-175848"/>
            <a:ext cx="12772741" cy="85086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oogle Shape;35;p8" descr="hordaland-helt-hvit.png">
            <a:extLst>
              <a:ext uri="{FF2B5EF4-FFF2-40B4-BE49-F238E27FC236}">
                <a16:creationId xmlns:a16="http://schemas.microsoft.com/office/drawing/2014/main" id="{82ABA745-A71D-B900-BFDF-A4DDB108A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t="21026" b="21032"/>
          <a:stretch>
            <a:fillRect/>
          </a:stretch>
        </p:blipFill>
        <p:spPr>
          <a:xfrm>
            <a:off x="726353" y="5626102"/>
            <a:ext cx="2163872" cy="55164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kstSylinder 3">
            <a:extLst>
              <a:ext uri="{FF2B5EF4-FFF2-40B4-BE49-F238E27FC236}">
                <a16:creationId xmlns:a16="http://schemas.microsoft.com/office/drawing/2014/main" id="{52992B6A-7A91-4181-3871-9A977E88A401}"/>
              </a:ext>
            </a:extLst>
          </p:cNvPr>
          <p:cNvSpPr txBox="1"/>
          <p:nvPr/>
        </p:nvSpPr>
        <p:spPr>
          <a:xfrm>
            <a:off x="631713" y="1501709"/>
            <a:ext cx="11954829" cy="32778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900" b="0" i="0" u="none" strike="noStrike" kern="1200" cap="none" spc="0" baseline="0">
              <a:solidFill>
                <a:srgbClr val="FFFFFF"/>
              </a:solidFill>
              <a:uFillTx/>
              <a:latin typeface="Corbel Light" pitchFamily="34"/>
            </a:endParaRP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800" b="1" i="0" u="none" strike="noStrike" kern="1200" cap="none" spc="0" baseline="0">
              <a:solidFill>
                <a:srgbClr val="FFFFFF"/>
              </a:solidFill>
              <a:uFillTx/>
              <a:latin typeface="Abadi Extra Light" pitchFamily="34"/>
            </a:endParaRP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800" b="1" i="0" u="none" strike="noStrike" kern="1200" cap="none" spc="0" baseline="0">
                <a:solidFill>
                  <a:srgbClr val="FFFFFF"/>
                </a:solidFill>
                <a:uFillTx/>
                <a:latin typeface="Abadi Extra Light" pitchFamily="34"/>
              </a:rPr>
              <a:t>Interessen for å stoppe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5400" b="1" i="0" u="none" strike="noStrike" kern="1200" cap="none" spc="0" baseline="0">
                <a:solidFill>
                  <a:srgbClr val="FFFFFF"/>
                </a:solidFill>
                <a:uFillTx/>
                <a:latin typeface="Abadi Extra Light" pitchFamily="34"/>
              </a:rPr>
              <a:t>Naturødeleggelse er minimal</a:t>
            </a:r>
            <a:endParaRPr lang="nb-NO" sz="4800" b="1" i="0" u="none" strike="noStrike" kern="1200" cap="none" spc="0" baseline="0">
              <a:solidFill>
                <a:srgbClr val="FFFFFF"/>
              </a:solidFill>
              <a:uFillTx/>
              <a:latin typeface="Abadi Extra Light" pitchFamily="34"/>
            </a:endParaRP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800" b="1" i="0" u="none" strike="noStrike" kern="1200" cap="none" spc="0" baseline="0">
              <a:solidFill>
                <a:srgbClr val="FFFFFF"/>
              </a:solidFill>
              <a:uFillTx/>
              <a:latin typeface="Abadi Extra Light" pitchFamily="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7;p15">
            <a:extLst>
              <a:ext uri="{FF2B5EF4-FFF2-40B4-BE49-F238E27FC236}">
                <a16:creationId xmlns:a16="http://schemas.microsoft.com/office/drawing/2014/main" id="{BBB7D0A0-2CD3-D145-B73C-4FE8587B09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708" y="203197"/>
            <a:ext cx="3854900" cy="6451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68;p15">
            <a:extLst>
              <a:ext uri="{FF2B5EF4-FFF2-40B4-BE49-F238E27FC236}">
                <a16:creationId xmlns:a16="http://schemas.microsoft.com/office/drawing/2014/main" id="{F19201D2-F293-0D22-8AAB-B2EB0688BEFE}"/>
              </a:ext>
            </a:extLst>
          </p:cNvPr>
          <p:cNvSpPr txBox="1"/>
          <p:nvPr/>
        </p:nvSpPr>
        <p:spPr>
          <a:xfrm>
            <a:off x="292269" y="248369"/>
            <a:ext cx="6782397" cy="5744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33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Naturinngrep Os - Bokn</a:t>
            </a:r>
          </a:p>
        </p:txBody>
      </p:sp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7484A1FF-B92F-AC5F-AC62-5E971A94218C}"/>
              </a:ext>
            </a:extLst>
          </p:cNvPr>
          <p:cNvSpPr/>
          <p:nvPr/>
        </p:nvSpPr>
        <p:spPr>
          <a:xfrm>
            <a:off x="431797" y="931298"/>
            <a:ext cx="2839596" cy="12603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D9D2E9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Mer enn 8200 dekar med skog og myr *</a:t>
            </a:r>
          </a:p>
        </p:txBody>
      </p:sp>
      <p:sp>
        <p:nvSpPr>
          <p:cNvPr id="5" name="Google Shape;70;p15">
            <a:extLst>
              <a:ext uri="{FF2B5EF4-FFF2-40B4-BE49-F238E27FC236}">
                <a16:creationId xmlns:a16="http://schemas.microsoft.com/office/drawing/2014/main" id="{15764839-8D31-153B-A0AC-7D785536386A}"/>
              </a:ext>
            </a:extLst>
          </p:cNvPr>
          <p:cNvSpPr/>
          <p:nvPr/>
        </p:nvSpPr>
        <p:spPr>
          <a:xfrm>
            <a:off x="3473567" y="1440701"/>
            <a:ext cx="934800" cy="586002"/>
          </a:xfrm>
          <a:custGeom>
            <a:avLst>
              <a:gd name="f0" fmla="val 1483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pin 0 f0 21600"/>
              <a:gd name="f15" fmla="pin 0 f1 10800"/>
              <a:gd name="f16" fmla="*/ f10 f2 1"/>
              <a:gd name="f17" fmla="*/ f11 f2 1"/>
              <a:gd name="f18" fmla="val f15"/>
              <a:gd name="f19" fmla="val f14"/>
              <a:gd name="f20" fmla="+- 21600 0 f15"/>
              <a:gd name="f21" fmla="*/ f14 f12 1"/>
              <a:gd name="f22" fmla="*/ f15 f13 1"/>
              <a:gd name="f23" fmla="*/ 0 f12 1"/>
              <a:gd name="f24" fmla="*/ 0 f13 1"/>
              <a:gd name="f25" fmla="*/ f16 1 f4"/>
              <a:gd name="f26" fmla="*/ 21600 f13 1"/>
              <a:gd name="f27" fmla="*/ f17 1 f4"/>
              <a:gd name="f28" fmla="+- 21600 0 f19"/>
              <a:gd name="f29" fmla="*/ f20 f13 1"/>
              <a:gd name="f30" fmla="*/ f18 f13 1"/>
              <a:gd name="f31" fmla="*/ f19 f12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2 1"/>
            </a:gdLst>
            <a:ahLst>
              <a:ahXY gdRefX="f0" minX="f7" maxX="f8" gdRefY="f1" minY="f7" maxY="f9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24"/>
              </a:cxn>
              <a:cxn ang="f33">
                <a:pos x="f31" y="f26"/>
              </a:cxn>
            </a:cxnLst>
            <a:rect l="f23" t="f30" r="f37" b="f29"/>
            <a:pathLst>
              <a:path w="21600" h="21600">
                <a:moveTo>
                  <a:pt x="f7" y="f18"/>
                </a:moveTo>
                <a:lnTo>
                  <a:pt x="f19" y="f18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0"/>
                </a:lnTo>
                <a:lnTo>
                  <a:pt x="f7" y="f20"/>
                </a:lnTo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67" b="0" i="0" u="none" strike="noStrike" kern="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sp>
        <p:nvSpPr>
          <p:cNvPr id="6" name="Google Shape;71;p15">
            <a:extLst>
              <a:ext uri="{FF2B5EF4-FFF2-40B4-BE49-F238E27FC236}">
                <a16:creationId xmlns:a16="http://schemas.microsoft.com/office/drawing/2014/main" id="{B8CED91E-9CB0-C31B-4DB5-E280FF889BEA}"/>
              </a:ext>
            </a:extLst>
          </p:cNvPr>
          <p:cNvSpPr/>
          <p:nvPr/>
        </p:nvSpPr>
        <p:spPr>
          <a:xfrm>
            <a:off x="4507004" y="931298"/>
            <a:ext cx="2839596" cy="12603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EFF41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Tilsvarer ca 1150 fotballbaner</a:t>
            </a:r>
            <a:endParaRPr lang="nb-NO" sz="1867" b="1" i="0" u="none" strike="noStrike" kern="0" cap="none" spc="0" baseline="0">
              <a:solidFill>
                <a:srgbClr val="FF0000"/>
              </a:solidFill>
              <a:uFillTx/>
              <a:latin typeface="Arial"/>
              <a:cs typeface="Arial"/>
            </a:endParaRPr>
          </a:p>
        </p:txBody>
      </p:sp>
      <p:sp>
        <p:nvSpPr>
          <p:cNvPr id="7" name="Google Shape;72;p15">
            <a:extLst>
              <a:ext uri="{FF2B5EF4-FFF2-40B4-BE49-F238E27FC236}">
                <a16:creationId xmlns:a16="http://schemas.microsoft.com/office/drawing/2014/main" id="{23FE0848-DF07-0649-79F4-609C2C7F4EC7}"/>
              </a:ext>
            </a:extLst>
          </p:cNvPr>
          <p:cNvSpPr/>
          <p:nvPr/>
        </p:nvSpPr>
        <p:spPr>
          <a:xfrm>
            <a:off x="8852534" y="1629735"/>
            <a:ext cx="1088401" cy="3153601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w="19046" cap="flat">
            <a:solidFill>
              <a:srgbClr val="FF0000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67" b="0" i="0" u="none" strike="noStrike" kern="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sp>
        <p:nvSpPr>
          <p:cNvPr id="8" name="Google Shape;73;p15">
            <a:extLst>
              <a:ext uri="{FF2B5EF4-FFF2-40B4-BE49-F238E27FC236}">
                <a16:creationId xmlns:a16="http://schemas.microsoft.com/office/drawing/2014/main" id="{3DCECED8-28EC-E409-ECCA-60CE94913362}"/>
              </a:ext>
            </a:extLst>
          </p:cNvPr>
          <p:cNvSpPr/>
          <p:nvPr/>
        </p:nvSpPr>
        <p:spPr>
          <a:xfrm>
            <a:off x="467569" y="2374760"/>
            <a:ext cx="2839596" cy="119800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D9D2E9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n-NO" sz="1867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Mer enn 1700 dekar jordbruksareal</a:t>
            </a:r>
          </a:p>
        </p:txBody>
      </p:sp>
      <p:sp>
        <p:nvSpPr>
          <p:cNvPr id="9" name="Google Shape;74;p15">
            <a:extLst>
              <a:ext uri="{FF2B5EF4-FFF2-40B4-BE49-F238E27FC236}">
                <a16:creationId xmlns:a16="http://schemas.microsoft.com/office/drawing/2014/main" id="{98FBC34C-CA61-EBC1-9902-5B7CAC83D62C}"/>
              </a:ext>
            </a:extLst>
          </p:cNvPr>
          <p:cNvSpPr/>
          <p:nvPr/>
        </p:nvSpPr>
        <p:spPr>
          <a:xfrm>
            <a:off x="4535771" y="2374760"/>
            <a:ext cx="2839596" cy="119800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EFF41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Tilsvarer ca 240 fotballbaner</a:t>
            </a:r>
            <a:endParaRPr lang="nb-NO" sz="1867" b="1" i="0" u="none" strike="noStrike" kern="0" cap="none" spc="0" baseline="0">
              <a:solidFill>
                <a:srgbClr val="FF0000"/>
              </a:solidFill>
              <a:uFillTx/>
              <a:latin typeface="Arial"/>
              <a:cs typeface="Arial"/>
            </a:endParaRPr>
          </a:p>
        </p:txBody>
      </p:sp>
      <p:sp>
        <p:nvSpPr>
          <p:cNvPr id="10" name="Google Shape;75;p15">
            <a:extLst>
              <a:ext uri="{FF2B5EF4-FFF2-40B4-BE49-F238E27FC236}">
                <a16:creationId xmlns:a16="http://schemas.microsoft.com/office/drawing/2014/main" id="{BB0F4FDD-89D8-C252-4633-2E8368FCDCCF}"/>
              </a:ext>
            </a:extLst>
          </p:cNvPr>
          <p:cNvSpPr/>
          <p:nvPr/>
        </p:nvSpPr>
        <p:spPr>
          <a:xfrm>
            <a:off x="3454063" y="2884163"/>
            <a:ext cx="934800" cy="586002"/>
          </a:xfrm>
          <a:custGeom>
            <a:avLst>
              <a:gd name="f0" fmla="val 1483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pin 0 f0 21600"/>
              <a:gd name="f15" fmla="pin 0 f1 10800"/>
              <a:gd name="f16" fmla="*/ f10 f2 1"/>
              <a:gd name="f17" fmla="*/ f11 f2 1"/>
              <a:gd name="f18" fmla="val f15"/>
              <a:gd name="f19" fmla="val f14"/>
              <a:gd name="f20" fmla="+- 21600 0 f15"/>
              <a:gd name="f21" fmla="*/ f14 f12 1"/>
              <a:gd name="f22" fmla="*/ f15 f13 1"/>
              <a:gd name="f23" fmla="*/ 0 f12 1"/>
              <a:gd name="f24" fmla="*/ 0 f13 1"/>
              <a:gd name="f25" fmla="*/ f16 1 f4"/>
              <a:gd name="f26" fmla="*/ 21600 f13 1"/>
              <a:gd name="f27" fmla="*/ f17 1 f4"/>
              <a:gd name="f28" fmla="+- 21600 0 f19"/>
              <a:gd name="f29" fmla="*/ f20 f13 1"/>
              <a:gd name="f30" fmla="*/ f18 f13 1"/>
              <a:gd name="f31" fmla="*/ f19 f12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2 1"/>
            </a:gdLst>
            <a:ahLst>
              <a:ahXY gdRefX="f0" minX="f7" maxX="f8" gdRefY="f1" minY="f7" maxY="f9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24"/>
              </a:cxn>
              <a:cxn ang="f33">
                <a:pos x="f31" y="f26"/>
              </a:cxn>
            </a:cxnLst>
            <a:rect l="f23" t="f30" r="f37" b="f29"/>
            <a:pathLst>
              <a:path w="21600" h="21600">
                <a:moveTo>
                  <a:pt x="f7" y="f18"/>
                </a:moveTo>
                <a:lnTo>
                  <a:pt x="f19" y="f18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0"/>
                </a:lnTo>
                <a:lnTo>
                  <a:pt x="f7" y="f20"/>
                </a:lnTo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67" b="0" i="0" u="none" strike="noStrike" kern="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sp>
        <p:nvSpPr>
          <p:cNvPr id="11" name="Google Shape;76;p15">
            <a:extLst>
              <a:ext uri="{FF2B5EF4-FFF2-40B4-BE49-F238E27FC236}">
                <a16:creationId xmlns:a16="http://schemas.microsoft.com/office/drawing/2014/main" id="{BDE6561D-42B3-EB39-3D82-5DF6E02E8C31}"/>
              </a:ext>
            </a:extLst>
          </p:cNvPr>
          <p:cNvSpPr txBox="1"/>
          <p:nvPr/>
        </p:nvSpPr>
        <p:spPr>
          <a:xfrm>
            <a:off x="431797" y="4703563"/>
            <a:ext cx="6859600" cy="1395465"/>
          </a:xfrm>
          <a:prstGeom prst="rect">
            <a:avLst/>
          </a:prstGeom>
          <a:noFill/>
          <a:ln w="19046" cap="flat">
            <a:solidFill>
              <a:srgbClr val="000000"/>
            </a:solidFill>
            <a:prstDash val="solid"/>
            <a:round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FF0000"/>
                </a:solidFill>
                <a:uFillTx/>
                <a:latin typeface="Oswald"/>
                <a:ea typeface="Oswald"/>
                <a:cs typeface="Oswald"/>
              </a:rPr>
              <a:t>«…det er høy risiko for at </a:t>
            </a:r>
            <a:r>
              <a:rPr lang="nb-NO" sz="1867" b="0" i="0" u="none" strike="noStrike" kern="0" cap="none" spc="0" baseline="0">
                <a:solidFill>
                  <a:srgbClr val="FF0000"/>
                </a:solidFill>
                <a:highlight>
                  <a:srgbClr val="EEFF41"/>
                </a:highlight>
                <a:uFillTx/>
                <a:latin typeface="Oswald"/>
                <a:ea typeface="Oswald"/>
                <a:cs typeface="Oswald"/>
              </a:rPr>
              <a:t>forvaltningsmålene i naturmangfoldloven §§ 4 og 5 ikke blir ivaretatt</a:t>
            </a:r>
            <a:r>
              <a:rPr lang="nb-NO" sz="1867" b="0" i="0" u="none" strike="noStrike" kern="0" cap="none" spc="0" baseline="0">
                <a:solidFill>
                  <a:srgbClr val="FF0000"/>
                </a:solidFill>
                <a:uFillTx/>
                <a:latin typeface="Oswald"/>
                <a:ea typeface="Oswald"/>
                <a:cs typeface="Oswald"/>
              </a:rPr>
              <a:t> for flere rødlistede naturtyper og arter, herunder boreonemoral regnskog, kystlynghei, samt arter som hubro og vipe.» (kilde: Statens vegvesen)</a:t>
            </a:r>
          </a:p>
        </p:txBody>
      </p:sp>
      <p:sp>
        <p:nvSpPr>
          <p:cNvPr id="12" name="Google Shape;77;p15">
            <a:extLst>
              <a:ext uri="{FF2B5EF4-FFF2-40B4-BE49-F238E27FC236}">
                <a16:creationId xmlns:a16="http://schemas.microsoft.com/office/drawing/2014/main" id="{FF307360-DF83-BCD5-CFAF-EADCF3394AD1}"/>
              </a:ext>
            </a:extLst>
          </p:cNvPr>
          <p:cNvSpPr txBox="1"/>
          <p:nvPr/>
        </p:nvSpPr>
        <p:spPr>
          <a:xfrm>
            <a:off x="467569" y="3625065"/>
            <a:ext cx="6859600" cy="9234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⚠️ *</a:t>
            </a:r>
            <a:r>
              <a:rPr lang="nb-NO" sz="1467" b="1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Tallene gjelder bare direkte arealbeslag</a:t>
            </a: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Fragmentering av natur og barrierer for dyreliv samt “ringvirkninger” som boliger, </a:t>
            </a:r>
            <a:r>
              <a:rPr lang="nb-NO" sz="1467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  <a:cs typeface="Arial"/>
              </a:rPr>
              <a:t>tilførselveier</a:t>
            </a:r>
            <a:r>
              <a:rPr lang="nb-NO" sz="1467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 </a:t>
            </a:r>
            <a:r>
              <a:rPr lang="nb-NO" sz="1467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  <a:cs typeface="Arial"/>
              </a:rPr>
              <a:t>etc</a:t>
            </a:r>
            <a:r>
              <a:rPr lang="nb-NO" sz="1467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 </a:t>
            </a:r>
            <a:r>
              <a:rPr lang="nb-NO" sz="1467" b="0" i="1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kommer i tillegg</a:t>
            </a:r>
            <a:r>
              <a:rPr lang="nb-NO" sz="1467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!</a:t>
            </a:r>
            <a:endParaRPr lang="nb-NO" sz="2400" b="0" i="0" u="none" strike="noStrike" kern="0" cap="none" spc="0" baseline="0" dirty="0">
              <a:solidFill>
                <a:srgbClr val="595959"/>
              </a:solidFill>
              <a:uFillTx/>
              <a:latin typeface="Arial"/>
              <a:cs typeface="Arial"/>
            </a:endParaRPr>
          </a:p>
        </p:txBody>
      </p:sp>
      <p:pic>
        <p:nvPicPr>
          <p:cNvPr id="13" name="Google Shape;78;p15">
            <a:extLst>
              <a:ext uri="{FF2B5EF4-FFF2-40B4-BE49-F238E27FC236}">
                <a16:creationId xmlns:a16="http://schemas.microsoft.com/office/drawing/2014/main" id="{DB15D860-7645-C0B4-D8A3-6650EC74A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40936" y="3026801"/>
            <a:ext cx="1339797" cy="35946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Google Shape;79;p15">
            <a:extLst>
              <a:ext uri="{FF2B5EF4-FFF2-40B4-BE49-F238E27FC236}">
                <a16:creationId xmlns:a16="http://schemas.microsoft.com/office/drawing/2014/main" id="{D3F8E98F-6D12-629D-96FF-603F393745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33699" y="1706499"/>
            <a:ext cx="1618488" cy="10468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Google Shape;80;p15">
            <a:extLst>
              <a:ext uri="{FF2B5EF4-FFF2-40B4-BE49-F238E27FC236}">
                <a16:creationId xmlns:a16="http://schemas.microsoft.com/office/drawing/2014/main" id="{FC95EDB1-99C5-FA83-3C48-B3CA314ECC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33699" y="3625065"/>
            <a:ext cx="1213097" cy="18230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Google Shape;81;p15">
            <a:extLst>
              <a:ext uri="{FF2B5EF4-FFF2-40B4-BE49-F238E27FC236}">
                <a16:creationId xmlns:a16="http://schemas.microsoft.com/office/drawing/2014/main" id="{4112E7C6-D66B-5BAB-7F95-4C5F430AB4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08030" y="1086096"/>
            <a:ext cx="841842" cy="139286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Google Shape;82;p15">
            <a:extLst>
              <a:ext uri="{FF2B5EF4-FFF2-40B4-BE49-F238E27FC236}">
                <a16:creationId xmlns:a16="http://schemas.microsoft.com/office/drawing/2014/main" id="{3ADC1A42-C147-8650-68BA-503DEB5F4B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912096" y="1197918"/>
            <a:ext cx="1088401" cy="7904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Google Shape;83;p15">
            <a:extLst>
              <a:ext uri="{FF2B5EF4-FFF2-40B4-BE49-F238E27FC236}">
                <a16:creationId xmlns:a16="http://schemas.microsoft.com/office/drawing/2014/main" id="{AB0F7640-B18C-DCA9-3181-C12F93A56B05}"/>
              </a:ext>
            </a:extLst>
          </p:cNvPr>
          <p:cNvSpPr txBox="1"/>
          <p:nvPr/>
        </p:nvSpPr>
        <p:spPr>
          <a:xfrm>
            <a:off x="431797" y="6365595"/>
            <a:ext cx="5133597" cy="4924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00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Kilde: Statens vegvesen sine plandokumenter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2;p20">
            <a:extLst>
              <a:ext uri="{FF2B5EF4-FFF2-40B4-BE49-F238E27FC236}">
                <a16:creationId xmlns:a16="http://schemas.microsoft.com/office/drawing/2014/main" id="{4EE856A7-D941-D05F-3B55-ABA7CCA98D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708" y="203197"/>
            <a:ext cx="3854900" cy="6451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133;p20">
            <a:extLst>
              <a:ext uri="{FF2B5EF4-FFF2-40B4-BE49-F238E27FC236}">
                <a16:creationId xmlns:a16="http://schemas.microsoft.com/office/drawing/2014/main" id="{974524C2-0294-C98C-92D0-94EC658C557A}"/>
              </a:ext>
            </a:extLst>
          </p:cNvPr>
          <p:cNvSpPr txBox="1"/>
          <p:nvPr/>
        </p:nvSpPr>
        <p:spPr>
          <a:xfrm>
            <a:off x="292269" y="248369"/>
            <a:ext cx="6782397" cy="14770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33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Netto klimagassutslipp Os - Bokn: </a:t>
            </a:r>
            <a:r>
              <a:rPr lang="nb-NO" sz="2133" b="0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4,1 millioner tonn</a:t>
            </a:r>
            <a:r>
              <a:rPr lang="nb-NO" sz="2133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!</a:t>
            </a: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133" b="0" i="0" u="none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00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Det meste av utslippet kommer tidlig (byggefasen).</a:t>
            </a: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133" b="0" i="0" u="none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</p:txBody>
      </p:sp>
      <p:sp>
        <p:nvSpPr>
          <p:cNvPr id="4" name="Google Shape;134;p20">
            <a:extLst>
              <a:ext uri="{FF2B5EF4-FFF2-40B4-BE49-F238E27FC236}">
                <a16:creationId xmlns:a16="http://schemas.microsoft.com/office/drawing/2014/main" id="{767E1521-62C8-CD15-FED8-D93F3FC565C7}"/>
              </a:ext>
            </a:extLst>
          </p:cNvPr>
          <p:cNvSpPr/>
          <p:nvPr/>
        </p:nvSpPr>
        <p:spPr>
          <a:xfrm>
            <a:off x="292269" y="4698662"/>
            <a:ext cx="2839596" cy="160479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D9D2E9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4,1 millioner tonn CO2e?</a:t>
            </a:r>
          </a:p>
        </p:txBody>
      </p:sp>
      <p:sp>
        <p:nvSpPr>
          <p:cNvPr id="5" name="Google Shape;135;p20">
            <a:extLst>
              <a:ext uri="{FF2B5EF4-FFF2-40B4-BE49-F238E27FC236}">
                <a16:creationId xmlns:a16="http://schemas.microsoft.com/office/drawing/2014/main" id="{10BA9CD4-7FB4-EC46-17CD-4FD3A269116F}"/>
              </a:ext>
            </a:extLst>
          </p:cNvPr>
          <p:cNvSpPr/>
          <p:nvPr/>
        </p:nvSpPr>
        <p:spPr>
          <a:xfrm>
            <a:off x="3417734" y="5208065"/>
            <a:ext cx="934800" cy="586002"/>
          </a:xfrm>
          <a:custGeom>
            <a:avLst>
              <a:gd name="f0" fmla="val 1483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67" b="0" i="0" u="none" strike="noStrike" kern="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sp>
        <p:nvSpPr>
          <p:cNvPr id="6" name="Google Shape;136;p20">
            <a:extLst>
              <a:ext uri="{FF2B5EF4-FFF2-40B4-BE49-F238E27FC236}">
                <a16:creationId xmlns:a16="http://schemas.microsoft.com/office/drawing/2014/main" id="{DFD393C6-83E1-E8F4-176C-4F8328A22BA6}"/>
              </a:ext>
            </a:extLst>
          </p:cNvPr>
          <p:cNvSpPr/>
          <p:nvPr/>
        </p:nvSpPr>
        <p:spPr>
          <a:xfrm>
            <a:off x="4541897" y="4698662"/>
            <a:ext cx="2839596" cy="160479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EFF41"/>
          </a:solidFill>
          <a:ln w="9528" cap="flat">
            <a:solidFill>
              <a:srgbClr val="595959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Tilsvarer utslipp fra dagens* flytrafikk Bergen-Stavanger i </a:t>
            </a:r>
            <a:r>
              <a:rPr lang="nb-NO" sz="1867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240 år!</a:t>
            </a:r>
          </a:p>
        </p:txBody>
      </p:sp>
      <p:sp>
        <p:nvSpPr>
          <p:cNvPr id="7" name="Google Shape;137;p20">
            <a:extLst>
              <a:ext uri="{FF2B5EF4-FFF2-40B4-BE49-F238E27FC236}">
                <a16:creationId xmlns:a16="http://schemas.microsoft.com/office/drawing/2014/main" id="{68B1E6ED-57C6-E97C-FC56-4BC01A2604FA}"/>
              </a:ext>
            </a:extLst>
          </p:cNvPr>
          <p:cNvSpPr txBox="1"/>
          <p:nvPr/>
        </p:nvSpPr>
        <p:spPr>
          <a:xfrm>
            <a:off x="410867" y="1356832"/>
            <a:ext cx="6278800" cy="1312879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0" cap="none" spc="0" baseline="0" dirty="0">
                <a:solidFill>
                  <a:srgbClr val="595959"/>
                </a:solidFill>
                <a:uFillTx/>
                <a:latin typeface="Arial Narrow" panose="020B0606020202030204" pitchFamily="34" charset="0"/>
                <a:ea typeface="Dosis"/>
                <a:cs typeface="Dosis"/>
              </a:rPr>
              <a:t>Jan Ertesvåg, styreleder Stavanger2Bergen (</a:t>
            </a:r>
            <a:r>
              <a:rPr lang="nb-NO" sz="1467" b="0" i="0" u="none" strike="noStrike" kern="0" cap="none" spc="0" baseline="0" dirty="0" err="1">
                <a:solidFill>
                  <a:srgbClr val="595959"/>
                </a:solidFill>
                <a:uFillTx/>
                <a:latin typeface="Arial Narrow" panose="020B0606020202030204" pitchFamily="34" charset="0"/>
                <a:ea typeface="Dosis"/>
                <a:cs typeface="Dosis"/>
              </a:rPr>
              <a:t>febr</a:t>
            </a:r>
            <a:r>
              <a:rPr lang="nb-NO" sz="1467" b="0" i="0" u="none" strike="noStrike" kern="0" cap="none" spc="0" baseline="0" dirty="0">
                <a:solidFill>
                  <a:srgbClr val="595959"/>
                </a:solidFill>
                <a:uFillTx/>
                <a:latin typeface="Arial Narrow" panose="020B0606020202030204" pitchFamily="34" charset="0"/>
                <a:ea typeface="Dosis"/>
                <a:cs typeface="Dosis"/>
              </a:rPr>
              <a:t>. 2026):</a:t>
            </a:r>
            <a:r>
              <a:rPr lang="nb-NO" sz="1733" b="0" i="0" u="none" strike="noStrike" kern="0" cap="none" spc="0" baseline="0" dirty="0">
                <a:solidFill>
                  <a:srgbClr val="595959"/>
                </a:solidFill>
                <a:uFillTx/>
                <a:latin typeface="Arial Narrow" panose="020B0606020202030204" pitchFamily="34" charset="0"/>
                <a:ea typeface="Dosis"/>
                <a:cs typeface="Dosis"/>
              </a:rPr>
              <a:t> </a:t>
            </a:r>
            <a:br>
              <a:rPr lang="nb-NO" sz="1733" b="0" i="0" u="none" strike="noStrike" kern="0" cap="none" spc="0" baseline="0" dirty="0">
                <a:solidFill>
                  <a:srgbClr val="595959"/>
                </a:solidFill>
                <a:uFillTx/>
                <a:latin typeface="Arial Narrow" panose="020B0606020202030204" pitchFamily="34" charset="0"/>
                <a:ea typeface="Dosis"/>
                <a:cs typeface="Dosis"/>
              </a:rPr>
            </a:br>
            <a:r>
              <a:rPr lang="nb-NO" sz="1733" b="0" i="0" u="none" strike="noStrike" kern="0" cap="none" spc="0" baseline="0" dirty="0">
                <a:solidFill>
                  <a:srgbClr val="595959"/>
                </a:solidFill>
                <a:uFillTx/>
                <a:latin typeface="Arial Narrow" panose="020B0606020202030204" pitchFamily="34" charset="0"/>
                <a:ea typeface="Dosis"/>
                <a:cs typeface="Dosis"/>
              </a:rPr>
              <a:t>“</a:t>
            </a:r>
            <a:r>
              <a:rPr lang="nb-NO" sz="1733" b="0" i="1" u="none" strike="noStrike" kern="0" cap="none" spc="0" baseline="0" dirty="0">
                <a:solidFill>
                  <a:srgbClr val="595959"/>
                </a:solidFill>
                <a:uFillTx/>
                <a:latin typeface="Arial Narrow" panose="020B0606020202030204" pitchFamily="34" charset="0"/>
                <a:ea typeface="Dosis"/>
                <a:cs typeface="Dosis"/>
              </a:rPr>
              <a:t>I Stavanger2Bergen tror vi på å bygge Vestlandet og Bergen/Stavanger sammen….  Med sammenhengende veiforbindelse kan trafikken flyttes </a:t>
            </a:r>
            <a:r>
              <a:rPr lang="nb-NO" sz="1733" b="0" i="1" u="none" strike="noStrike" kern="0" cap="none" spc="0" baseline="0" dirty="0">
                <a:solidFill>
                  <a:srgbClr val="595959"/>
                </a:solidFill>
                <a:highlight>
                  <a:srgbClr val="EEFF41"/>
                </a:highlight>
                <a:uFillTx/>
                <a:latin typeface="Arial Narrow" panose="020B0606020202030204" pitchFamily="34" charset="0"/>
                <a:ea typeface="Dosis"/>
                <a:cs typeface="Dosis"/>
              </a:rPr>
              <a:t>fra forurensende fly</a:t>
            </a:r>
            <a:r>
              <a:rPr lang="nb-NO" sz="1733" b="0" i="1" u="none" strike="noStrike" kern="0" cap="none" spc="0" baseline="0" dirty="0">
                <a:solidFill>
                  <a:srgbClr val="595959"/>
                </a:solidFill>
                <a:uFillTx/>
                <a:latin typeface="Arial Narrow" panose="020B0606020202030204" pitchFamily="34" charset="0"/>
                <a:ea typeface="Dosis"/>
                <a:cs typeface="Dosis"/>
              </a:rPr>
              <a:t> og ferger til elektriske busser og nullutslippskjøretøy.”</a:t>
            </a:r>
          </a:p>
        </p:txBody>
      </p:sp>
      <p:sp>
        <p:nvSpPr>
          <p:cNvPr id="8" name="Google Shape;138;p20">
            <a:extLst>
              <a:ext uri="{FF2B5EF4-FFF2-40B4-BE49-F238E27FC236}">
                <a16:creationId xmlns:a16="http://schemas.microsoft.com/office/drawing/2014/main" id="{73D4EC72-0E81-B292-29B2-27CF1249E58A}"/>
              </a:ext>
            </a:extLst>
          </p:cNvPr>
          <p:cNvSpPr txBox="1"/>
          <p:nvPr/>
        </p:nvSpPr>
        <p:spPr>
          <a:xfrm>
            <a:off x="5016316" y="6252145"/>
            <a:ext cx="2594399" cy="3563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33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*Dagens flybensin teknologi, ikke EL-Fly</a:t>
            </a:r>
          </a:p>
        </p:txBody>
      </p:sp>
      <p:sp>
        <p:nvSpPr>
          <p:cNvPr id="9" name="Google Shape;139;p20">
            <a:extLst>
              <a:ext uri="{FF2B5EF4-FFF2-40B4-BE49-F238E27FC236}">
                <a16:creationId xmlns:a16="http://schemas.microsoft.com/office/drawing/2014/main" id="{5AA72EE4-A9F7-D880-A0F8-9DCEB8031DC9}"/>
              </a:ext>
            </a:extLst>
          </p:cNvPr>
          <p:cNvSpPr/>
          <p:nvPr/>
        </p:nvSpPr>
        <p:spPr>
          <a:xfrm>
            <a:off x="8852534" y="1629735"/>
            <a:ext cx="1088401" cy="3153601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noFill/>
          <a:ln w="9528" cap="flat">
            <a:solidFill>
              <a:srgbClr val="FF0000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67" b="0" i="0" u="none" strike="noStrike" kern="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sp>
        <p:nvSpPr>
          <p:cNvPr id="10" name="Google Shape;140;p20">
            <a:extLst>
              <a:ext uri="{FF2B5EF4-FFF2-40B4-BE49-F238E27FC236}">
                <a16:creationId xmlns:a16="http://schemas.microsoft.com/office/drawing/2014/main" id="{BC81C8A7-EBB5-E990-02ED-7A7CA5FACA54}"/>
              </a:ext>
            </a:extLst>
          </p:cNvPr>
          <p:cNvSpPr txBox="1"/>
          <p:nvPr/>
        </p:nvSpPr>
        <p:spPr>
          <a:xfrm>
            <a:off x="348066" y="2902369"/>
            <a:ext cx="6404402" cy="12310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00" b="0" i="0" u="sng" strike="noStrike" kern="0" cap="none" spc="0" baseline="0">
                <a:solidFill>
                  <a:srgbClr val="000000"/>
                </a:solidFill>
                <a:uFillTx/>
                <a:latin typeface="Oswald"/>
                <a:ea typeface="Oswald"/>
                <a:cs typeface="Oswald"/>
              </a:rPr>
              <a:t>Fakta:</a:t>
            </a:r>
            <a:r>
              <a:rPr lang="nb-NO" sz="1600" b="0" i="0" u="none" strike="noStrike" kern="0" cap="none" spc="0" baseline="0">
                <a:solidFill>
                  <a:srgbClr val="3C78D8"/>
                </a:solidFill>
                <a:uFillTx/>
                <a:latin typeface="Oswald"/>
                <a:ea typeface="Oswald"/>
                <a:cs typeface="Oswald"/>
              </a:rPr>
              <a:t> </a:t>
            </a: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00" b="0" i="0" u="none" strike="noStrike" kern="0" cap="none" spc="0" baseline="0">
                <a:solidFill>
                  <a:srgbClr val="3C78D8"/>
                </a:solidFill>
                <a:uFillTx/>
                <a:latin typeface="Oswald"/>
                <a:ea typeface="Oswald"/>
                <a:cs typeface="Oswald"/>
              </a:rPr>
              <a:t>Prosjektene gir </a:t>
            </a:r>
            <a:r>
              <a:rPr lang="nb-NO" sz="1600" b="0" i="0" u="none" strike="noStrike" kern="0" cap="none" spc="0" baseline="0">
                <a:solidFill>
                  <a:srgbClr val="FF0000"/>
                </a:solidFill>
                <a:uFillTx/>
                <a:latin typeface="Oswald"/>
                <a:ea typeface="Oswald"/>
                <a:cs typeface="Oswald"/>
              </a:rPr>
              <a:t>svært store netto utslipp av klimagasser</a:t>
            </a:r>
            <a:r>
              <a:rPr lang="nb-NO" sz="1600" b="0" i="0" u="none" strike="noStrike" kern="0" cap="none" spc="0" baseline="0">
                <a:solidFill>
                  <a:srgbClr val="3C78D8"/>
                </a:solidFill>
                <a:uFillTx/>
                <a:latin typeface="Oswald"/>
                <a:ea typeface="Oswald"/>
                <a:cs typeface="Oswald"/>
              </a:rPr>
              <a:t> fra arealinngrep og bygging, selv når fergene er er regnet inn. Vedrørerende “forurensende fly” så er el-fly på vei…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4" descr="P1010652.jpg">
            <a:extLst>
              <a:ext uri="{FF2B5EF4-FFF2-40B4-BE49-F238E27FC236}">
                <a16:creationId xmlns:a16="http://schemas.microsoft.com/office/drawing/2014/main" id="{25D0A342-F3DC-BF3C-6116-84DA90DAA8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93" b="12007"/>
          <a:stretch>
            <a:fillRect/>
          </a:stretch>
        </p:blipFill>
        <p:spPr>
          <a:xfrm>
            <a:off x="27" y="9"/>
            <a:ext cx="12191969" cy="68579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kstSylinder 5">
            <a:extLst>
              <a:ext uri="{FF2B5EF4-FFF2-40B4-BE49-F238E27FC236}">
                <a16:creationId xmlns:a16="http://schemas.microsoft.com/office/drawing/2014/main" id="{C39592F0-2546-A686-5366-F8CA6C9E6A6C}"/>
              </a:ext>
            </a:extLst>
          </p:cNvPr>
          <p:cNvSpPr txBox="1"/>
          <p:nvPr/>
        </p:nvSpPr>
        <p:spPr>
          <a:xfrm>
            <a:off x="1171355" y="1287246"/>
            <a:ext cx="9433371" cy="55707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400" b="1" i="0" u="none" strike="noStrike" kern="1200" cap="none" spc="0" baseline="0" dirty="0">
                <a:solidFill>
                  <a:srgbClr val="FFFFFF"/>
                </a:solidFill>
                <a:uFillTx/>
                <a:latin typeface="Corbel Light" pitchFamily="34"/>
              </a:rPr>
              <a:t>Natur og klima med motorvei Os - Bokn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400" b="1" i="0" u="none" strike="noStrike" kern="1200" cap="none" spc="0" baseline="0" dirty="0">
                <a:solidFill>
                  <a:srgbClr val="FFFFFF"/>
                </a:solidFill>
                <a:uFillTx/>
                <a:latin typeface="Corbel Light" pitchFamily="34"/>
              </a:rPr>
              <a:t>Når vi leser SVV sine siste dokumenter for delstrekningene er vår vurdering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400" b="1" i="0" u="none" strike="noStrike" kern="1200" cap="none" spc="0" baseline="0" dirty="0">
                <a:solidFill>
                  <a:srgbClr val="FFFFFF"/>
                </a:solidFill>
                <a:uFillTx/>
                <a:latin typeface="Corbel Light" pitchFamily="34"/>
              </a:rPr>
              <a:t>“SÆRS STOR NEGATIV” / 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400" b="1" i="0" u="none" strike="noStrike" kern="1200" cap="none" spc="0" baseline="0" dirty="0">
                <a:solidFill>
                  <a:srgbClr val="FFFFFF"/>
                </a:solidFill>
                <a:uFillTx/>
                <a:latin typeface="Corbel Light" pitchFamily="34"/>
              </a:rPr>
              <a:t>“KRITISK STOR NEGATIV</a:t>
            </a:r>
            <a:r>
              <a:rPr lang="nb-NO" sz="2800" b="1" i="0" u="none" strike="noStrike" kern="1200" cap="none" spc="0" baseline="0" dirty="0">
                <a:solidFill>
                  <a:srgbClr val="FFFFFF"/>
                </a:solidFill>
                <a:uFillTx/>
                <a:latin typeface="Corbel Light" pitchFamily="34"/>
              </a:rPr>
              <a:t>”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800" b="1" i="0" u="none" strike="noStrike" kern="0" cap="none" spc="0" baseline="0" dirty="0">
              <a:solidFill>
                <a:srgbClr val="FFFFFF"/>
              </a:solidFill>
              <a:uFillTx/>
              <a:latin typeface="Corbel Light" pitchFamily="34"/>
            </a:endParaRP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800" b="0" i="0" u="none" strike="noStrike" kern="1200" cap="none" spc="0" baseline="0" dirty="0">
              <a:solidFill>
                <a:srgbClr val="FFFFFF"/>
              </a:solidFill>
              <a:uFillTx/>
              <a:latin typeface="Arial"/>
            </a:endParaRP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8000" b="1" i="0" u="none" strike="noStrike" kern="1200" cap="none" spc="0" baseline="0" dirty="0">
              <a:solidFill>
                <a:srgbClr val="FFFFFF"/>
              </a:solidFill>
              <a:uFillTx/>
              <a:latin typeface="Corbel Light" pitchFamily="3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lderesultat for Hordfast">
            <a:extLst>
              <a:ext uri="{FF2B5EF4-FFF2-40B4-BE49-F238E27FC236}">
                <a16:creationId xmlns:a16="http://schemas.microsoft.com/office/drawing/2014/main" id="{B542D306-CAF2-6538-C8E2-394ECC9CD6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91"/>
          <a:stretch>
            <a:fillRect/>
          </a:stretch>
        </p:blipFill>
        <p:spPr>
          <a:xfrm>
            <a:off x="0" y="-64968"/>
            <a:ext cx="12191969" cy="6857990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C513EB7-1D02-9908-2784-F0DDBD6A4927}"/>
              </a:ext>
            </a:extLst>
          </p:cNvPr>
          <p:cNvSpPr txBox="1"/>
          <p:nvPr/>
        </p:nvSpPr>
        <p:spPr>
          <a:xfrm>
            <a:off x="1533448" y="2451643"/>
            <a:ext cx="8833762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8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Er det krise for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8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Samfunns-, arbeids- og næringsliv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8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uten Hordfast?</a:t>
            </a:r>
            <a:endParaRPr lang="nb-NO" sz="5400" b="1" i="0" u="none" strike="noStrike" kern="1200" cap="none" spc="0" baseline="0">
              <a:solidFill>
                <a:srgbClr val="FFFFFF"/>
              </a:solidFill>
              <a:uFillTx/>
              <a:latin typeface="Corbel Light" pitchFamily="3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;p14">
            <a:extLst>
              <a:ext uri="{FF2B5EF4-FFF2-40B4-BE49-F238E27FC236}">
                <a16:creationId xmlns:a16="http://schemas.microsoft.com/office/drawing/2014/main" id="{BC73620E-F92F-C482-8D35-2FCD031F340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lIns="121898" tIns="121898" rIns="121898" bIns="121898"/>
          <a:lstStyle/>
          <a:p>
            <a:pPr lvl="0"/>
            <a:r>
              <a:rPr lang="nb-NO" sz="3700"/>
              <a:t>Om beregning av samfunnsnytte!</a:t>
            </a: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47FC9093-D493-4301-EF51-A3C64094D867}"/>
              </a:ext>
            </a:extLst>
          </p:cNvPr>
          <p:cNvSpPr txBox="1"/>
          <p:nvPr/>
        </p:nvSpPr>
        <p:spPr>
          <a:xfrm>
            <a:off x="553495" y="1592098"/>
            <a:ext cx="10694804" cy="39702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200" b="0" i="1" u="none" strike="noStrike" kern="1200" cap="none" spc="0" baseline="0" dirty="0">
                <a:solidFill>
                  <a:srgbClr val="000000"/>
                </a:solidFill>
                <a:highlight>
                  <a:srgbClr val="FFFFFF"/>
                </a:highlight>
                <a:uFillTx/>
                <a:latin typeface="Aptos"/>
              </a:rPr>
              <a:t>"En samfunnsøkonomisk analyse skal </a:t>
            </a:r>
            <a:r>
              <a:rPr lang="nb-NO" sz="2200" b="0" i="1" u="none" strike="noStrike" kern="1200" cap="none" spc="0" baseline="0" dirty="0">
                <a:solidFill>
                  <a:srgbClr val="000000"/>
                </a:solidFill>
                <a:highlight>
                  <a:srgbClr val="4EA72E"/>
                </a:highlight>
                <a:uFillTx/>
                <a:latin typeface="Aptos"/>
              </a:rPr>
              <a:t>sammenstille alle relevante effekter</a:t>
            </a:r>
            <a:r>
              <a:rPr lang="nb-NO" sz="2200" b="0" i="1" u="none" strike="noStrike" kern="1200" cap="none" spc="0" baseline="0" dirty="0">
                <a:solidFill>
                  <a:srgbClr val="000000"/>
                </a:solidFill>
                <a:highlight>
                  <a:srgbClr val="FFFFFF"/>
                </a:highlight>
                <a:uFillTx/>
                <a:latin typeface="Aptos"/>
              </a:rPr>
              <a:t> og utgjøre et systematisk og etterprøvbart oppsett over beslutningsrelevant informasjon. En del kostnader og gevinster er vanskelig å tallfeste, herunder virkninger på samfunnssikkerhet/beredskap, naturmangfold og friluftsliv. </a:t>
            </a:r>
            <a:r>
              <a:rPr lang="nb-NO" sz="2200" b="0" i="1" u="none" strike="noStrike" kern="1200" cap="none" spc="0" baseline="0" dirty="0">
                <a:solidFill>
                  <a:srgbClr val="000000"/>
                </a:solidFill>
                <a:highlight>
                  <a:srgbClr val="4EA72E"/>
                </a:highlight>
                <a:uFillTx/>
                <a:latin typeface="Aptos"/>
              </a:rPr>
              <a:t>I vurderingen av den samfunnsøkonomiske lønnsomheten ved et prosjekt skal slike ikke-prissatte virkninger også hensyntas</a:t>
            </a:r>
            <a:r>
              <a:rPr lang="nb-NO" sz="2200" b="0" i="1" u="none" strike="noStrike" kern="1200" cap="none" spc="0" baseline="0" dirty="0">
                <a:solidFill>
                  <a:srgbClr val="000000"/>
                </a:solidFill>
                <a:highlight>
                  <a:srgbClr val="FFFFFF"/>
                </a:highlight>
                <a:uFillTx/>
                <a:latin typeface="Aptos"/>
              </a:rPr>
              <a:t>, og lønnsomheten kan dermed avvike fra det som fremgår av kun den prissatte nettonytten. I samferdselssektoren er en høy andel av prosjektenes virkninger verdsatt i kroner. Det omfatter bl.a. reduserte ulykkeskostnader og kortere reisetid, samt helse- og miljøvirkninger knyttet til luftforurensing og støy. </a:t>
            </a:r>
            <a:r>
              <a:rPr lang="nb-NO" sz="2200" b="0" i="1" u="none" strike="noStrike" kern="1200" cap="none" spc="0" baseline="0" dirty="0">
                <a:solidFill>
                  <a:srgbClr val="000000"/>
                </a:solidFill>
                <a:highlight>
                  <a:srgbClr val="4EA72E"/>
                </a:highlight>
                <a:uFillTx/>
                <a:latin typeface="Aptos"/>
              </a:rPr>
              <a:t>De største og mest vesentlige ikke-prissatte virkningene ligger på prosjektenes kostnadsside, herunder virkninger på naturen.”</a:t>
            </a:r>
            <a:endParaRPr lang="nb-NO" sz="2200" b="0" i="0" u="none" strike="noStrike" kern="1200" cap="none" spc="0" baseline="0" dirty="0">
              <a:solidFill>
                <a:srgbClr val="0E2841"/>
              </a:solidFill>
              <a:highlight>
                <a:srgbClr val="4EA72E"/>
              </a:highlight>
              <a:uFillTx/>
              <a:latin typeface="Aptos"/>
            </a:endParaRPr>
          </a:p>
        </p:txBody>
      </p:sp>
      <p:sp>
        <p:nvSpPr>
          <p:cNvPr id="4" name="Google Shape;62;p14">
            <a:extLst>
              <a:ext uri="{FF2B5EF4-FFF2-40B4-BE49-F238E27FC236}">
                <a16:creationId xmlns:a16="http://schemas.microsoft.com/office/drawing/2014/main" id="{5F5BB782-74D0-9D6C-C77E-07AD3A44CF37}"/>
              </a:ext>
            </a:extLst>
          </p:cNvPr>
          <p:cNvSpPr txBox="1"/>
          <p:nvPr/>
        </p:nvSpPr>
        <p:spPr>
          <a:xfrm>
            <a:off x="1325303" y="5814998"/>
            <a:ext cx="10196803" cy="9848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Kilde: Torvikutvalget 2026 (s. 13), </a:t>
            </a:r>
            <a:r>
              <a:rPr lang="nb-NO" sz="2400" b="0" i="0" u="sng" strike="noStrike" kern="1200" cap="none" spc="0" baseline="0">
                <a:solidFill>
                  <a:srgbClr val="467886"/>
                </a:solidFill>
                <a:uFillTx/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“Rådgivende utvalg for finanspolitiske analyser”</a:t>
            </a:r>
            <a:endParaRPr lang="nb-NO" sz="2400" b="0" i="0" u="none" strike="noStrike" kern="1200" cap="none" spc="0" baseline="0">
              <a:solidFill>
                <a:srgbClr val="0E2841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7;p15">
            <a:extLst>
              <a:ext uri="{FF2B5EF4-FFF2-40B4-BE49-F238E27FC236}">
                <a16:creationId xmlns:a16="http://schemas.microsoft.com/office/drawing/2014/main" id="{4506392C-CEA3-CCAB-BB38-0FA405FC99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00" y="2913232"/>
            <a:ext cx="6459998" cy="3417533"/>
          </a:xfrm>
          <a:prstGeom prst="rect">
            <a:avLst/>
          </a:prstGeom>
          <a:noFill/>
          <a:ln w="9528" cap="flat">
            <a:solidFill>
              <a:srgbClr val="0E2841"/>
            </a:solidFill>
            <a:prstDash val="solid"/>
            <a:round/>
          </a:ln>
        </p:spPr>
      </p:pic>
      <p:sp>
        <p:nvSpPr>
          <p:cNvPr id="3" name="Google Shape;68;p15">
            <a:extLst>
              <a:ext uri="{FF2B5EF4-FFF2-40B4-BE49-F238E27FC236}">
                <a16:creationId xmlns:a16="http://schemas.microsoft.com/office/drawing/2014/main" id="{C87EF256-AE97-911A-E8F1-102FCE661EE8}"/>
              </a:ext>
            </a:extLst>
          </p:cNvPr>
          <p:cNvSpPr txBox="1"/>
          <p:nvPr/>
        </p:nvSpPr>
        <p:spPr>
          <a:xfrm>
            <a:off x="5034156" y="757324"/>
            <a:ext cx="7003197" cy="2011597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Tall fra Menon sin årlige eksportrapport viser at de </a:t>
            </a:r>
            <a:r>
              <a:rPr lang="nb-NO" sz="1467" b="0" i="0" u="none" strike="noStrike" kern="1200" cap="none" spc="0" baseline="0">
                <a:solidFill>
                  <a:srgbClr val="FF0000"/>
                </a:solidFill>
                <a:uFillTx/>
                <a:latin typeface="Aptos"/>
              </a:rPr>
              <a:t>mest eksportintensive regionene</a:t>
            </a:r>
            <a:r>
              <a:rPr lang="nb-NO" sz="1467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 er de samme fylkene som har </a:t>
            </a:r>
            <a:r>
              <a:rPr lang="nb-NO" sz="1467" b="0" i="0" u="none" strike="noStrike" kern="1200" cap="none" spc="0" baseline="0">
                <a:solidFill>
                  <a:srgbClr val="FF0000"/>
                </a:solidFill>
                <a:uFillTx/>
                <a:latin typeface="Aptos"/>
              </a:rPr>
              <a:t>mange ferger</a:t>
            </a:r>
            <a:r>
              <a:rPr lang="nb-NO" sz="1467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467" b="0" i="0" u="none" strike="noStrike" kern="1200" cap="none" spc="0" baseline="0">
              <a:solidFill>
                <a:srgbClr val="0E2841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Fylkene med ~ingen ferger men </a:t>
            </a:r>
            <a:r>
              <a:rPr lang="nb-NO" sz="1467" b="0" i="0" u="none" strike="noStrike" kern="1200" cap="none" spc="0" baseline="0">
                <a:solidFill>
                  <a:srgbClr val="FF0000"/>
                </a:solidFill>
                <a:uFillTx/>
                <a:latin typeface="Aptos"/>
              </a:rPr>
              <a:t>mye motorveier</a:t>
            </a:r>
            <a:r>
              <a:rPr lang="nb-NO" sz="1467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 er </a:t>
            </a:r>
            <a:r>
              <a:rPr lang="nb-NO" sz="1467" b="0" i="0" u="none" strike="noStrike" kern="1200" cap="none" spc="0" baseline="0">
                <a:solidFill>
                  <a:srgbClr val="FF0000"/>
                </a:solidFill>
                <a:uFillTx/>
                <a:latin typeface="Aptos"/>
              </a:rPr>
              <a:t>lavest på listen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467" b="0" i="0" u="none" strike="noStrike" kern="1200" cap="none" spc="0" baseline="0">
              <a:solidFill>
                <a:srgbClr val="0E2841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Relativ eksportandel: Trenden for </a:t>
            </a:r>
            <a:r>
              <a:rPr lang="nb-NO" sz="1467" b="0" i="0" u="none" strike="noStrike" kern="1200" cap="none" spc="0" baseline="0">
                <a:solidFill>
                  <a:srgbClr val="FF0000"/>
                </a:solidFill>
                <a:uFillTx/>
                <a:latin typeface="Aptos"/>
              </a:rPr>
              <a:t>østlandet</a:t>
            </a:r>
            <a:r>
              <a:rPr lang="nb-NO" sz="1467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 (utenom Oslo) er </a:t>
            </a:r>
            <a:r>
              <a:rPr lang="nb-NO" sz="1467" b="0" i="0" u="none" strike="noStrike" kern="1200" cap="none" spc="0" baseline="0">
                <a:solidFill>
                  <a:srgbClr val="FF0000"/>
                </a:solidFill>
                <a:uFillTx/>
                <a:latin typeface="Aptos"/>
              </a:rPr>
              <a:t>fallende</a:t>
            </a:r>
            <a:r>
              <a:rPr lang="nb-NO" sz="1467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467" b="0" i="0" u="none" strike="noStrike" kern="1200" cap="none" spc="0" baseline="0">
              <a:solidFill>
                <a:srgbClr val="0E2841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1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(NB, eksport per innbygger er ikke samme som produktivitet per innbygger!)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467" b="0" i="0" u="none" strike="noStrike" kern="1200" cap="none" spc="0" baseline="0">
              <a:solidFill>
                <a:srgbClr val="0E2841"/>
              </a:solidFill>
              <a:uFillTx/>
              <a:latin typeface="Aptos"/>
            </a:endParaRPr>
          </a:p>
        </p:txBody>
      </p:sp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38D3E474-E940-2CD5-968B-6A93B51C176E}"/>
              </a:ext>
            </a:extLst>
          </p:cNvPr>
          <p:cNvSpPr txBox="1"/>
          <p:nvPr/>
        </p:nvSpPr>
        <p:spPr>
          <a:xfrm>
            <a:off x="389936" y="264901"/>
            <a:ext cx="4167597" cy="9848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0" i="0" u="none" strike="noStrike" kern="1200" cap="none" spc="0" baseline="0">
                <a:solidFill>
                  <a:srgbClr val="0E2841"/>
                </a:solidFill>
                <a:uFillTx/>
                <a:latin typeface="Aptos"/>
              </a:rPr>
              <a:t>Vestlandet vil gå dårlig fordi vi ikke får vekk fergene</a:t>
            </a:r>
          </a:p>
        </p:txBody>
      </p:sp>
      <p:pic>
        <p:nvPicPr>
          <p:cNvPr id="5" name="Google Shape;70;p15">
            <a:extLst>
              <a:ext uri="{FF2B5EF4-FFF2-40B4-BE49-F238E27FC236}">
                <a16:creationId xmlns:a16="http://schemas.microsoft.com/office/drawing/2014/main" id="{EAA64863-5664-41A2-141D-0E4E0BEC7A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4132" y="2913232"/>
            <a:ext cx="4816931" cy="3417533"/>
          </a:xfrm>
          <a:prstGeom prst="rect">
            <a:avLst/>
          </a:prstGeom>
          <a:noFill/>
          <a:ln w="9528" cap="flat">
            <a:solidFill>
              <a:srgbClr val="0E2841"/>
            </a:solidFill>
            <a:prstDash val="solid"/>
            <a:rou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lderesultat for Hordfast">
            <a:extLst>
              <a:ext uri="{FF2B5EF4-FFF2-40B4-BE49-F238E27FC236}">
                <a16:creationId xmlns:a16="http://schemas.microsoft.com/office/drawing/2014/main" id="{250E651A-B9B2-8DEF-EF25-3ED9440156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91"/>
          <a:stretch>
            <a:fillRect/>
          </a:stretch>
        </p:blipFill>
        <p:spPr>
          <a:xfrm>
            <a:off x="27" y="9"/>
            <a:ext cx="12191969" cy="6857990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A754C13-72D1-1021-72EE-C3BCED12F1BD}"/>
              </a:ext>
            </a:extLst>
          </p:cNvPr>
          <p:cNvSpPr txBox="1"/>
          <p:nvPr/>
        </p:nvSpPr>
        <p:spPr>
          <a:xfrm>
            <a:off x="1595024" y="2751658"/>
            <a:ext cx="9424071" cy="34163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54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Ringvirkninger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54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Desentralisert vekst og velstand eller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5400" b="1" i="0" u="none" strike="noStrike" kern="1200" cap="none" spc="0" baseline="0">
                <a:solidFill>
                  <a:srgbClr val="FFFFFF"/>
                </a:solidFill>
                <a:highlight>
                  <a:srgbClr val="FF0000"/>
                </a:highlight>
                <a:uFillTx/>
                <a:latin typeface="Corbel Light" pitchFamily="34"/>
              </a:rPr>
              <a:t>ny sentralisering</a:t>
            </a:r>
          </a:p>
        </p:txBody>
      </p:sp>
      <p:sp>
        <p:nvSpPr>
          <p:cNvPr id="4" name="TekstSylinder 4">
            <a:extLst>
              <a:ext uri="{FF2B5EF4-FFF2-40B4-BE49-F238E27FC236}">
                <a16:creationId xmlns:a16="http://schemas.microsoft.com/office/drawing/2014/main" id="{AD9BA448-0705-864D-3B9A-8272EEEE5E7D}"/>
              </a:ext>
            </a:extLst>
          </p:cNvPr>
          <p:cNvSpPr txBox="1"/>
          <p:nvPr/>
        </p:nvSpPr>
        <p:spPr>
          <a:xfrm>
            <a:off x="6096003" y="307311"/>
            <a:ext cx="6185916" cy="25545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"Det er ikke grunnlag for å hevde at prosjektet vil gi vesentlig regional befolkningsvekst ... Uansett hvordan man vrir og vender på det, finnes det ikke faglig grunnlag for å hevde at Hordfast vil ha mer enn små til moderate lokale ringvirkninger for økonomien i Sunnhordland og Vestlandet ellers."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Vista Analyse om Hordfast,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0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lderesultat for Hordfast">
            <a:extLst>
              <a:ext uri="{FF2B5EF4-FFF2-40B4-BE49-F238E27FC236}">
                <a16:creationId xmlns:a16="http://schemas.microsoft.com/office/drawing/2014/main" id="{351CF3C5-1CD5-BAF3-3D3E-E326304836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91"/>
          <a:stretch>
            <a:fillRect/>
          </a:stretch>
        </p:blipFill>
        <p:spPr>
          <a:xfrm>
            <a:off x="0" y="-64968"/>
            <a:ext cx="12191969" cy="6857990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337EB345-2B9E-0F73-51D3-0781864FF646}"/>
              </a:ext>
            </a:extLst>
          </p:cNvPr>
          <p:cNvSpPr txBox="1"/>
          <p:nvPr/>
        </p:nvSpPr>
        <p:spPr>
          <a:xfrm>
            <a:off x="1515160" y="2844835"/>
            <a:ext cx="8833762" cy="1754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8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Bør noen bekymre seg for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6000" b="1" i="0" u="none" strike="noStrike" kern="1200" cap="none" spc="0" baseline="0">
                <a:solidFill>
                  <a:srgbClr val="FFFFFF"/>
                </a:solidFill>
                <a:uFillTx/>
                <a:latin typeface="Corbel Light" pitchFamily="34"/>
              </a:rPr>
              <a:t>Økonomisk risiko?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7">
            <a:extLst>
              <a:ext uri="{FF2B5EF4-FFF2-40B4-BE49-F238E27FC236}">
                <a16:creationId xmlns:a16="http://schemas.microsoft.com/office/drawing/2014/main" id="{683B2F18-B048-93CF-67AC-19137C910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6324" y="203197"/>
            <a:ext cx="6639897" cy="46023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oogle Shape;92;p17">
            <a:extLst>
              <a:ext uri="{FF2B5EF4-FFF2-40B4-BE49-F238E27FC236}">
                <a16:creationId xmlns:a16="http://schemas.microsoft.com/office/drawing/2014/main" id="{8587B84C-9422-B6B4-18BE-D87EAFD27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197" y="3632197"/>
            <a:ext cx="4841281" cy="3022604"/>
          </a:xfrm>
          <a:prstGeom prst="rect">
            <a:avLst/>
          </a:prstGeom>
          <a:noFill/>
          <a:ln w="9528" cap="flat">
            <a:solidFill>
              <a:srgbClr val="595959"/>
            </a:solidFill>
            <a:prstDash val="solid"/>
            <a:round/>
          </a:ln>
        </p:spPr>
      </p:pic>
      <p:sp>
        <p:nvSpPr>
          <p:cNvPr id="4" name="Google Shape;93;p17">
            <a:extLst>
              <a:ext uri="{FF2B5EF4-FFF2-40B4-BE49-F238E27FC236}">
                <a16:creationId xmlns:a16="http://schemas.microsoft.com/office/drawing/2014/main" id="{CC9F7173-A4EF-D014-BDA5-E92B673AE3C7}"/>
              </a:ext>
            </a:extLst>
          </p:cNvPr>
          <p:cNvSpPr txBox="1"/>
          <p:nvPr/>
        </p:nvSpPr>
        <p:spPr>
          <a:xfrm>
            <a:off x="5376470" y="5223235"/>
            <a:ext cx="6639997" cy="1064398"/>
          </a:xfrm>
          <a:prstGeom prst="rect">
            <a:avLst/>
          </a:prstGeom>
          <a:solidFill>
            <a:srgbClr val="EEFF41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I snitt har prosjektene listet her blitt minst 40% dyrere enn det Stortinget satte som styringsramme! </a:t>
            </a:r>
            <a:r>
              <a:rPr lang="nb-NO" sz="1200" b="0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(KPI justering er kompensert)</a:t>
            </a:r>
          </a:p>
        </p:txBody>
      </p:sp>
      <p:pic>
        <p:nvPicPr>
          <p:cNvPr id="5" name="Google Shape;94;p17">
            <a:extLst>
              <a:ext uri="{FF2B5EF4-FFF2-40B4-BE49-F238E27FC236}">
                <a16:creationId xmlns:a16="http://schemas.microsoft.com/office/drawing/2014/main" id="{E2C0C96D-A3AB-EA35-6519-A7CAE918E3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197" y="203197"/>
            <a:ext cx="2823365" cy="3225802"/>
          </a:xfrm>
          <a:prstGeom prst="rect">
            <a:avLst/>
          </a:prstGeom>
          <a:noFill/>
          <a:ln w="9528" cap="flat">
            <a:solidFill>
              <a:srgbClr val="595959"/>
            </a:solidFill>
            <a:prstDash val="solid"/>
            <a:round/>
          </a:ln>
        </p:spPr>
      </p:pic>
      <p:pic>
        <p:nvPicPr>
          <p:cNvPr id="6" name="Google Shape;95;p17">
            <a:extLst>
              <a:ext uri="{FF2B5EF4-FFF2-40B4-BE49-F238E27FC236}">
                <a16:creationId xmlns:a16="http://schemas.microsoft.com/office/drawing/2014/main" id="{FBF03DC0-2832-24D7-EAFB-EB0A0AFC4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0912054">
            <a:off x="2446706" y="979268"/>
            <a:ext cx="2724857" cy="2335139"/>
          </a:xfrm>
          <a:prstGeom prst="rect">
            <a:avLst/>
          </a:prstGeom>
          <a:noFill/>
          <a:ln w="9528" cap="flat">
            <a:solidFill>
              <a:srgbClr val="595959"/>
            </a:solidFill>
            <a:prstDash val="solid"/>
            <a:rou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0;p18">
            <a:extLst>
              <a:ext uri="{FF2B5EF4-FFF2-40B4-BE49-F238E27FC236}">
                <a16:creationId xmlns:a16="http://schemas.microsoft.com/office/drawing/2014/main" id="{AB4BF592-1FCC-4567-32CD-05B3A2E12F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6468" y="203197"/>
            <a:ext cx="3854900" cy="645159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oogle Shape;101;p18">
            <a:extLst>
              <a:ext uri="{FF2B5EF4-FFF2-40B4-BE49-F238E27FC236}">
                <a16:creationId xmlns:a16="http://schemas.microsoft.com/office/drawing/2014/main" id="{31A58B51-DBAC-208A-586D-E7D2CA622C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92805" y="2924662"/>
            <a:ext cx="2169697" cy="58213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Google Shape;102;p18">
            <a:extLst>
              <a:ext uri="{FF2B5EF4-FFF2-40B4-BE49-F238E27FC236}">
                <a16:creationId xmlns:a16="http://schemas.microsoft.com/office/drawing/2014/main" id="{11B2C1A7-551C-455A-C0DD-0B8DCD96B0E0}"/>
              </a:ext>
            </a:extLst>
          </p:cNvPr>
          <p:cNvSpPr txBox="1"/>
          <p:nvPr/>
        </p:nvSpPr>
        <p:spPr>
          <a:xfrm>
            <a:off x="10268803" y="6196303"/>
            <a:ext cx="1840001" cy="3563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33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Kilder: SVV sine siste dokumenter</a:t>
            </a:r>
          </a:p>
        </p:txBody>
      </p:sp>
      <p:sp>
        <p:nvSpPr>
          <p:cNvPr id="5" name="Google Shape;103;p18">
            <a:extLst>
              <a:ext uri="{FF2B5EF4-FFF2-40B4-BE49-F238E27FC236}">
                <a16:creationId xmlns:a16="http://schemas.microsoft.com/office/drawing/2014/main" id="{5D9078FE-AC81-EFBA-09E8-1E4DC0163AE4}"/>
              </a:ext>
            </a:extLst>
          </p:cNvPr>
          <p:cNvSpPr txBox="1"/>
          <p:nvPr/>
        </p:nvSpPr>
        <p:spPr>
          <a:xfrm>
            <a:off x="961098" y="1208132"/>
            <a:ext cx="4311597" cy="44328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Styringsramme SVV 2026 kroner ~ 100 milliarder</a:t>
            </a: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400" b="0" i="0" u="none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Netto nytte ~ 0 (SVV)</a:t>
            </a: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400" b="0" i="0" u="none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400" b="0" i="0" u="none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400" b="0" i="0" u="none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Netto nytte med 40% kostnadssprekk:</a:t>
            </a: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400" b="0" i="0" u="none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3067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- 40 milliarder</a:t>
            </a:r>
          </a:p>
        </p:txBody>
      </p:sp>
      <p:sp>
        <p:nvSpPr>
          <p:cNvPr id="6" name="Google Shape;104;p18">
            <a:extLst>
              <a:ext uri="{FF2B5EF4-FFF2-40B4-BE49-F238E27FC236}">
                <a16:creationId xmlns:a16="http://schemas.microsoft.com/office/drawing/2014/main" id="{1E2CC94F-6757-01F9-D436-46D8F6AF22FE}"/>
              </a:ext>
            </a:extLst>
          </p:cNvPr>
          <p:cNvSpPr txBox="1"/>
          <p:nvPr/>
        </p:nvSpPr>
        <p:spPr>
          <a:xfrm>
            <a:off x="2227597" y="4563029"/>
            <a:ext cx="7760796" cy="6155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400" b="0" i="0" u="none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</p:txBody>
      </p: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55B5F1DC-E44E-04B1-28F3-42A3ECD8CC2A}"/>
              </a:ext>
            </a:extLst>
          </p:cNvPr>
          <p:cNvSpPr/>
          <p:nvPr/>
        </p:nvSpPr>
        <p:spPr>
          <a:xfrm>
            <a:off x="7383935" y="1638933"/>
            <a:ext cx="1088401" cy="3153601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noFill/>
          <a:ln w="28575" cap="flat">
            <a:solidFill>
              <a:srgbClr val="FF0000"/>
            </a:solidFill>
            <a:prstDash val="solid"/>
            <a:round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67" b="0" i="0" u="none" strike="noStrike" kern="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pic>
        <p:nvPicPr>
          <p:cNvPr id="8" name="Google Shape;106;p18">
            <a:extLst>
              <a:ext uri="{FF2B5EF4-FFF2-40B4-BE49-F238E27FC236}">
                <a16:creationId xmlns:a16="http://schemas.microsoft.com/office/drawing/2014/main" id="{98E39691-EBD2-573C-09B9-54BA6F37A3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40371" y="2800651"/>
            <a:ext cx="552434" cy="83016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Google Shape;107;p18">
            <a:extLst>
              <a:ext uri="{FF2B5EF4-FFF2-40B4-BE49-F238E27FC236}">
                <a16:creationId xmlns:a16="http://schemas.microsoft.com/office/drawing/2014/main" id="{5647E3EB-E9DF-C80C-8DAF-3F202717BD78}"/>
              </a:ext>
            </a:extLst>
          </p:cNvPr>
          <p:cNvSpPr txBox="1"/>
          <p:nvPr/>
        </p:nvSpPr>
        <p:spPr>
          <a:xfrm>
            <a:off x="10160831" y="3506797"/>
            <a:ext cx="1868402" cy="4924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00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Kritisk stor?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6;p18">
            <a:extLst>
              <a:ext uri="{FF2B5EF4-FFF2-40B4-BE49-F238E27FC236}">
                <a16:creationId xmlns:a16="http://schemas.microsoft.com/office/drawing/2014/main" id="{51CBB9D3-068B-11A7-F33C-E7ABA09145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026" y="1871392"/>
            <a:ext cx="5892795" cy="48682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87;p18">
            <a:extLst>
              <a:ext uri="{FF2B5EF4-FFF2-40B4-BE49-F238E27FC236}">
                <a16:creationId xmlns:a16="http://schemas.microsoft.com/office/drawing/2014/main" id="{A29A27E5-426E-3F62-8F44-DFD545A84929}"/>
              </a:ext>
            </a:extLst>
          </p:cNvPr>
          <p:cNvSpPr txBox="1"/>
          <p:nvPr/>
        </p:nvSpPr>
        <p:spPr>
          <a:xfrm>
            <a:off x="0" y="460016"/>
            <a:ext cx="9653997" cy="11079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3200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Manglende magemål</a:t>
            </a:r>
          </a:p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Hordfast er et gigantisk (og svært kostbart) prosjekt</a:t>
            </a:r>
          </a:p>
        </p:txBody>
      </p:sp>
      <p:sp>
        <p:nvSpPr>
          <p:cNvPr id="4" name="Google Shape;88;p18">
            <a:extLst>
              <a:ext uri="{FF2B5EF4-FFF2-40B4-BE49-F238E27FC236}">
                <a16:creationId xmlns:a16="http://schemas.microsoft.com/office/drawing/2014/main" id="{320CF255-2923-618A-9D29-2586BF0BAF5F}"/>
              </a:ext>
            </a:extLst>
          </p:cNvPr>
          <p:cNvSpPr txBox="1"/>
          <p:nvPr/>
        </p:nvSpPr>
        <p:spPr>
          <a:xfrm>
            <a:off x="7314221" y="2213030"/>
            <a:ext cx="4509601" cy="41849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33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Tilsammen over 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highlight>
                  <a:srgbClr val="FBE9C9"/>
                </a:highlight>
                <a:uFillTx/>
                <a:latin typeface="Arial"/>
              </a:rPr>
              <a:t>8 km med 4 felts bruer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!</a:t>
            </a:r>
          </a:p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133" b="0" i="0" u="none" strike="noStrike" kern="1200" cap="none" spc="0" baseline="0">
              <a:solidFill>
                <a:srgbClr val="17191A"/>
              </a:solidFill>
              <a:uFillTx/>
              <a:latin typeface="Arial"/>
            </a:endParaRPr>
          </a:p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33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Like mye “bro-areal” som å bygge 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highlight>
                  <a:srgbClr val="FBE9C9"/>
                </a:highlight>
                <a:uFillTx/>
                <a:latin typeface="Arial"/>
              </a:rPr>
              <a:t>10 Nordhordlandsbruer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 på en gang!</a:t>
            </a:r>
          </a:p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133" b="0" i="0" u="none" strike="noStrike" kern="1200" cap="none" spc="0" baseline="0">
              <a:solidFill>
                <a:srgbClr val="17191A"/>
              </a:solidFill>
              <a:uFillTx/>
              <a:latin typeface="Arial"/>
            </a:endParaRPr>
          </a:p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33" b="0" i="0" u="none" strike="noStrike" kern="1200" cap="none" spc="0" baseline="0">
                <a:solidFill>
                  <a:srgbClr val="17191A"/>
                </a:solidFill>
                <a:highlight>
                  <a:srgbClr val="F9A0F9"/>
                </a:highlight>
                <a:uFillTx/>
                <a:latin typeface="Arial"/>
              </a:rPr>
              <a:t>Pluss: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 like mye 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highlight>
                  <a:srgbClr val="FBE9C9"/>
                </a:highlight>
                <a:uFillTx/>
                <a:latin typeface="Arial"/>
              </a:rPr>
              <a:t>tunnelvolum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 som 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highlight>
                  <a:srgbClr val="FBE9C9"/>
                </a:highlight>
                <a:uFillTx/>
                <a:latin typeface="Arial"/>
              </a:rPr>
              <a:t>Lærdalstunnelen!</a:t>
            </a:r>
          </a:p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133" b="0" i="0" u="none" strike="noStrike" kern="1200" cap="none" spc="0" baseline="0">
              <a:solidFill>
                <a:srgbClr val="17191A"/>
              </a:solidFill>
              <a:uFillTx/>
              <a:latin typeface="Arial"/>
            </a:endParaRPr>
          </a:p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33" b="0" i="0" u="none" strike="noStrike" kern="1200" cap="none" spc="0" baseline="0">
                <a:solidFill>
                  <a:srgbClr val="17191A"/>
                </a:solidFill>
                <a:highlight>
                  <a:srgbClr val="F9A0F9"/>
                </a:highlight>
                <a:uFillTx/>
                <a:latin typeface="Arial"/>
              </a:rPr>
              <a:t>Pluss:</a:t>
            </a:r>
            <a:r>
              <a:rPr lang="nb-NO" sz="2133" b="0" i="0" u="none" strike="noStrike" kern="1200" cap="none" spc="0" baseline="0">
                <a:solidFill>
                  <a:srgbClr val="17191A"/>
                </a:solidFill>
                <a:uFillTx/>
                <a:latin typeface="Arial"/>
              </a:rPr>
              <a:t> 30 km 4-felts motorveg i sjelden og sårbar natur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399458-8CA0-CDDF-3252-5F6326823C9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nb-NO" sz="2600">
                <a:latin typeface="Abadi ExtraLight" pitchFamily="34"/>
              </a:rPr>
              <a:t>Vår oppfordring til </a:t>
            </a:r>
            <a:br>
              <a:rPr lang="nb-NO" sz="2600">
                <a:latin typeface="Abadi ExtraLight" pitchFamily="34"/>
              </a:rPr>
            </a:br>
            <a:r>
              <a:rPr lang="nb-NO" sz="2600">
                <a:latin typeface="Abadi ExtraLight" pitchFamily="34"/>
              </a:rPr>
              <a:t>Vestlandsrådet og Fylkestinget</a:t>
            </a:r>
            <a:br>
              <a:rPr lang="nb-NO" sz="2600">
                <a:latin typeface="Abadi ExtraLight" pitchFamily="34"/>
              </a:rPr>
            </a:br>
            <a:endParaRPr lang="nb-NO" sz="2600">
              <a:latin typeface="Abadi ExtraLight" pitchFamily="34"/>
            </a:endParaRPr>
          </a:p>
        </p:txBody>
      </p:sp>
      <p:sp>
        <p:nvSpPr>
          <p:cNvPr id="3" name="Plassholder for tekst 3">
            <a:extLst>
              <a:ext uri="{FF2B5EF4-FFF2-40B4-BE49-F238E27FC236}">
                <a16:creationId xmlns:a16="http://schemas.microsoft.com/office/drawing/2014/main" id="{264093CA-8A94-6CF3-4E5E-8881D747784A}"/>
              </a:ext>
            </a:extLst>
          </p:cNvPr>
          <p:cNvSpPr txBox="1">
            <a:spLocks noGrp="1"/>
          </p:cNvSpPr>
          <p:nvPr>
            <p:ph type="body" idx="2"/>
          </p:nvPr>
        </p:nvSpPr>
        <p:spPr/>
        <p:txBody>
          <a:bodyPr anchorCtr="1"/>
          <a:lstStyle/>
          <a:p>
            <a:pPr marL="571500" lvl="0" indent="-571500" algn="ctr">
              <a:buFont typeface="Wingdings" pitchFamily="2"/>
              <a:buChar char="§"/>
            </a:pPr>
            <a:r>
              <a:rPr lang="nb-NO" sz="2800" b="1">
                <a:latin typeface="Abadi ExtraLight" pitchFamily="34"/>
              </a:rPr>
              <a:t>Få fart på Bybanen til Åsane</a:t>
            </a:r>
          </a:p>
          <a:p>
            <a:pPr marL="571500" lvl="0" indent="-571500" algn="ctr">
              <a:buFont typeface="Wingdings" pitchFamily="2"/>
              <a:buChar char="§"/>
            </a:pPr>
            <a:r>
              <a:rPr lang="nb-NO" sz="2800" b="1">
                <a:latin typeface="Abadi ExtraLight" pitchFamily="34"/>
              </a:rPr>
              <a:t>Lag en samlet oversikt og plan over behov, nytteverdi og kostnad for Gul stripe etter 0+ visjonen</a:t>
            </a:r>
          </a:p>
          <a:p>
            <a:pPr marL="571500" lvl="0" indent="-571500" algn="ctr">
              <a:buFont typeface="Wingdings" pitchFamily="2"/>
              <a:buChar char="§"/>
            </a:pPr>
            <a:r>
              <a:rPr lang="nb-NO" sz="2800" b="1">
                <a:latin typeface="Abadi ExtraLight" pitchFamily="34"/>
              </a:rPr>
              <a:t>Gi prioritet til farbare vei i nytt NTP arbeid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AB9A1B-D56E-E40E-3589-020CE3000C9B}"/>
              </a:ext>
            </a:extLst>
          </p:cNvPr>
          <p:cNvSpPr txBox="1"/>
          <p:nvPr/>
        </p:nvSpPr>
        <p:spPr>
          <a:xfrm>
            <a:off x="5185736" y="534924"/>
            <a:ext cx="5706944" cy="38115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000" b="0" i="0" u="none" strike="noStrike" kern="1200" cap="none" spc="0" baseline="0">
              <a:solidFill>
                <a:srgbClr val="000000"/>
              </a:solidFill>
              <a:highlight>
                <a:srgbClr val="FFFF00"/>
              </a:highlight>
              <a:uFillTx/>
              <a:latin typeface="Abadi ExtraLight" pitchFamily="34"/>
            </a:endParaRPr>
          </a:p>
        </p:txBody>
      </p:sp>
      <p:pic>
        <p:nvPicPr>
          <p:cNvPr id="5" name="Plassholder for innhold 10">
            <a:extLst>
              <a:ext uri="{FF2B5EF4-FFF2-40B4-BE49-F238E27FC236}">
                <a16:creationId xmlns:a16="http://schemas.microsoft.com/office/drawing/2014/main" id="{003EF907-9809-6A9D-27F0-AB41084D71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3" y="166786"/>
            <a:ext cx="5077964" cy="6396922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8;p16">
            <a:extLst>
              <a:ext uri="{FF2B5EF4-FFF2-40B4-BE49-F238E27FC236}">
                <a16:creationId xmlns:a16="http://schemas.microsoft.com/office/drawing/2014/main" id="{79A54611-7C93-3B7A-598A-69FADA173684}"/>
              </a:ext>
            </a:extLst>
          </p:cNvPr>
          <p:cNvSpPr txBox="1"/>
          <p:nvPr/>
        </p:nvSpPr>
        <p:spPr>
          <a:xfrm>
            <a:off x="4998229" y="1970934"/>
            <a:ext cx="3295195" cy="5539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b="0" i="0" u="none" strike="noStrike" kern="0" cap="none" spc="0" baseline="0">
                <a:solidFill>
                  <a:srgbClr val="595959"/>
                </a:solidFill>
                <a:uFillTx/>
                <a:latin typeface="Oswald"/>
                <a:ea typeface="Oswald"/>
                <a:cs typeface="Oswald"/>
              </a:rPr>
              <a:t>Motorvei Stavanger - Bergen</a:t>
            </a:r>
          </a:p>
        </p:txBody>
      </p:sp>
      <p:sp>
        <p:nvSpPr>
          <p:cNvPr id="3" name="Google Shape;89;p16">
            <a:extLst>
              <a:ext uri="{FF2B5EF4-FFF2-40B4-BE49-F238E27FC236}">
                <a16:creationId xmlns:a16="http://schemas.microsoft.com/office/drawing/2014/main" id="{CC933210-3020-D0DE-189E-612812E99D44}"/>
              </a:ext>
            </a:extLst>
          </p:cNvPr>
          <p:cNvSpPr txBox="1"/>
          <p:nvPr/>
        </p:nvSpPr>
        <p:spPr>
          <a:xfrm>
            <a:off x="222729" y="169767"/>
            <a:ext cx="11797597" cy="1375019"/>
          </a:xfrm>
          <a:prstGeom prst="rect">
            <a:avLst/>
          </a:prstGeom>
          <a:solidFill>
            <a:srgbClr val="EEEEEE"/>
          </a:solidFill>
          <a:ln w="19046" cap="flat">
            <a:solidFill>
              <a:srgbClr val="000000"/>
            </a:solidFill>
            <a:prstDash val="solid"/>
            <a:round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Bakteppe:</a:t>
            </a:r>
            <a:endParaRPr lang="nb-NO" sz="1467" b="0" i="0" u="sng" strike="noStrike" kern="0" cap="none" spc="0" baseline="0">
              <a:solidFill>
                <a:srgbClr val="595959"/>
              </a:solidFill>
              <a:uFillTx/>
              <a:latin typeface="Arial"/>
              <a:cs typeface="Arial"/>
            </a:endParaRPr>
          </a:p>
          <a:p>
            <a:pPr marL="609584" marR="0" lvl="0" indent="-397919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Aria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Norges mål for klima og naturmangfold + internasjonale avtaler</a:t>
            </a:r>
          </a:p>
          <a:p>
            <a:pPr marL="609584" marR="0" lvl="0" indent="-397919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Aria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Samferdselsmidlene er og forblir begrensede → </a:t>
            </a:r>
            <a:r>
              <a:rPr lang="nb-NO" sz="1467" b="0" i="1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knallhard prioritering</a:t>
            </a:r>
          </a:p>
          <a:p>
            <a:pPr marL="609584" marR="0" lvl="0" indent="-397919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Aria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Endret trusselbilde i verden → betydelig mer satsing på forsvar og kritiske transportkorridorer</a:t>
            </a:r>
          </a:p>
          <a:p>
            <a:pPr marL="609584" marR="0" lvl="0" indent="-397919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swald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67" b="0" i="0" u="none" strike="noStrike" kern="0" cap="none" spc="0" baseline="0">
                <a:solidFill>
                  <a:srgbClr val="595959"/>
                </a:solidFill>
                <a:uFillTx/>
                <a:latin typeface="Arial"/>
                <a:cs typeface="Arial"/>
              </a:rPr>
              <a:t>Eldrebølgen → færre yrkesaktive  → lavere trafikkprognoser</a:t>
            </a:r>
          </a:p>
        </p:txBody>
      </p:sp>
      <p:sp>
        <p:nvSpPr>
          <p:cNvPr id="4" name="Google Shape;90;p16">
            <a:extLst>
              <a:ext uri="{FF2B5EF4-FFF2-40B4-BE49-F238E27FC236}">
                <a16:creationId xmlns:a16="http://schemas.microsoft.com/office/drawing/2014/main" id="{DCE7CBDC-8342-550D-2216-55A5E2D079A6}"/>
              </a:ext>
            </a:extLst>
          </p:cNvPr>
          <p:cNvSpPr txBox="1"/>
          <p:nvPr/>
        </p:nvSpPr>
        <p:spPr>
          <a:xfrm>
            <a:off x="8503234" y="1960729"/>
            <a:ext cx="3517203" cy="5539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b="0" i="0" u="none" strike="noStrike" kern="0" cap="none" spc="0" baseline="0">
                <a:solidFill>
                  <a:srgbClr val="595959"/>
                </a:solidFill>
                <a:uFillTx/>
                <a:latin typeface="Oswald"/>
                <a:ea typeface="Oswald"/>
                <a:cs typeface="Oswald"/>
              </a:rPr>
              <a:t>“Gul stripe” hele E39</a:t>
            </a:r>
          </a:p>
        </p:txBody>
      </p:sp>
      <p:cxnSp>
        <p:nvCxnSpPr>
          <p:cNvPr id="5" name="Google Shape;91;p16">
            <a:extLst>
              <a:ext uri="{FF2B5EF4-FFF2-40B4-BE49-F238E27FC236}">
                <a16:creationId xmlns:a16="http://schemas.microsoft.com/office/drawing/2014/main" id="{10E2E646-48BE-A614-4BA4-14A8B0D312F3}"/>
              </a:ext>
            </a:extLst>
          </p:cNvPr>
          <p:cNvCxnSpPr/>
          <p:nvPr/>
        </p:nvCxnSpPr>
        <p:spPr>
          <a:xfrm flipH="1">
            <a:off x="8293351" y="2153430"/>
            <a:ext cx="394" cy="4488405"/>
          </a:xfrm>
          <a:prstGeom prst="straightConnector1">
            <a:avLst/>
          </a:prstGeom>
          <a:noFill/>
          <a:ln w="38103" cap="flat">
            <a:solidFill>
              <a:srgbClr val="78909C"/>
            </a:solidFill>
            <a:prstDash val="solid"/>
            <a:round/>
          </a:ln>
        </p:spPr>
      </p:cxnSp>
      <p:cxnSp>
        <p:nvCxnSpPr>
          <p:cNvPr id="6" name="Google Shape;92;p16">
            <a:extLst>
              <a:ext uri="{FF2B5EF4-FFF2-40B4-BE49-F238E27FC236}">
                <a16:creationId xmlns:a16="http://schemas.microsoft.com/office/drawing/2014/main" id="{4BF904DA-97B5-9D30-D144-575246BA521D}"/>
              </a:ext>
            </a:extLst>
          </p:cNvPr>
          <p:cNvCxnSpPr/>
          <p:nvPr/>
        </p:nvCxnSpPr>
        <p:spPr>
          <a:xfrm>
            <a:off x="4985967" y="2153430"/>
            <a:ext cx="10799" cy="4532406"/>
          </a:xfrm>
          <a:prstGeom prst="straightConnector1">
            <a:avLst/>
          </a:prstGeom>
          <a:noFill/>
          <a:ln w="38103" cap="flat">
            <a:solidFill>
              <a:srgbClr val="78909C"/>
            </a:solidFill>
            <a:prstDash val="solid"/>
            <a:round/>
          </a:ln>
        </p:spPr>
      </p:cxnSp>
      <p:sp>
        <p:nvSpPr>
          <p:cNvPr id="7" name="Google Shape;93;p16">
            <a:extLst>
              <a:ext uri="{FF2B5EF4-FFF2-40B4-BE49-F238E27FC236}">
                <a16:creationId xmlns:a16="http://schemas.microsoft.com/office/drawing/2014/main" id="{F9B30233-2DDB-55B2-2438-5A0E49A9553D}"/>
              </a:ext>
            </a:extLst>
          </p:cNvPr>
          <p:cNvSpPr txBox="1"/>
          <p:nvPr/>
        </p:nvSpPr>
        <p:spPr>
          <a:xfrm>
            <a:off x="299932" y="2601065"/>
            <a:ext cx="4432398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595959"/>
                </a:solidFill>
                <a:uFillTx/>
                <a:latin typeface="Oswald"/>
                <a:ea typeface="Oswald"/>
                <a:cs typeface="Oswald"/>
              </a:rPr>
              <a:t>Natur, klima, jordbruksarealer</a:t>
            </a:r>
          </a:p>
        </p:txBody>
      </p:sp>
      <p:sp>
        <p:nvSpPr>
          <p:cNvPr id="8" name="Google Shape;94;p16">
            <a:extLst>
              <a:ext uri="{FF2B5EF4-FFF2-40B4-BE49-F238E27FC236}">
                <a16:creationId xmlns:a16="http://schemas.microsoft.com/office/drawing/2014/main" id="{EAE073AB-7331-83F2-5E42-C6CE03E48940}"/>
              </a:ext>
            </a:extLst>
          </p:cNvPr>
          <p:cNvSpPr txBox="1"/>
          <p:nvPr/>
        </p:nvSpPr>
        <p:spPr>
          <a:xfrm>
            <a:off x="299932" y="3278252"/>
            <a:ext cx="4432398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595959"/>
                </a:solidFill>
                <a:uFillTx/>
                <a:latin typeface="Oswald"/>
                <a:ea typeface="Oswald"/>
                <a:cs typeface="Oswald"/>
              </a:rPr>
              <a:t>Teknologisk og kostnadsmessig risiko</a:t>
            </a:r>
          </a:p>
        </p:txBody>
      </p:sp>
      <p:sp>
        <p:nvSpPr>
          <p:cNvPr id="9" name="Google Shape;95;p16">
            <a:extLst>
              <a:ext uri="{FF2B5EF4-FFF2-40B4-BE49-F238E27FC236}">
                <a16:creationId xmlns:a16="http://schemas.microsoft.com/office/drawing/2014/main" id="{24BF6121-A178-1EFD-3F47-6745E10DA1C7}"/>
              </a:ext>
            </a:extLst>
          </p:cNvPr>
          <p:cNvSpPr txBox="1"/>
          <p:nvPr/>
        </p:nvSpPr>
        <p:spPr>
          <a:xfrm>
            <a:off x="299932" y="4816675"/>
            <a:ext cx="4432398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595959"/>
                </a:solidFill>
                <a:uFillTx/>
                <a:latin typeface="Oswald"/>
                <a:ea typeface="Oswald"/>
                <a:cs typeface="Oswald"/>
              </a:rPr>
              <a:t>Trafikkvekst</a:t>
            </a:r>
          </a:p>
        </p:txBody>
      </p:sp>
      <p:sp>
        <p:nvSpPr>
          <p:cNvPr id="10" name="Google Shape;96;p16">
            <a:extLst>
              <a:ext uri="{FF2B5EF4-FFF2-40B4-BE49-F238E27FC236}">
                <a16:creationId xmlns:a16="http://schemas.microsoft.com/office/drawing/2014/main" id="{0E9E56F4-1015-2522-2E06-62934CE6D56D}"/>
              </a:ext>
            </a:extLst>
          </p:cNvPr>
          <p:cNvSpPr txBox="1"/>
          <p:nvPr/>
        </p:nvSpPr>
        <p:spPr>
          <a:xfrm>
            <a:off x="267379" y="5612395"/>
            <a:ext cx="4641997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595959"/>
                </a:solidFill>
                <a:uFillTx/>
                <a:latin typeface="Oswald"/>
                <a:ea typeface="Oswald"/>
                <a:cs typeface="Oswald"/>
              </a:rPr>
              <a:t>Prioriteringer / bindinger</a:t>
            </a:r>
          </a:p>
        </p:txBody>
      </p:sp>
      <p:sp>
        <p:nvSpPr>
          <p:cNvPr id="11" name="Google Shape;97;p16">
            <a:extLst>
              <a:ext uri="{FF2B5EF4-FFF2-40B4-BE49-F238E27FC236}">
                <a16:creationId xmlns:a16="http://schemas.microsoft.com/office/drawing/2014/main" id="{9EF1E386-146E-2D88-4EA0-586C920788A5}"/>
              </a:ext>
            </a:extLst>
          </p:cNvPr>
          <p:cNvSpPr txBox="1"/>
          <p:nvPr/>
        </p:nvSpPr>
        <p:spPr>
          <a:xfrm>
            <a:off x="5334829" y="2601065"/>
            <a:ext cx="2620396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❌ Særs negativt</a:t>
            </a:r>
          </a:p>
        </p:txBody>
      </p:sp>
      <p:sp>
        <p:nvSpPr>
          <p:cNvPr id="12" name="Google Shape;98;p16">
            <a:extLst>
              <a:ext uri="{FF2B5EF4-FFF2-40B4-BE49-F238E27FC236}">
                <a16:creationId xmlns:a16="http://schemas.microsoft.com/office/drawing/2014/main" id="{1BA325F0-3F2D-00F0-40A9-91F93202C48D}"/>
              </a:ext>
            </a:extLst>
          </p:cNvPr>
          <p:cNvSpPr txBox="1"/>
          <p:nvPr/>
        </p:nvSpPr>
        <p:spPr>
          <a:xfrm>
            <a:off x="5333036" y="3257723"/>
            <a:ext cx="2359600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❌ Svært høy</a:t>
            </a:r>
          </a:p>
        </p:txBody>
      </p:sp>
      <p:sp>
        <p:nvSpPr>
          <p:cNvPr id="13" name="Google Shape;99;p16">
            <a:extLst>
              <a:ext uri="{FF2B5EF4-FFF2-40B4-BE49-F238E27FC236}">
                <a16:creationId xmlns:a16="http://schemas.microsoft.com/office/drawing/2014/main" id="{86FF0CD1-5012-2EDE-B273-74EACAEFB990}"/>
              </a:ext>
            </a:extLst>
          </p:cNvPr>
          <p:cNvSpPr txBox="1"/>
          <p:nvPr/>
        </p:nvSpPr>
        <p:spPr>
          <a:xfrm>
            <a:off x="5100285" y="4775673"/>
            <a:ext cx="3096798" cy="6770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❌ Krever mangedobling </a:t>
            </a:r>
            <a:br>
              <a:rPr lang="nb-NO" sz="1867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</a:br>
            <a:r>
              <a:rPr lang="nb-NO" sz="933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konflikt nullvekstmålet byene</a:t>
            </a:r>
          </a:p>
        </p:txBody>
      </p:sp>
      <p:sp>
        <p:nvSpPr>
          <p:cNvPr id="14" name="Google Shape;100;p16">
            <a:extLst>
              <a:ext uri="{FF2B5EF4-FFF2-40B4-BE49-F238E27FC236}">
                <a16:creationId xmlns:a16="http://schemas.microsoft.com/office/drawing/2014/main" id="{2498FF92-0462-7C00-AF99-E8BCDD1CD3BD}"/>
              </a:ext>
            </a:extLst>
          </p:cNvPr>
          <p:cNvSpPr txBox="1"/>
          <p:nvPr/>
        </p:nvSpPr>
        <p:spPr>
          <a:xfrm>
            <a:off x="5096655" y="5551020"/>
            <a:ext cx="3096798" cy="6770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❌ Fortrenger andre</a:t>
            </a:r>
            <a:br>
              <a:rPr lang="nb-NO" sz="1867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</a:br>
            <a:r>
              <a:rPr lang="nb-NO" sz="933" b="1" i="0" u="none" strike="noStrike" kern="0" cap="none" spc="0" baseline="0">
                <a:solidFill>
                  <a:srgbClr val="FF0000"/>
                </a:solidFill>
                <a:uFillTx/>
                <a:latin typeface="Arial"/>
                <a:cs typeface="Arial"/>
              </a:rPr>
              <a:t>få gigaprosjekt binder opp nær alle midler</a:t>
            </a:r>
            <a:endParaRPr lang="nb-NO" sz="133" b="1" i="0" u="none" strike="noStrike" kern="0" cap="none" spc="0" baseline="0">
              <a:solidFill>
                <a:srgbClr val="FF0000"/>
              </a:solidFill>
              <a:uFillTx/>
              <a:latin typeface="Arial"/>
              <a:cs typeface="Arial"/>
            </a:endParaRPr>
          </a:p>
        </p:txBody>
      </p:sp>
      <p:sp>
        <p:nvSpPr>
          <p:cNvPr id="15" name="Google Shape;101;p16">
            <a:extLst>
              <a:ext uri="{FF2B5EF4-FFF2-40B4-BE49-F238E27FC236}">
                <a16:creationId xmlns:a16="http://schemas.microsoft.com/office/drawing/2014/main" id="{644CC7C4-3FEC-4CFD-B32E-BE6D67B55BAD}"/>
              </a:ext>
            </a:extLst>
          </p:cNvPr>
          <p:cNvSpPr txBox="1"/>
          <p:nvPr/>
        </p:nvSpPr>
        <p:spPr>
          <a:xfrm>
            <a:off x="8711296" y="2590870"/>
            <a:ext cx="2910800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78909C"/>
                </a:solidFill>
                <a:uFillTx/>
                <a:latin typeface="Arial"/>
                <a:cs typeface="Arial"/>
              </a:rPr>
              <a:t>✅ Betydelig bedre</a:t>
            </a:r>
          </a:p>
        </p:txBody>
      </p:sp>
      <p:sp>
        <p:nvSpPr>
          <p:cNvPr id="16" name="Google Shape;102;p16">
            <a:extLst>
              <a:ext uri="{FF2B5EF4-FFF2-40B4-BE49-F238E27FC236}">
                <a16:creationId xmlns:a16="http://schemas.microsoft.com/office/drawing/2014/main" id="{F53AA35C-166A-7732-1E2C-FA21B25939DB}"/>
              </a:ext>
            </a:extLst>
          </p:cNvPr>
          <p:cNvSpPr txBox="1"/>
          <p:nvPr/>
        </p:nvSpPr>
        <p:spPr>
          <a:xfrm>
            <a:off x="9054269" y="3273131"/>
            <a:ext cx="2359600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78909C"/>
                </a:solidFill>
                <a:uFillTx/>
                <a:latin typeface="Arial"/>
                <a:cs typeface="Arial"/>
              </a:rPr>
              <a:t>✅ </a:t>
            </a:r>
            <a:r>
              <a:rPr lang="nb-NO" sz="1867" b="1" i="0" u="none" strike="noStrike" kern="0" cap="none" spc="0" baseline="0">
                <a:solidFill>
                  <a:srgbClr val="6AA84F"/>
                </a:solidFill>
                <a:uFillTx/>
                <a:latin typeface="Arial"/>
                <a:cs typeface="Arial"/>
              </a:rPr>
              <a:t>Lav</a:t>
            </a:r>
          </a:p>
        </p:txBody>
      </p:sp>
      <p:sp>
        <p:nvSpPr>
          <p:cNvPr id="17" name="Google Shape;103;p16">
            <a:extLst>
              <a:ext uri="{FF2B5EF4-FFF2-40B4-BE49-F238E27FC236}">
                <a16:creationId xmlns:a16="http://schemas.microsoft.com/office/drawing/2014/main" id="{D4946E06-0373-8D64-EFC1-5D50DB68B9F9}"/>
              </a:ext>
            </a:extLst>
          </p:cNvPr>
          <p:cNvSpPr txBox="1"/>
          <p:nvPr/>
        </p:nvSpPr>
        <p:spPr>
          <a:xfrm>
            <a:off x="8711296" y="4740267"/>
            <a:ext cx="3043196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78909C"/>
                </a:solidFill>
                <a:uFillTx/>
                <a:latin typeface="Arial"/>
                <a:cs typeface="Arial"/>
              </a:rPr>
              <a:t>✅ </a:t>
            </a:r>
            <a:r>
              <a:rPr lang="nb-NO" sz="1867" b="1" i="0" u="none" strike="noStrike" kern="0" cap="none" spc="0" baseline="0">
                <a:solidFill>
                  <a:srgbClr val="6AA84F"/>
                </a:solidFill>
                <a:uFillTx/>
                <a:latin typeface="Arial"/>
                <a:cs typeface="Arial"/>
              </a:rPr>
              <a:t>Krever ikke vekst</a:t>
            </a:r>
          </a:p>
        </p:txBody>
      </p:sp>
      <p:sp>
        <p:nvSpPr>
          <p:cNvPr id="18" name="Google Shape;104;p16">
            <a:extLst>
              <a:ext uri="{FF2B5EF4-FFF2-40B4-BE49-F238E27FC236}">
                <a16:creationId xmlns:a16="http://schemas.microsoft.com/office/drawing/2014/main" id="{7AA7FEE0-13E1-F3E7-271F-DAB9DC6C6170}"/>
              </a:ext>
            </a:extLst>
          </p:cNvPr>
          <p:cNvSpPr txBox="1"/>
          <p:nvPr/>
        </p:nvSpPr>
        <p:spPr>
          <a:xfrm>
            <a:off x="8740237" y="5547143"/>
            <a:ext cx="3043196" cy="9643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78909C"/>
                </a:solidFill>
                <a:uFillTx/>
                <a:latin typeface="Arial"/>
                <a:cs typeface="Arial"/>
              </a:rPr>
              <a:t>✅ </a:t>
            </a:r>
            <a:r>
              <a:rPr lang="nb-NO" sz="1867" b="1" i="0" u="none" strike="noStrike" kern="0" cap="none" spc="0" baseline="0">
                <a:solidFill>
                  <a:srgbClr val="6AA84F"/>
                </a:solidFill>
                <a:uFillTx/>
                <a:latin typeface="Arial"/>
                <a:cs typeface="Arial"/>
              </a:rPr>
              <a:t>Mange prosjekt</a:t>
            </a:r>
            <a:br>
              <a:rPr lang="nb-NO" sz="1867" b="1" i="0" u="none" strike="noStrike" kern="0" cap="none" spc="0" baseline="0">
                <a:solidFill>
                  <a:srgbClr val="6AA84F"/>
                </a:solidFill>
                <a:uFillTx/>
                <a:latin typeface="Arial"/>
                <a:cs typeface="Arial"/>
              </a:rPr>
            </a:br>
            <a:r>
              <a:rPr lang="nb-NO" sz="933" b="1" i="0" u="none" strike="noStrike" kern="0" cap="none" spc="0" baseline="0">
                <a:solidFill>
                  <a:srgbClr val="6AA84F"/>
                </a:solidFill>
                <a:uFillTx/>
                <a:latin typeface="Arial"/>
                <a:cs typeface="Arial"/>
              </a:rPr>
              <a:t>Mer for pengene</a:t>
            </a:r>
            <a:br>
              <a:rPr lang="nb-NO" sz="1867" b="1" i="0" u="none" strike="noStrike" kern="0" cap="none" spc="0" baseline="0">
                <a:solidFill>
                  <a:srgbClr val="6AA84F"/>
                </a:solidFill>
                <a:uFillTx/>
                <a:latin typeface="Arial"/>
                <a:cs typeface="Arial"/>
              </a:rPr>
            </a:br>
            <a:endParaRPr lang="nb-NO" sz="1867" b="1" i="0" u="none" strike="noStrike" kern="0" cap="none" spc="0" baseline="0">
              <a:solidFill>
                <a:srgbClr val="6AA84F"/>
              </a:solidFill>
              <a:uFillTx/>
              <a:latin typeface="Arial"/>
              <a:cs typeface="Arial"/>
            </a:endParaRPr>
          </a:p>
        </p:txBody>
      </p:sp>
      <p:sp>
        <p:nvSpPr>
          <p:cNvPr id="19" name="Google Shape;105;p16">
            <a:extLst>
              <a:ext uri="{FF2B5EF4-FFF2-40B4-BE49-F238E27FC236}">
                <a16:creationId xmlns:a16="http://schemas.microsoft.com/office/drawing/2014/main" id="{20E05002-0B24-5612-90B9-A14E45B63768}"/>
              </a:ext>
            </a:extLst>
          </p:cNvPr>
          <p:cNvSpPr txBox="1"/>
          <p:nvPr/>
        </p:nvSpPr>
        <p:spPr>
          <a:xfrm>
            <a:off x="299932" y="4047463"/>
            <a:ext cx="4432398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0" i="0" u="none" strike="noStrike" kern="0" cap="none" spc="0" baseline="0">
                <a:solidFill>
                  <a:srgbClr val="595959"/>
                </a:solidFill>
                <a:uFillTx/>
                <a:latin typeface="Oswald"/>
                <a:ea typeface="Oswald"/>
                <a:cs typeface="Oswald"/>
              </a:rPr>
              <a:t>Nettoringvirkninger utover trafikkantnytten</a:t>
            </a:r>
          </a:p>
        </p:txBody>
      </p:sp>
      <p:sp>
        <p:nvSpPr>
          <p:cNvPr id="20" name="Google Shape;106;p16">
            <a:extLst>
              <a:ext uri="{FF2B5EF4-FFF2-40B4-BE49-F238E27FC236}">
                <a16:creationId xmlns:a16="http://schemas.microsoft.com/office/drawing/2014/main" id="{201FFF0F-757D-1631-ABF7-4B96DB56FE7A}"/>
              </a:ext>
            </a:extLst>
          </p:cNvPr>
          <p:cNvSpPr txBox="1"/>
          <p:nvPr/>
        </p:nvSpPr>
        <p:spPr>
          <a:xfrm>
            <a:off x="5013252" y="4018029"/>
            <a:ext cx="3263603" cy="6977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78909C"/>
                </a:solidFill>
                <a:uFillTx/>
                <a:latin typeface="Arial"/>
                <a:cs typeface="Arial"/>
              </a:rPr>
              <a:t>❓Små / usikre</a:t>
            </a:r>
            <a:br>
              <a:rPr lang="nb-NO" sz="1867" b="1" i="0" u="none" strike="noStrike" kern="0" cap="none" spc="0" baseline="0">
                <a:solidFill>
                  <a:srgbClr val="78909C"/>
                </a:solidFill>
                <a:uFillTx/>
                <a:latin typeface="Arial"/>
                <a:cs typeface="Arial"/>
              </a:rPr>
            </a:br>
            <a:r>
              <a:rPr lang="nb-NO" sz="1067" b="1" i="0" u="none" strike="noStrike" kern="0" cap="none" spc="0" baseline="0">
                <a:solidFill>
                  <a:srgbClr val="78909C"/>
                </a:solidFill>
                <a:uFillTx/>
                <a:latin typeface="Arial"/>
                <a:cs typeface="Arial"/>
              </a:rPr>
              <a:t>Vista rapporten 2025</a:t>
            </a:r>
          </a:p>
        </p:txBody>
      </p:sp>
      <p:sp>
        <p:nvSpPr>
          <p:cNvPr id="21" name="Google Shape;107;p16">
            <a:extLst>
              <a:ext uri="{FF2B5EF4-FFF2-40B4-BE49-F238E27FC236}">
                <a16:creationId xmlns:a16="http://schemas.microsoft.com/office/drawing/2014/main" id="{48A8773C-E021-0EC0-7382-4B00A1167AFC}"/>
              </a:ext>
            </a:extLst>
          </p:cNvPr>
          <p:cNvSpPr txBox="1"/>
          <p:nvPr/>
        </p:nvSpPr>
        <p:spPr>
          <a:xfrm>
            <a:off x="8806430" y="4042470"/>
            <a:ext cx="2910800" cy="53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67" b="1" i="0" u="none" strike="noStrike" kern="0" cap="none" spc="0" baseline="0">
                <a:solidFill>
                  <a:srgbClr val="78909C"/>
                </a:solidFill>
                <a:uFillTx/>
                <a:latin typeface="Arial"/>
                <a:cs typeface="Arial"/>
              </a:rPr>
              <a:t>Ikke vurdert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C9F54B-AC8F-0299-3446-EE9063BC8D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19421" y="1048295"/>
            <a:ext cx="4639848" cy="1325559"/>
          </a:xfrm>
        </p:spPr>
        <p:txBody>
          <a:bodyPr anchorCtr="1"/>
          <a:lstStyle/>
          <a:p>
            <a:pPr lvl="0" algn="ctr"/>
            <a:r>
              <a:rPr lang="nb-NO"/>
              <a:t>E39</a:t>
            </a:r>
            <a:br>
              <a:rPr lang="nb-NO"/>
            </a:br>
            <a:r>
              <a:rPr lang="nb-NO">
                <a:solidFill>
                  <a:srgbClr val="FF0000"/>
                </a:solidFill>
              </a:rPr>
              <a:t>Verdivalg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40A4F33-992E-B55D-67F4-12E7D4852FD4}"/>
              </a:ext>
            </a:extLst>
          </p:cNvPr>
          <p:cNvSpPr txBox="1"/>
          <p:nvPr/>
        </p:nvSpPr>
        <p:spPr>
          <a:xfrm>
            <a:off x="10738219" y="6356351"/>
            <a:ext cx="745766" cy="2381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773E5D1-BB90-4EB3-8EE9-45DA3AF996FB}" type="slidenum">
              <a:rPr lang="nb-NO" sz="1200" b="1" i="0" u="none" strike="noStrike" kern="1200" cap="none" spc="0" baseline="0">
                <a:solidFill>
                  <a:srgbClr val="736346"/>
                </a:solidFill>
                <a:uFillTx/>
                <a:latin typeface="Arial"/>
              </a:rPr>
              <a:t>20</a:t>
            </a:fld>
            <a:endParaRPr lang="nb-NO" sz="1200" b="1" i="0" u="none" strike="noStrike" kern="1200" cap="none" spc="0" baseline="0">
              <a:solidFill>
                <a:srgbClr val="736346"/>
              </a:solidFill>
              <a:uFillTx/>
              <a:latin typeface="Arial"/>
            </a:endParaRPr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CD444695-B0A8-F750-C7A1-4595DAAD038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19421" y="2475006"/>
            <a:ext cx="4639848" cy="2587066"/>
          </a:xfrm>
        </p:spPr>
        <p:txBody>
          <a:bodyPr/>
          <a:lstStyle/>
          <a:p>
            <a:pPr lvl="0"/>
            <a:r>
              <a:rPr lang="nb-NO" sz="3200"/>
              <a:t>Ikke fall for fristelsen til å outsource politiske beslutninger til Stav2Bg eller til Initiativ Vest.</a:t>
            </a:r>
          </a:p>
          <a:p>
            <a:pPr lvl="0"/>
            <a:r>
              <a:rPr lang="nb-NO" sz="3200"/>
              <a:t>Behold demokratiske og åpne prosesser for nødvendig prioritering</a:t>
            </a:r>
          </a:p>
          <a:p>
            <a:pPr lvl="0"/>
            <a:endParaRPr lang="nb-NO"/>
          </a:p>
        </p:txBody>
      </p:sp>
      <p:pic>
        <p:nvPicPr>
          <p:cNvPr id="5" name="Plassholder for bilde 6">
            <a:extLst>
              <a:ext uri="{FF2B5EF4-FFF2-40B4-BE49-F238E27FC236}">
                <a16:creationId xmlns:a16="http://schemas.microsoft.com/office/drawing/2014/main" id="{7134F209-22A2-D36F-A14E-5C79F1B77582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l="25855" r="25855"/>
          <a:stretch>
            <a:fillRect/>
          </a:stretch>
        </p:blipFill>
        <p:spPr>
          <a:xfrm>
            <a:off x="732727" y="732717"/>
            <a:ext cx="4623398" cy="5385422"/>
          </a:xfrm>
          <a:solidFill>
            <a:srgbClr val="D9D9D9"/>
          </a:solidFill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95A36CC-0D01-9DFA-4220-59944802C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" y="-19787"/>
            <a:ext cx="12807561" cy="752444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13687122-A21F-0490-D594-B235D0AF6FFC}"/>
              </a:ext>
            </a:extLst>
          </p:cNvPr>
          <p:cNvSpPr txBox="1"/>
          <p:nvPr/>
        </p:nvSpPr>
        <p:spPr>
          <a:xfrm>
            <a:off x="135696" y="274320"/>
            <a:ext cx="6630863" cy="21671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45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4400" b="1" i="0" u="none" strike="noStrike" kern="1200" cap="none" spc="0" baseline="0">
                <a:solidFill>
                  <a:srgbClr val="000000"/>
                </a:solidFill>
                <a:uFillTx/>
                <a:latin typeface="Abadi ExtraLight" pitchFamily="34"/>
              </a:rPr>
              <a:t>Takk</a:t>
            </a:r>
          </a:p>
          <a:p>
            <a:pPr marL="0" marR="0" lvl="0" indent="0" algn="ctr" defTabSz="914445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400" b="1" i="0" u="none" strike="noStrike" kern="1200" cap="none" spc="0" baseline="0">
              <a:solidFill>
                <a:srgbClr val="000000"/>
              </a:solidFill>
              <a:uFillTx/>
              <a:latin typeface="Abadi ExtraLight" pitchFamily="34"/>
            </a:endParaRPr>
          </a:p>
          <a:p>
            <a:pPr marL="0" marR="0" lvl="0" indent="0" algn="ctr" defTabSz="914445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t>hordaland@naturvernforbundet.no</a:t>
            </a:r>
            <a:endParaRPr lang="nb-NO" sz="2800" b="1" i="0" u="none" strike="noStrike" kern="1200" cap="none" spc="0" baseline="0">
              <a:solidFill>
                <a:srgbClr val="000000"/>
              </a:solidFill>
              <a:uFillTx/>
              <a:latin typeface="Abadi ExtraLight" pitchFamily="34"/>
            </a:endParaRPr>
          </a:p>
          <a:p>
            <a:pPr marL="0" marR="0" lvl="0" indent="0" algn="ctr" defTabSz="914445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4400" b="1" i="0" u="none" strike="noStrike" kern="1200" cap="none" spc="0" baseline="0">
              <a:solidFill>
                <a:srgbClr val="000000"/>
              </a:solidFill>
              <a:uFillTx/>
              <a:latin typeface="Abadi ExtraLight" pitchFamily="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aturvernforbunde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Simple Ligh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Simple Ligh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9B4A6EE6383914CB86B82032EC56EB8" ma:contentTypeVersion="20" ma:contentTypeDescription="Opprett et nytt dokument." ma:contentTypeScope="" ma:versionID="3e02ef838b9857de785860063e961aa4">
  <xsd:schema xmlns:xsd="http://www.w3.org/2001/XMLSchema" xmlns:xs="http://www.w3.org/2001/XMLSchema" xmlns:p="http://schemas.microsoft.com/office/2006/metadata/properties" xmlns:ns2="9f7c44d8-0c1b-42e8-b9f7-fc3187a37a90" xmlns:ns3="1be6a117-71ca-48d6-9928-ad8348703c41" targetNamespace="http://schemas.microsoft.com/office/2006/metadata/properties" ma:root="true" ma:fieldsID="f992f0cf30afa38ab8715ce711f4d083" ns2:_="" ns3:_="">
    <xsd:import namespace="9f7c44d8-0c1b-42e8-b9f7-fc3187a37a90"/>
    <xsd:import namespace="1be6a117-71ca-48d6-9928-ad8348703c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Eier" minOccurs="0"/>
                <xsd:element ref="ns2:Utl_x00f8_psdato" minOccurs="0"/>
                <xsd:element ref="ns2:Status" minOccurs="0"/>
                <xsd:element ref="ns2:Forfatte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c44d8-0c1b-42e8-b9f7-fc3187a37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ier" ma:index="12" nillable="true" ma:displayName="Eier" ma:format="Dropdown" ma:internalName="Ei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sjon"/>
                    <xsd:enumeration value="Kommunikasjon"/>
                    <xsd:enumeration value="Møtearena"/>
                    <xsd:enumeration value="Næringspolitikk"/>
                    <xsd:enumeration value="Økonomi"/>
                  </xsd:restriction>
                </xsd:simpleType>
              </xsd:element>
            </xsd:sequence>
          </xsd:extension>
        </xsd:complexContent>
      </xsd:complexType>
    </xsd:element>
    <xsd:element name="Utl_x00f8_psdato" ma:index="13" nillable="true" ma:displayName="Utløpsdato" ma:format="DateOnly" ma:internalName="Utl_x00f8_psdato">
      <xsd:simpleType>
        <xsd:restriction base="dms:DateTime"/>
      </xsd:simpleType>
    </xsd:element>
    <xsd:element name="Status" ma:index="14" nillable="true" ma:displayName="Status" ma:default="Under Arbeid" ma:format="Dropdown" ma:internalName="Status">
      <xsd:simpleType>
        <xsd:restriction base="dms:Choice">
          <xsd:enumeration value="Under Arbeid"/>
          <xsd:enumeration value="Kontrollert"/>
        </xsd:restriction>
      </xsd:simpleType>
    </xsd:element>
    <xsd:element name="Forfatter" ma:index="15" nillable="true" ma:displayName="Forfatter" ma:format="Dropdown" ma:list="UserInfo" ma:SharePointGroup="0" ma:internalName="Forfatt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156f243c-fbf8-467a-86f7-00f16d81a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5" nillable="true" ma:displayName="Godkjennings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6a117-71ca-48d6-9928-ad8348703c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ae83d81-4870-4dc6-af71-41e89f0b7ac5}" ma:internalName="TaxCatchAll" ma:showField="CatchAllData" ma:web="1be6a117-71ca-48d6-9928-ad8348703c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e6a117-71ca-48d6-9928-ad8348703c41" xsi:nil="true"/>
    <lcf76f155ced4ddcb4097134ff3c332f xmlns="9f7c44d8-0c1b-42e8-b9f7-fc3187a37a90">
      <Terms xmlns="http://schemas.microsoft.com/office/infopath/2007/PartnerControls"/>
    </lcf76f155ced4ddcb4097134ff3c332f>
    <Utl_x00f8_psdato xmlns="9f7c44d8-0c1b-42e8-b9f7-fc3187a37a90" xsi:nil="true"/>
    <Status xmlns="9f7c44d8-0c1b-42e8-b9f7-fc3187a37a90">Under Arbeid</Status>
    <Eier xmlns="9f7c44d8-0c1b-42e8-b9f7-fc3187a37a90" xsi:nil="true"/>
    <Forfatter xmlns="9f7c44d8-0c1b-42e8-b9f7-fc3187a37a90">
      <UserInfo>
        <DisplayName/>
        <AccountId xsi:nil="true"/>
        <AccountType/>
      </UserInfo>
    </Forfatter>
    <_Flow_SignoffStatus xmlns="9f7c44d8-0c1b-42e8-b9f7-fc3187a37a90" xsi:nil="true"/>
  </documentManagement>
</p:properties>
</file>

<file path=customXml/itemProps1.xml><?xml version="1.0" encoding="utf-8"?>
<ds:datastoreItem xmlns:ds="http://schemas.openxmlformats.org/officeDocument/2006/customXml" ds:itemID="{965CC1A2-78C0-4228-97F2-589DA5105934}"/>
</file>

<file path=customXml/itemProps2.xml><?xml version="1.0" encoding="utf-8"?>
<ds:datastoreItem xmlns:ds="http://schemas.openxmlformats.org/officeDocument/2006/customXml" ds:itemID="{6EF72937-2A92-4937-960A-8CD202EA07C0}"/>
</file>

<file path=customXml/itemProps3.xml><?xml version="1.0" encoding="utf-8"?>
<ds:datastoreItem xmlns:ds="http://schemas.openxmlformats.org/officeDocument/2006/customXml" ds:itemID="{C6952061-8CD0-4677-91F9-C9EF521CB3D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965</Words>
  <Application>Microsoft Office PowerPoint</Application>
  <PresentationFormat>Widescreen</PresentationFormat>
  <Paragraphs>130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Abadi Extra Light</vt:lpstr>
      <vt:lpstr>Abadi ExtraLight</vt:lpstr>
      <vt:lpstr>Aptos</vt:lpstr>
      <vt:lpstr>Aptos Display</vt:lpstr>
      <vt:lpstr>Arial</vt:lpstr>
      <vt:lpstr>Arial Narrow</vt:lpstr>
      <vt:lpstr>Calibri</vt:lpstr>
      <vt:lpstr>Corbel Light</vt:lpstr>
      <vt:lpstr>Oswald</vt:lpstr>
      <vt:lpstr>Wingdings</vt:lpstr>
      <vt:lpstr>Office tema</vt:lpstr>
      <vt:lpstr>Naturvernforbundet</vt:lpstr>
      <vt:lpstr>2_Simple Light</vt:lpstr>
      <vt:lpstr>Simple Light</vt:lpstr>
      <vt:lpstr>Naturens stemme </vt:lpstr>
      <vt:lpstr>Takk til Vestland fylke</vt:lpstr>
      <vt:lpstr>Den brede enigheten på Vestlandet</vt:lpstr>
      <vt:lpstr>Vestland  som vinner i Nasjonal transportplan NTP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Om beregning av samfunnsnytte!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Vår oppfordring til  Vestlandsrådet og Fylkestinget </vt:lpstr>
      <vt:lpstr>PowerPoint Presentation</vt:lpstr>
      <vt:lpstr>E39 Verdivalg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2026-04-13T14:51:39Z</dcterms:created>
  <dcterms:modified xsi:type="dcterms:W3CDTF">2026-04-13T14:52:00Z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0x01010069B4A6EE6383914CB86B82032EC56EB8</vt:lpwstr>
  </property>
</Properties>
</file>