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6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4"/>
    <p:sldMasterId id="2147483752" r:id="rId5"/>
    <p:sldMasterId id="2147483661" r:id="rId6"/>
    <p:sldMasterId id="2147483673" r:id="rId7"/>
    <p:sldMasterId id="2147483685" r:id="rId8"/>
    <p:sldMasterId id="2147483765" r:id="rId9"/>
    <p:sldMasterId id="2147483777" r:id="rId10"/>
  </p:sldMasterIdLst>
  <p:notesMasterIdLst>
    <p:notesMasterId r:id="rId32"/>
  </p:notesMasterIdLst>
  <p:sldIdLst>
    <p:sldId id="373" r:id="rId11"/>
    <p:sldId id="369" r:id="rId12"/>
    <p:sldId id="2076137388" r:id="rId13"/>
    <p:sldId id="2076137387" r:id="rId14"/>
    <p:sldId id="2076137399" r:id="rId15"/>
    <p:sldId id="2076137397" r:id="rId16"/>
    <p:sldId id="261" r:id="rId17"/>
    <p:sldId id="2076137401" r:id="rId18"/>
    <p:sldId id="2076137402" r:id="rId19"/>
    <p:sldId id="2076137403" r:id="rId20"/>
    <p:sldId id="2076137404" r:id="rId21"/>
    <p:sldId id="2076137405" r:id="rId22"/>
    <p:sldId id="2076137406" r:id="rId23"/>
    <p:sldId id="2076137407" r:id="rId24"/>
    <p:sldId id="2076137409" r:id="rId25"/>
    <p:sldId id="2076137410" r:id="rId26"/>
    <p:sldId id="2076137411" r:id="rId27"/>
    <p:sldId id="2076137412" r:id="rId28"/>
    <p:sldId id="2076137415" r:id="rId29"/>
    <p:sldId id="2076137416" r:id="rId30"/>
    <p:sldId id="2076137395" r:id="rId31"/>
  </p:sldIdLst>
  <p:sldSz cx="9144000" cy="5145088"/>
  <p:notesSz cx="7315200" cy="96012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9E3F25-1586-5579-DE59-47AC96DF977F}" name="Aalen, Aslaug" initials="AA" userId="S::Aslaug.Aalen@bergen.kommune.no::241ef1d6-7d68-4efc-9485-2868535250d6" providerId="AD"/>
  <p188:author id="{C9E3272A-6EDD-90A8-8B4B-85FB144FEA2E}" name="Iversen, Mette" initials="MI" userId="S::Mette.Iversen@bergen.kommune.no::692fd136-389f-4f04-b054-319bd495deca" providerId="AD"/>
  <p188:author id="{A748A566-819A-04D3-C30A-F519CC128FD7}" name="Lorentzen, Cathrine Tvedt" initials="CL" userId="S::Cathrine.Lorentzen@bergen.kommune.no::34787c12-5888-438d-97e7-1b97f22b37bb" providerId="AD"/>
  <p188:author id="{9D159D85-3225-7EAC-71C3-6D24133AD677}" name="Rosseland, Laila Nesse" initials="LR" userId="S::Laila.Rosseland@bergen.kommune.no::db8210e0-8947-4b7d-a2a8-45910ae80370" providerId="AD"/>
  <p188:author id="{975BC4C2-4D67-A092-6907-3DD9EA0AC2DE}" name="Iversen, Mette" initials="IM" userId="S::mette.iversen@bergen.kommune.no::692fd136-389f-4f04-b054-319bd495dec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1E23"/>
    <a:srgbClr val="BF9D23"/>
    <a:srgbClr val="117845"/>
    <a:srgbClr val="F6F6F6"/>
    <a:srgbClr val="FFFFFF"/>
    <a:srgbClr val="428527"/>
    <a:srgbClr val="42858B"/>
    <a:srgbClr val="164B81"/>
    <a:srgbClr val="702C80"/>
    <a:srgbClr val="B400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80" autoAdjust="0"/>
    <p:restoredTop sz="85401" autoAdjust="0"/>
  </p:normalViewPr>
  <p:slideViewPr>
    <p:cSldViewPr snapToGrid="0">
      <p:cViewPr varScale="1">
        <p:scale>
          <a:sx n="70" d="100"/>
          <a:sy n="70" d="100"/>
        </p:scale>
        <p:origin x="64" y="280"/>
      </p:cViewPr>
      <p:guideLst/>
    </p:cSldViewPr>
  </p:slideViewPr>
  <p:outlineViewPr>
    <p:cViewPr>
      <p:scale>
        <a:sx n="33" d="100"/>
        <a:sy n="33" d="100"/>
      </p:scale>
      <p:origin x="0" y="-217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notesMaster" Target="notesMasters/notesMaster1.xml"/><Relationship Id="rId37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7E22F1-10A2-4C5E-AB44-11FB052B1CC5}" type="doc">
      <dgm:prSet loTypeId="urn:microsoft.com/office/officeart/2005/8/layout/chevron1" loCatId="process" qsTypeId="urn:microsoft.com/office/officeart/2005/8/quickstyle/simple1#1" qsCatId="simple" csTypeId="urn:microsoft.com/office/officeart/2005/8/colors/accent1_2#1" csCatId="accent1" phldr="1"/>
      <dgm:spPr/>
    </dgm:pt>
    <dgm:pt modelId="{41B2968E-CE66-444F-A8A0-18E2E5D38A63}">
      <dgm:prSet phldrT="[Tekst]"/>
      <dgm:spPr>
        <a:solidFill>
          <a:schemeClr val="tx2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nb-NO" noProof="0" dirty="0"/>
            <a:t>Oppstartssak og forslag til planprogram</a:t>
          </a:r>
        </a:p>
      </dgm:t>
    </dgm:pt>
    <dgm:pt modelId="{9F77B039-7438-4692-99FF-F363EDE4C22E}" type="parTrans" cxnId="{577B84EA-45AF-4CB4-9EF6-700B6DDB7A3B}">
      <dgm:prSet/>
      <dgm:spPr/>
      <dgm:t>
        <a:bodyPr/>
        <a:lstStyle/>
        <a:p>
          <a:endParaRPr lang="nb-NO"/>
        </a:p>
      </dgm:t>
    </dgm:pt>
    <dgm:pt modelId="{56CC708B-52DA-40FD-988E-A8A968087A29}" type="sibTrans" cxnId="{577B84EA-45AF-4CB4-9EF6-700B6DDB7A3B}">
      <dgm:prSet/>
      <dgm:spPr/>
      <dgm:t>
        <a:bodyPr/>
        <a:lstStyle/>
        <a:p>
          <a:endParaRPr lang="nb-NO"/>
        </a:p>
      </dgm:t>
    </dgm:pt>
    <dgm:pt modelId="{8BDA120C-2DAD-47D7-9514-092C7D1F58CF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nb-NO" sz="950" noProof="0" dirty="0"/>
            <a:t>Vedtak om oppstart + høring av planprogram (byrådet)</a:t>
          </a:r>
        </a:p>
      </dgm:t>
    </dgm:pt>
    <dgm:pt modelId="{2EC54A86-5D4A-4F17-BF8A-7CAE6DDE95CA}" type="parTrans" cxnId="{1404116C-9BEB-4659-A5E0-8CDC1F58A6FC}">
      <dgm:prSet/>
      <dgm:spPr/>
      <dgm:t>
        <a:bodyPr/>
        <a:lstStyle/>
        <a:p>
          <a:endParaRPr lang="nb-NO"/>
        </a:p>
      </dgm:t>
    </dgm:pt>
    <dgm:pt modelId="{58560284-FFD5-42CB-92D2-F8815981FAC2}" type="sibTrans" cxnId="{1404116C-9BEB-4659-A5E0-8CDC1F58A6FC}">
      <dgm:prSet/>
      <dgm:spPr/>
      <dgm:t>
        <a:bodyPr/>
        <a:lstStyle/>
        <a:p>
          <a:endParaRPr lang="nb-NO"/>
        </a:p>
      </dgm:t>
    </dgm:pt>
    <dgm:pt modelId="{64EB6DF5-C21E-4939-92D8-AF55D234C3BA}">
      <dgm:prSet phldrT="[Tekst]" custT="1"/>
      <dgm:spPr>
        <a:solidFill>
          <a:schemeClr val="tx2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nb-NO" sz="1050" noProof="0" dirty="0"/>
            <a:t>Varsel om oppstart + høring av planprogram</a:t>
          </a:r>
        </a:p>
      </dgm:t>
    </dgm:pt>
    <dgm:pt modelId="{E7A691DA-E5C8-4C6A-AB57-94464615E8CD}" type="parTrans" cxnId="{15ACFE98-E90B-4BCA-9951-9D102FA8CE37}">
      <dgm:prSet/>
      <dgm:spPr/>
      <dgm:t>
        <a:bodyPr/>
        <a:lstStyle/>
        <a:p>
          <a:endParaRPr lang="nb-NO"/>
        </a:p>
      </dgm:t>
    </dgm:pt>
    <dgm:pt modelId="{928402A0-24D5-49B6-9DC2-623E5B167F71}" type="sibTrans" cxnId="{15ACFE98-E90B-4BCA-9951-9D102FA8CE37}">
      <dgm:prSet/>
      <dgm:spPr/>
      <dgm:t>
        <a:bodyPr/>
        <a:lstStyle/>
        <a:p>
          <a:endParaRPr lang="nb-NO"/>
        </a:p>
      </dgm:t>
    </dgm:pt>
    <dgm:pt modelId="{F3A1C9BC-9C33-4A36-873D-99A270F8FE08}" type="pres">
      <dgm:prSet presAssocID="{0B7E22F1-10A2-4C5E-AB44-11FB052B1CC5}" presName="Name0" presStyleCnt="0">
        <dgm:presLayoutVars>
          <dgm:dir/>
          <dgm:animLvl val="lvl"/>
          <dgm:resizeHandles val="exact"/>
        </dgm:presLayoutVars>
      </dgm:prSet>
      <dgm:spPr/>
    </dgm:pt>
    <dgm:pt modelId="{7F939B6A-8BFC-473C-ACE9-2CF2497AF548}" type="pres">
      <dgm:prSet presAssocID="{41B2968E-CE66-444F-A8A0-18E2E5D38A63}" presName="parTxOnly" presStyleLbl="node1" presStyleIdx="0" presStyleCnt="3" custScaleX="66561" custScaleY="79012">
        <dgm:presLayoutVars>
          <dgm:chMax val="0"/>
          <dgm:chPref val="0"/>
          <dgm:bulletEnabled val="1"/>
        </dgm:presLayoutVars>
      </dgm:prSet>
      <dgm:spPr/>
    </dgm:pt>
    <dgm:pt modelId="{726874CB-AB68-4065-96F7-98B8FE597E33}" type="pres">
      <dgm:prSet presAssocID="{56CC708B-52DA-40FD-988E-A8A968087A29}" presName="parTxOnlySpace" presStyleCnt="0"/>
      <dgm:spPr/>
    </dgm:pt>
    <dgm:pt modelId="{A3662FCF-3BB1-4709-BF4C-16C9A36F77CC}" type="pres">
      <dgm:prSet presAssocID="{8BDA120C-2DAD-47D7-9514-092C7D1F58CF}" presName="parTxOnly" presStyleLbl="node1" presStyleIdx="1" presStyleCnt="3" custScaleX="58592" custScaleY="76597">
        <dgm:presLayoutVars>
          <dgm:chMax val="0"/>
          <dgm:chPref val="0"/>
          <dgm:bulletEnabled val="1"/>
        </dgm:presLayoutVars>
      </dgm:prSet>
      <dgm:spPr/>
    </dgm:pt>
    <dgm:pt modelId="{171FBDE8-D6BA-4DB8-8196-B911196169ED}" type="pres">
      <dgm:prSet presAssocID="{58560284-FFD5-42CB-92D2-F8815981FAC2}" presName="parTxOnlySpace" presStyleCnt="0"/>
      <dgm:spPr/>
    </dgm:pt>
    <dgm:pt modelId="{26E10C11-3A59-4F0A-9D0E-76D97BF03B05}" type="pres">
      <dgm:prSet presAssocID="{64EB6DF5-C21E-4939-92D8-AF55D234C3BA}" presName="parTxOnly" presStyleLbl="node1" presStyleIdx="2" presStyleCnt="3" custScaleX="64661" custScaleY="74197">
        <dgm:presLayoutVars>
          <dgm:chMax val="0"/>
          <dgm:chPref val="0"/>
          <dgm:bulletEnabled val="1"/>
        </dgm:presLayoutVars>
      </dgm:prSet>
      <dgm:spPr/>
    </dgm:pt>
  </dgm:ptLst>
  <dgm:cxnLst>
    <dgm:cxn modelId="{52E68904-48E0-4E1D-9C0A-9BAD2ABB16EC}" type="presOf" srcId="{0B7E22F1-10A2-4C5E-AB44-11FB052B1CC5}" destId="{F3A1C9BC-9C33-4A36-873D-99A270F8FE08}" srcOrd="0" destOrd="0" presId="urn:microsoft.com/office/officeart/2005/8/layout/chevron1"/>
    <dgm:cxn modelId="{7967010A-8F39-4CD6-8B37-067AEA27DF55}" type="presOf" srcId="{41B2968E-CE66-444F-A8A0-18E2E5D38A63}" destId="{7F939B6A-8BFC-473C-ACE9-2CF2497AF548}" srcOrd="0" destOrd="0" presId="urn:microsoft.com/office/officeart/2005/8/layout/chevron1"/>
    <dgm:cxn modelId="{76A3F820-B4E7-4D44-A762-BCBDAA81022D}" type="presOf" srcId="{8BDA120C-2DAD-47D7-9514-092C7D1F58CF}" destId="{A3662FCF-3BB1-4709-BF4C-16C9A36F77CC}" srcOrd="0" destOrd="0" presId="urn:microsoft.com/office/officeart/2005/8/layout/chevron1"/>
    <dgm:cxn modelId="{1404116C-9BEB-4659-A5E0-8CDC1F58A6FC}" srcId="{0B7E22F1-10A2-4C5E-AB44-11FB052B1CC5}" destId="{8BDA120C-2DAD-47D7-9514-092C7D1F58CF}" srcOrd="1" destOrd="0" parTransId="{2EC54A86-5D4A-4F17-BF8A-7CAE6DDE95CA}" sibTransId="{58560284-FFD5-42CB-92D2-F8815981FAC2}"/>
    <dgm:cxn modelId="{33C8697D-86AB-4F92-946C-A53CDF63A91F}" type="presOf" srcId="{64EB6DF5-C21E-4939-92D8-AF55D234C3BA}" destId="{26E10C11-3A59-4F0A-9D0E-76D97BF03B05}" srcOrd="0" destOrd="0" presId="urn:microsoft.com/office/officeart/2005/8/layout/chevron1"/>
    <dgm:cxn modelId="{15ACFE98-E90B-4BCA-9951-9D102FA8CE37}" srcId="{0B7E22F1-10A2-4C5E-AB44-11FB052B1CC5}" destId="{64EB6DF5-C21E-4939-92D8-AF55D234C3BA}" srcOrd="2" destOrd="0" parTransId="{E7A691DA-E5C8-4C6A-AB57-94464615E8CD}" sibTransId="{928402A0-24D5-49B6-9DC2-623E5B167F71}"/>
    <dgm:cxn modelId="{577B84EA-45AF-4CB4-9EF6-700B6DDB7A3B}" srcId="{0B7E22F1-10A2-4C5E-AB44-11FB052B1CC5}" destId="{41B2968E-CE66-444F-A8A0-18E2E5D38A63}" srcOrd="0" destOrd="0" parTransId="{9F77B039-7438-4692-99FF-F363EDE4C22E}" sibTransId="{56CC708B-52DA-40FD-988E-A8A968087A29}"/>
    <dgm:cxn modelId="{EADFDFDC-AF31-48D9-8AB1-D0D87A9397F8}" type="presParOf" srcId="{F3A1C9BC-9C33-4A36-873D-99A270F8FE08}" destId="{7F939B6A-8BFC-473C-ACE9-2CF2497AF548}" srcOrd="0" destOrd="0" presId="urn:microsoft.com/office/officeart/2005/8/layout/chevron1"/>
    <dgm:cxn modelId="{5AE96C47-5A4C-4A3C-8E75-5B0B82F6EB16}" type="presParOf" srcId="{F3A1C9BC-9C33-4A36-873D-99A270F8FE08}" destId="{726874CB-AB68-4065-96F7-98B8FE597E33}" srcOrd="1" destOrd="0" presId="urn:microsoft.com/office/officeart/2005/8/layout/chevron1"/>
    <dgm:cxn modelId="{E7E76285-700C-4234-A299-AEC57B72C290}" type="presParOf" srcId="{F3A1C9BC-9C33-4A36-873D-99A270F8FE08}" destId="{A3662FCF-3BB1-4709-BF4C-16C9A36F77CC}" srcOrd="2" destOrd="0" presId="urn:microsoft.com/office/officeart/2005/8/layout/chevron1"/>
    <dgm:cxn modelId="{AF4E65EE-3302-4232-8615-EA5159360CFE}" type="presParOf" srcId="{F3A1C9BC-9C33-4A36-873D-99A270F8FE08}" destId="{171FBDE8-D6BA-4DB8-8196-B911196169ED}" srcOrd="3" destOrd="0" presId="urn:microsoft.com/office/officeart/2005/8/layout/chevron1"/>
    <dgm:cxn modelId="{6E8DE4DD-C582-46DC-9273-2BA236977B21}" type="presParOf" srcId="{F3A1C9BC-9C33-4A36-873D-99A270F8FE08}" destId="{26E10C11-3A59-4F0A-9D0E-76D97BF03B0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7E22F1-10A2-4C5E-AB44-11FB052B1CC5}" type="doc">
      <dgm:prSet loTypeId="urn:microsoft.com/office/officeart/2005/8/layout/chevron1" loCatId="process" qsTypeId="urn:microsoft.com/office/officeart/2005/8/quickstyle/simple1#2" qsCatId="simple" csTypeId="urn:microsoft.com/office/officeart/2005/8/colors/accent1_2#2" csCatId="accent1" phldr="1"/>
      <dgm:spPr/>
    </dgm:pt>
    <dgm:pt modelId="{41B2968E-CE66-444F-A8A0-18E2E5D38A63}">
      <dgm:prSet phldrT="[Tekst]"/>
      <dgm:spPr>
        <a:solidFill>
          <a:schemeClr val="tx2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nb-NO" noProof="0" dirty="0"/>
            <a:t>Oppstartssak og forslag til planprogram</a:t>
          </a:r>
        </a:p>
      </dgm:t>
    </dgm:pt>
    <dgm:pt modelId="{9F77B039-7438-4692-99FF-F363EDE4C22E}" type="parTrans" cxnId="{577B84EA-45AF-4CB4-9EF6-700B6DDB7A3B}">
      <dgm:prSet/>
      <dgm:spPr/>
      <dgm:t>
        <a:bodyPr/>
        <a:lstStyle/>
        <a:p>
          <a:endParaRPr lang="nb-NO"/>
        </a:p>
      </dgm:t>
    </dgm:pt>
    <dgm:pt modelId="{56CC708B-52DA-40FD-988E-A8A968087A29}" type="sibTrans" cxnId="{577B84EA-45AF-4CB4-9EF6-700B6DDB7A3B}">
      <dgm:prSet/>
      <dgm:spPr/>
      <dgm:t>
        <a:bodyPr/>
        <a:lstStyle/>
        <a:p>
          <a:endParaRPr lang="nb-NO"/>
        </a:p>
      </dgm:t>
    </dgm:pt>
    <dgm:pt modelId="{8BDA120C-2DAD-47D7-9514-092C7D1F58CF}">
      <dgm:prSet phldrT="[Tekst]" custT="1"/>
      <dgm:spPr>
        <a:solidFill>
          <a:schemeClr val="accent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nb-NO" sz="950" noProof="0" dirty="0"/>
            <a:t>Vedtak om oppstart + høring av planprogram (byrådet)</a:t>
          </a:r>
        </a:p>
      </dgm:t>
    </dgm:pt>
    <dgm:pt modelId="{2EC54A86-5D4A-4F17-BF8A-7CAE6DDE95CA}" type="parTrans" cxnId="{1404116C-9BEB-4659-A5E0-8CDC1F58A6FC}">
      <dgm:prSet/>
      <dgm:spPr/>
      <dgm:t>
        <a:bodyPr/>
        <a:lstStyle/>
        <a:p>
          <a:endParaRPr lang="nb-NO"/>
        </a:p>
      </dgm:t>
    </dgm:pt>
    <dgm:pt modelId="{58560284-FFD5-42CB-92D2-F8815981FAC2}" type="sibTrans" cxnId="{1404116C-9BEB-4659-A5E0-8CDC1F58A6FC}">
      <dgm:prSet/>
      <dgm:spPr/>
      <dgm:t>
        <a:bodyPr/>
        <a:lstStyle/>
        <a:p>
          <a:endParaRPr lang="nb-NO"/>
        </a:p>
      </dgm:t>
    </dgm:pt>
    <dgm:pt modelId="{64EB6DF5-C21E-4939-92D8-AF55D234C3BA}">
      <dgm:prSet phldrT="[Tekst]" custT="1"/>
      <dgm:spPr>
        <a:solidFill>
          <a:schemeClr val="tx2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nb-NO" sz="1050" noProof="0" dirty="0"/>
            <a:t>Varsel om oppstart + høring av planprogram</a:t>
          </a:r>
        </a:p>
      </dgm:t>
    </dgm:pt>
    <dgm:pt modelId="{E7A691DA-E5C8-4C6A-AB57-94464615E8CD}" type="parTrans" cxnId="{15ACFE98-E90B-4BCA-9951-9D102FA8CE37}">
      <dgm:prSet/>
      <dgm:spPr/>
      <dgm:t>
        <a:bodyPr/>
        <a:lstStyle/>
        <a:p>
          <a:endParaRPr lang="nb-NO"/>
        </a:p>
      </dgm:t>
    </dgm:pt>
    <dgm:pt modelId="{928402A0-24D5-49B6-9DC2-623E5B167F71}" type="sibTrans" cxnId="{15ACFE98-E90B-4BCA-9951-9D102FA8CE37}">
      <dgm:prSet/>
      <dgm:spPr/>
      <dgm:t>
        <a:bodyPr/>
        <a:lstStyle/>
        <a:p>
          <a:endParaRPr lang="nb-NO"/>
        </a:p>
      </dgm:t>
    </dgm:pt>
    <dgm:pt modelId="{F3A1C9BC-9C33-4A36-873D-99A270F8FE08}" type="pres">
      <dgm:prSet presAssocID="{0B7E22F1-10A2-4C5E-AB44-11FB052B1CC5}" presName="Name0" presStyleCnt="0">
        <dgm:presLayoutVars>
          <dgm:dir/>
          <dgm:animLvl val="lvl"/>
          <dgm:resizeHandles val="exact"/>
        </dgm:presLayoutVars>
      </dgm:prSet>
      <dgm:spPr/>
    </dgm:pt>
    <dgm:pt modelId="{7F939B6A-8BFC-473C-ACE9-2CF2497AF548}" type="pres">
      <dgm:prSet presAssocID="{41B2968E-CE66-444F-A8A0-18E2E5D38A63}" presName="parTxOnly" presStyleLbl="node1" presStyleIdx="0" presStyleCnt="3" custScaleX="66561" custScaleY="79012">
        <dgm:presLayoutVars>
          <dgm:chMax val="0"/>
          <dgm:chPref val="0"/>
          <dgm:bulletEnabled val="1"/>
        </dgm:presLayoutVars>
      </dgm:prSet>
      <dgm:spPr/>
    </dgm:pt>
    <dgm:pt modelId="{726874CB-AB68-4065-96F7-98B8FE597E33}" type="pres">
      <dgm:prSet presAssocID="{56CC708B-52DA-40FD-988E-A8A968087A29}" presName="parTxOnlySpace" presStyleCnt="0"/>
      <dgm:spPr/>
    </dgm:pt>
    <dgm:pt modelId="{A3662FCF-3BB1-4709-BF4C-16C9A36F77CC}" type="pres">
      <dgm:prSet presAssocID="{8BDA120C-2DAD-47D7-9514-092C7D1F58CF}" presName="parTxOnly" presStyleLbl="node1" presStyleIdx="1" presStyleCnt="3" custScaleX="58592" custScaleY="76597">
        <dgm:presLayoutVars>
          <dgm:chMax val="0"/>
          <dgm:chPref val="0"/>
          <dgm:bulletEnabled val="1"/>
        </dgm:presLayoutVars>
      </dgm:prSet>
      <dgm:spPr/>
    </dgm:pt>
    <dgm:pt modelId="{171FBDE8-D6BA-4DB8-8196-B911196169ED}" type="pres">
      <dgm:prSet presAssocID="{58560284-FFD5-42CB-92D2-F8815981FAC2}" presName="parTxOnlySpace" presStyleCnt="0"/>
      <dgm:spPr/>
    </dgm:pt>
    <dgm:pt modelId="{26E10C11-3A59-4F0A-9D0E-76D97BF03B05}" type="pres">
      <dgm:prSet presAssocID="{64EB6DF5-C21E-4939-92D8-AF55D234C3BA}" presName="parTxOnly" presStyleLbl="node1" presStyleIdx="2" presStyleCnt="3" custScaleX="64661" custScaleY="74197">
        <dgm:presLayoutVars>
          <dgm:chMax val="0"/>
          <dgm:chPref val="0"/>
          <dgm:bulletEnabled val="1"/>
        </dgm:presLayoutVars>
      </dgm:prSet>
      <dgm:spPr/>
    </dgm:pt>
  </dgm:ptLst>
  <dgm:cxnLst>
    <dgm:cxn modelId="{52E68904-48E0-4E1D-9C0A-9BAD2ABB16EC}" type="presOf" srcId="{0B7E22F1-10A2-4C5E-AB44-11FB052B1CC5}" destId="{F3A1C9BC-9C33-4A36-873D-99A270F8FE08}" srcOrd="0" destOrd="0" presId="urn:microsoft.com/office/officeart/2005/8/layout/chevron1"/>
    <dgm:cxn modelId="{7967010A-8F39-4CD6-8B37-067AEA27DF55}" type="presOf" srcId="{41B2968E-CE66-444F-A8A0-18E2E5D38A63}" destId="{7F939B6A-8BFC-473C-ACE9-2CF2497AF548}" srcOrd="0" destOrd="0" presId="urn:microsoft.com/office/officeart/2005/8/layout/chevron1"/>
    <dgm:cxn modelId="{76A3F820-B4E7-4D44-A762-BCBDAA81022D}" type="presOf" srcId="{8BDA120C-2DAD-47D7-9514-092C7D1F58CF}" destId="{A3662FCF-3BB1-4709-BF4C-16C9A36F77CC}" srcOrd="0" destOrd="0" presId="urn:microsoft.com/office/officeart/2005/8/layout/chevron1"/>
    <dgm:cxn modelId="{1404116C-9BEB-4659-A5E0-8CDC1F58A6FC}" srcId="{0B7E22F1-10A2-4C5E-AB44-11FB052B1CC5}" destId="{8BDA120C-2DAD-47D7-9514-092C7D1F58CF}" srcOrd="1" destOrd="0" parTransId="{2EC54A86-5D4A-4F17-BF8A-7CAE6DDE95CA}" sibTransId="{58560284-FFD5-42CB-92D2-F8815981FAC2}"/>
    <dgm:cxn modelId="{33C8697D-86AB-4F92-946C-A53CDF63A91F}" type="presOf" srcId="{64EB6DF5-C21E-4939-92D8-AF55D234C3BA}" destId="{26E10C11-3A59-4F0A-9D0E-76D97BF03B05}" srcOrd="0" destOrd="0" presId="urn:microsoft.com/office/officeart/2005/8/layout/chevron1"/>
    <dgm:cxn modelId="{15ACFE98-E90B-4BCA-9951-9D102FA8CE37}" srcId="{0B7E22F1-10A2-4C5E-AB44-11FB052B1CC5}" destId="{64EB6DF5-C21E-4939-92D8-AF55D234C3BA}" srcOrd="2" destOrd="0" parTransId="{E7A691DA-E5C8-4C6A-AB57-94464615E8CD}" sibTransId="{928402A0-24D5-49B6-9DC2-623E5B167F71}"/>
    <dgm:cxn modelId="{577B84EA-45AF-4CB4-9EF6-700B6DDB7A3B}" srcId="{0B7E22F1-10A2-4C5E-AB44-11FB052B1CC5}" destId="{41B2968E-CE66-444F-A8A0-18E2E5D38A63}" srcOrd="0" destOrd="0" parTransId="{9F77B039-7438-4692-99FF-F363EDE4C22E}" sibTransId="{56CC708B-52DA-40FD-988E-A8A968087A29}"/>
    <dgm:cxn modelId="{EADFDFDC-AF31-48D9-8AB1-D0D87A9397F8}" type="presParOf" srcId="{F3A1C9BC-9C33-4A36-873D-99A270F8FE08}" destId="{7F939B6A-8BFC-473C-ACE9-2CF2497AF548}" srcOrd="0" destOrd="0" presId="urn:microsoft.com/office/officeart/2005/8/layout/chevron1"/>
    <dgm:cxn modelId="{5AE96C47-5A4C-4A3C-8E75-5B0B82F6EB16}" type="presParOf" srcId="{F3A1C9BC-9C33-4A36-873D-99A270F8FE08}" destId="{726874CB-AB68-4065-96F7-98B8FE597E33}" srcOrd="1" destOrd="0" presId="urn:microsoft.com/office/officeart/2005/8/layout/chevron1"/>
    <dgm:cxn modelId="{E7E76285-700C-4234-A299-AEC57B72C290}" type="presParOf" srcId="{F3A1C9BC-9C33-4A36-873D-99A270F8FE08}" destId="{A3662FCF-3BB1-4709-BF4C-16C9A36F77CC}" srcOrd="2" destOrd="0" presId="urn:microsoft.com/office/officeart/2005/8/layout/chevron1"/>
    <dgm:cxn modelId="{AF4E65EE-3302-4232-8615-EA5159360CFE}" type="presParOf" srcId="{F3A1C9BC-9C33-4A36-873D-99A270F8FE08}" destId="{171FBDE8-D6BA-4DB8-8196-B911196169ED}" srcOrd="3" destOrd="0" presId="urn:microsoft.com/office/officeart/2005/8/layout/chevron1"/>
    <dgm:cxn modelId="{6E8DE4DD-C582-46DC-9273-2BA236977B21}" type="presParOf" srcId="{F3A1C9BC-9C33-4A36-873D-99A270F8FE08}" destId="{26E10C11-3A59-4F0A-9D0E-76D97BF03B0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939B6A-8BFC-473C-ACE9-2CF2497AF548}">
      <dsp:nvSpPr>
        <dsp:cNvPr id="0" name=""/>
        <dsp:cNvSpPr/>
      </dsp:nvSpPr>
      <dsp:spPr>
        <a:xfrm>
          <a:off x="44" y="1014682"/>
          <a:ext cx="1648796" cy="782889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noProof="0" dirty="0"/>
            <a:t>Oppstartssak og forslag til planprogram</a:t>
          </a:r>
        </a:p>
      </dsp:txBody>
      <dsp:txXfrm>
        <a:off x="391489" y="1014682"/>
        <a:ext cx="865907" cy="782889"/>
      </dsp:txXfrm>
    </dsp:sp>
    <dsp:sp modelId="{A3662FCF-3BB1-4709-BF4C-16C9A36F77CC}">
      <dsp:nvSpPr>
        <dsp:cNvPr id="0" name=""/>
        <dsp:cNvSpPr/>
      </dsp:nvSpPr>
      <dsp:spPr>
        <a:xfrm>
          <a:off x="1401128" y="1026647"/>
          <a:ext cx="1451394" cy="758960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222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50" kern="1200" noProof="0" dirty="0"/>
            <a:t>Vedtak om oppstart + høring av planprogram (byrådet)</a:t>
          </a:r>
        </a:p>
      </dsp:txBody>
      <dsp:txXfrm>
        <a:off x="1780608" y="1026647"/>
        <a:ext cx="692434" cy="758960"/>
      </dsp:txXfrm>
    </dsp:sp>
    <dsp:sp modelId="{26E10C11-3A59-4F0A-9D0E-76D97BF03B05}">
      <dsp:nvSpPr>
        <dsp:cNvPr id="0" name=""/>
        <dsp:cNvSpPr/>
      </dsp:nvSpPr>
      <dsp:spPr>
        <a:xfrm>
          <a:off x="2604811" y="1038537"/>
          <a:ext cx="1601731" cy="735179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noProof="0" dirty="0"/>
            <a:t>Varsel om oppstart + høring av planprogram</a:t>
          </a:r>
        </a:p>
      </dsp:txBody>
      <dsp:txXfrm>
        <a:off x="2972401" y="1038537"/>
        <a:ext cx="866552" cy="7351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939B6A-8BFC-473C-ACE9-2CF2497AF548}">
      <dsp:nvSpPr>
        <dsp:cNvPr id="0" name=""/>
        <dsp:cNvSpPr/>
      </dsp:nvSpPr>
      <dsp:spPr>
        <a:xfrm>
          <a:off x="44" y="1014682"/>
          <a:ext cx="1648796" cy="782889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noProof="0" dirty="0"/>
            <a:t>Oppstartssak og forslag til planprogram</a:t>
          </a:r>
        </a:p>
      </dsp:txBody>
      <dsp:txXfrm>
        <a:off x="391489" y="1014682"/>
        <a:ext cx="865907" cy="782889"/>
      </dsp:txXfrm>
    </dsp:sp>
    <dsp:sp modelId="{A3662FCF-3BB1-4709-BF4C-16C9A36F77CC}">
      <dsp:nvSpPr>
        <dsp:cNvPr id="0" name=""/>
        <dsp:cNvSpPr/>
      </dsp:nvSpPr>
      <dsp:spPr>
        <a:xfrm>
          <a:off x="1401128" y="1026647"/>
          <a:ext cx="1451394" cy="758960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222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50" kern="1200" noProof="0" dirty="0"/>
            <a:t>Vedtak om oppstart + høring av planprogram (byrådet)</a:t>
          </a:r>
        </a:p>
      </dsp:txBody>
      <dsp:txXfrm>
        <a:off x="1780608" y="1026647"/>
        <a:ext cx="692434" cy="758960"/>
      </dsp:txXfrm>
    </dsp:sp>
    <dsp:sp modelId="{26E10C11-3A59-4F0A-9D0E-76D97BF03B05}">
      <dsp:nvSpPr>
        <dsp:cNvPr id="0" name=""/>
        <dsp:cNvSpPr/>
      </dsp:nvSpPr>
      <dsp:spPr>
        <a:xfrm>
          <a:off x="2604811" y="1038537"/>
          <a:ext cx="1601731" cy="735179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noProof="0" dirty="0"/>
            <a:t>Varsel om oppstart + høring av planprogram</a:t>
          </a:r>
        </a:p>
      </dsp:txBody>
      <dsp:txXfrm>
        <a:off x="2972401" y="1038537"/>
        <a:ext cx="866552" cy="7351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E3CBABE-916E-4AAD-B057-5389DC7DF64C}" type="datetimeFigureOut">
              <a:rPr lang="nb-NO" smtClean="0"/>
              <a:t>14.08.2026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C6A1A9E-9E56-4094-AB2E-3DD200DFCB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991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9961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6413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0FF0C-CF06-64A1-6C67-469C3C6AD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1F89ADB-DA04-9321-4DDF-3DE21AF654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429BADB-9BFA-36D7-2C43-5183378C87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C1268F6-A4E3-0451-437E-94DD4752B9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24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A1A9E-9E56-4094-AB2E-3DD200DFCBAC}" type="slidenum">
              <a:rPr kumimoji="0" lang="nb-NO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724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306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4082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69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1184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2187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2739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17780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4121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7178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6821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5984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39641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E447D-4101-7364-54F7-E107EDBCA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8CCF365A-64B1-0683-6020-45F4FDBA45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9D89FF9-2FFF-11CC-61DC-FC2ACBC3D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F0AE06B-0DEF-7EF1-5A72-DEA2939CD3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24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6A1A9E-9E56-4094-AB2E-3DD200DFCBAC}" type="slidenum">
              <a:rPr kumimoji="0" lang="nb-NO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724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17556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9048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003079" y="3839778"/>
            <a:ext cx="5137842" cy="2000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300" b="0">
                <a:solidFill>
                  <a:schemeClr val="tx1"/>
                </a:solidFill>
                <a:latin typeface="+mj-lt"/>
              </a:defRPr>
            </a:lvl1pPr>
          </a:lstStyle>
          <a:p>
            <a:fld id="{CC918E41-4448-4E79-865F-42013EA6E1CC}" type="datetime1">
              <a:rPr lang="nb-NO" smtClean="0"/>
              <a:pPr/>
              <a:t>14.08.2026</a:t>
            </a:fld>
            <a:endParaRPr lang="nb-NO"/>
          </a:p>
        </p:txBody>
      </p:sp>
      <p:sp>
        <p:nvSpPr>
          <p:cNvPr id="15" name="Rektangel 14"/>
          <p:cNvSpPr/>
          <p:nvPr userDrawn="1"/>
        </p:nvSpPr>
        <p:spPr>
          <a:xfrm>
            <a:off x="0" y="4864253"/>
            <a:ext cx="9144000" cy="280835"/>
          </a:xfrm>
          <a:prstGeom prst="rect">
            <a:avLst/>
          </a:prstGeom>
          <a:solidFill>
            <a:srgbClr val="DC1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cap="all" baseline="0">
                <a:solidFill>
                  <a:schemeClr val="bg1"/>
                </a:solidFill>
              </a:rPr>
              <a:t>KOMPETENT     |     ÅPEN     |     PÅLITELIG     |     SAMFUNNSENGASJERT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D02DCE0-5A02-4ACD-8B6C-58E0A1FDBC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283" y="45425"/>
            <a:ext cx="2707434" cy="3682112"/>
          </a:xfrm>
          <a:prstGeom prst="rect">
            <a:avLst/>
          </a:prstGeom>
        </p:spPr>
      </p:pic>
      <p:sp>
        <p:nvSpPr>
          <p:cNvPr id="12" name="Tittel 1"/>
          <p:cNvSpPr>
            <a:spLocks noGrp="1"/>
          </p:cNvSpPr>
          <p:nvPr>
            <p:ph type="ctrTitle" hasCustomPrompt="1"/>
          </p:nvPr>
        </p:nvSpPr>
        <p:spPr>
          <a:xfrm>
            <a:off x="2003079" y="3414493"/>
            <a:ext cx="5137842" cy="221599"/>
          </a:xfrm>
        </p:spPr>
        <p:txBody>
          <a:bodyPr lIns="0" tIns="0" rIns="0" bIns="0" anchor="ctr">
            <a:spAutoFit/>
          </a:bodyPr>
          <a:lstStyle>
            <a:lvl1pPr algn="ctr">
              <a:defRPr sz="1600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/>
              <a:t>Klikk for å legge inn tittel</a:t>
            </a:r>
          </a:p>
        </p:txBody>
      </p:sp>
    </p:spTree>
    <p:extLst>
      <p:ext uri="{BB962C8B-B14F-4D97-AF65-F5344CB8AC3E}">
        <p14:creationId xmlns:p14="http://schemas.microsoft.com/office/powerpoint/2010/main" val="36522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, tittel og rød str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BB785D6-56F2-421B-9C6E-0CE161F6B8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5088"/>
          </a:xfrm>
          <a:solidFill>
            <a:srgbClr val="F6F6F6"/>
          </a:solidFill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B34EC5-FCD0-4DB5-B3AE-6EB23C75DF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7A3D93F-B7C3-4F5A-B7D9-2F41E51508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4419599"/>
            <a:ext cx="6234113" cy="409576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2787842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CBBDFCF7-F532-477F-8A1A-E900E1DC92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5088"/>
          </a:xfrm>
          <a:solidFill>
            <a:srgbClr val="F6F6F6"/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A06A6E-EF01-4423-B229-C83BB34ADB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412342"/>
            <a:ext cx="9143999" cy="732745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lIns="612000" rIns="468000" anchor="ctr">
            <a:normAutofit/>
          </a:bodyPr>
          <a:lstStyle>
            <a:lvl1pPr marL="0" indent="0" algn="l">
              <a:buNone/>
              <a:defRPr sz="2000" b="1"/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300024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tekst sø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CBBDFCF7-F532-477F-8A1A-E900E1DC92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5088"/>
          </a:xfrm>
          <a:solidFill>
            <a:srgbClr val="F6F6F6"/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A06A6E-EF01-4423-B229-C83BB34ADB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47200" y="1"/>
            <a:ext cx="3193200" cy="5145088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lIns="612000" rIns="468000" anchor="ctr">
            <a:normAutofit/>
          </a:bodyPr>
          <a:lstStyle>
            <a:lvl1pPr marL="0" indent="0" algn="l">
              <a:buNone/>
              <a:defRPr sz="2000" b="0"/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3558173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997678" y="1376493"/>
            <a:ext cx="5148643" cy="828104"/>
          </a:xfrm>
        </p:spPr>
        <p:txBody>
          <a:bodyPr anchor="ctr"/>
          <a:lstStyle>
            <a:lvl1pPr algn="ctr">
              <a:tabLst>
                <a:tab pos="2155825" algn="l"/>
              </a:tabLst>
              <a:defRPr sz="2600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997678" y="2386299"/>
            <a:ext cx="5148643" cy="828104"/>
          </a:xfrm>
        </p:spPr>
        <p:txBody>
          <a:bodyPr anchor="ctr">
            <a:noAutofit/>
          </a:bodyPr>
          <a:lstStyle>
            <a:lvl1pPr marL="0" indent="0" algn="ctr">
              <a:buNone/>
              <a:defRPr sz="17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E1C32F-6395-4279-A4F6-2DFACFC18416}"/>
              </a:ext>
            </a:extLst>
          </p:cNvPr>
          <p:cNvSpPr/>
          <p:nvPr userDrawn="1"/>
        </p:nvSpPr>
        <p:spPr>
          <a:xfrm>
            <a:off x="1" y="0"/>
            <a:ext cx="4572000" cy="5145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3316055" cy="828104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5337E2-4B06-4343-A7EC-B372A6E84A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00648" y="351954"/>
            <a:ext cx="3314697" cy="82810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600"/>
            </a:lvl1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A74192B-9ADD-4790-9339-0C70E66B281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8650" y="1369643"/>
            <a:ext cx="3316056" cy="304270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err="1"/>
              <a:t>Klikk</a:t>
            </a:r>
            <a:r>
              <a:rPr lang="en-US"/>
              <a:t> for 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8A1958C-541C-458F-9C86-5AE3035B69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200649" y="1369643"/>
            <a:ext cx="3314696" cy="304270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err="1"/>
              <a:t>Klikk</a:t>
            </a:r>
            <a:r>
              <a:rPr lang="en-US"/>
              <a:t> for 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886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(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E1C32F-6395-4279-A4F6-2DFACFC18416}"/>
              </a:ext>
            </a:extLst>
          </p:cNvPr>
          <p:cNvSpPr/>
          <p:nvPr userDrawn="1"/>
        </p:nvSpPr>
        <p:spPr>
          <a:xfrm>
            <a:off x="1" y="0"/>
            <a:ext cx="9143998" cy="5145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3316055" cy="828104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628650" y="1369643"/>
            <a:ext cx="3316056" cy="3042700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8218045-9B70-4777-A444-3E4233FF4C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1999" cy="5145087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611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(V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3DDC1A92-163C-4D9F-982D-CDC6A6CB078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200649" y="1369643"/>
            <a:ext cx="3314696" cy="3042700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5337E2-4B06-4343-A7EC-B372A6E84A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00648" y="351954"/>
            <a:ext cx="3314697" cy="82810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600"/>
            </a:lvl1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52D3BE-B2BB-4638-9CFB-C9E0096846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4572001" cy="5145087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130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legge til undertittel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30423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30423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6789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86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46291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4629150" y="1970832"/>
            <a:ext cx="3886200" cy="2441189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69327F-7799-4597-BCED-BE3A21D9E2C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8650" y="1970833"/>
            <a:ext cx="3886200" cy="2441189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116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legge til tittel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59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8589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41628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øytral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82B0047A-29FF-A858-ACDB-7140A07BD473}"/>
              </a:ext>
            </a:extLst>
          </p:cNvPr>
          <p:cNvSpPr/>
          <p:nvPr userDrawn="1"/>
        </p:nvSpPr>
        <p:spPr>
          <a:xfrm>
            <a:off x="107576" y="4525896"/>
            <a:ext cx="1160290" cy="5071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26340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/>
          <p:cNvSpPr>
            <a:spLocks noGrp="1"/>
          </p:cNvSpPr>
          <p:nvPr>
            <p:ph type="ctrTitle" hasCustomPrompt="1"/>
          </p:nvPr>
        </p:nvSpPr>
        <p:spPr>
          <a:xfrm>
            <a:off x="2003079" y="3456043"/>
            <a:ext cx="5137842" cy="180049"/>
          </a:xfrm>
        </p:spPr>
        <p:txBody>
          <a:bodyPr lIns="0" tIns="0" rIns="0" bIns="0" anchor="b">
            <a:spAutoFit/>
          </a:bodyPr>
          <a:lstStyle>
            <a:lvl1pPr algn="ctr">
              <a:defRPr sz="13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003079" y="3627510"/>
            <a:ext cx="5137842" cy="2000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300" b="1">
                <a:solidFill>
                  <a:schemeClr val="tx1"/>
                </a:solidFill>
                <a:latin typeface="+mj-lt"/>
              </a:defRPr>
            </a:lvl1pPr>
          </a:lstStyle>
          <a:p>
            <a:fld id="{CC918E41-4448-4E79-865F-42013EA6E1CC}" type="datetime1">
              <a:rPr lang="nb-NO" smtClean="0"/>
              <a:t>14.08.2026</a:t>
            </a:fld>
            <a:endParaRPr lang="nb-NO"/>
          </a:p>
        </p:txBody>
      </p:sp>
      <p:sp>
        <p:nvSpPr>
          <p:cNvPr id="15" name="Rektangel 14"/>
          <p:cNvSpPr/>
          <p:nvPr userDrawn="1"/>
        </p:nvSpPr>
        <p:spPr>
          <a:xfrm>
            <a:off x="0" y="4864253"/>
            <a:ext cx="9144000" cy="280835"/>
          </a:xfrm>
          <a:prstGeom prst="rect">
            <a:avLst/>
          </a:prstGeom>
          <a:solidFill>
            <a:srgbClr val="DC1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cap="all" baseline="0">
                <a:solidFill>
                  <a:schemeClr val="bg1"/>
                </a:solidFill>
              </a:rPr>
              <a:t>KOMPETENT     |     ÅPEN     |     PÅLITELIG     |     SAMFUNNSENGASJERT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D02DCE0-5A02-4ACD-8B6C-58E0A1FDBC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283" y="45425"/>
            <a:ext cx="2707434" cy="36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7263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997678" y="1376493"/>
            <a:ext cx="5148643" cy="828104"/>
          </a:xfrm>
        </p:spPr>
        <p:txBody>
          <a:bodyPr anchor="ctr"/>
          <a:lstStyle>
            <a:lvl1pPr algn="ctr">
              <a:defRPr sz="2600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997678" y="2386299"/>
            <a:ext cx="5148643" cy="828104"/>
          </a:xfrm>
        </p:spPr>
        <p:txBody>
          <a:bodyPr anchor="ctr">
            <a:noAutofit/>
          </a:bodyPr>
          <a:lstStyle>
            <a:lvl1pPr marL="0" indent="0" algn="ctr">
              <a:buNone/>
              <a:defRPr sz="17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8062740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3195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legge til undertittel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13657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3042380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3042380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09399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86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3" hasCustomPrompt="1"/>
          </p:nvPr>
        </p:nvSpPr>
        <p:spPr>
          <a:xfrm>
            <a:off x="628650" y="1970832"/>
            <a:ext cx="3886200" cy="2441189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46291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4629150" y="1970832"/>
            <a:ext cx="3886200" cy="2441189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6447423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legge til tittel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84409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6254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60842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65673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ACFB1E53-D74D-421B-A3C1-CEBCB5700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1925"/>
            <a:ext cx="6858000" cy="1243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legge til undertittel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356C2279-BC3D-48E1-9CA5-9BDFC94609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547906"/>
            <a:ext cx="6858000" cy="895258"/>
          </a:xfrm>
        </p:spPr>
        <p:txBody>
          <a:bodyPr anchor="b">
            <a:normAutofit/>
          </a:bodyPr>
          <a:lstStyle>
            <a:lvl1pPr algn="ctr">
              <a:defRPr sz="3200" baseline="0"/>
            </a:lvl1pPr>
          </a:lstStyle>
          <a:p>
            <a:r>
              <a:rPr lang="nb-NO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32001951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32826-C099-49D2-A0A8-B6588C0E5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err="1"/>
              <a:t>Klikk</a:t>
            </a:r>
            <a:r>
              <a:rPr lang="en-US"/>
              <a:t> for 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tittel</a:t>
            </a:r>
            <a:endParaRPr lang="en-GB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712A80B-F6C6-433F-8EB2-B0096D0E3DF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US" err="1"/>
              <a:t>Klikk</a:t>
            </a:r>
            <a:r>
              <a:rPr lang="en-US"/>
              <a:t> for 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399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F57C1160-AA3D-4EC7-A753-1B68C14557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85" y="2033824"/>
            <a:ext cx="7886700" cy="99377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3442762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69084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B82C8D37-4918-425E-80D8-DB48955A9F6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1925"/>
            <a:ext cx="6858000" cy="1243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legge til undertittel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20854A9C-F886-4A7F-9F70-7F199A94BF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547906"/>
            <a:ext cx="6858000" cy="895258"/>
          </a:xfrm>
        </p:spPr>
        <p:txBody>
          <a:bodyPr anchor="b">
            <a:normAutofit/>
          </a:bodyPr>
          <a:lstStyle>
            <a:lvl1pPr algn="ctr">
              <a:defRPr sz="3200" baseline="0"/>
            </a:lvl1pPr>
          </a:lstStyle>
          <a:p>
            <a:r>
              <a:rPr lang="nb-NO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27301446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83D6C-6DFE-47A5-88F4-FCF159E82E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err="1"/>
              <a:t>Klikk</a:t>
            </a:r>
            <a:r>
              <a:rPr lang="en-US"/>
              <a:t> for 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tittel</a:t>
            </a:r>
            <a:endParaRPr lang="en-GB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E7901DD-A680-4B52-B365-A2C8C938706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US" err="1"/>
              <a:t>Klikk</a:t>
            </a:r>
            <a:r>
              <a:rPr lang="en-US"/>
              <a:t> for 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6116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DBB54631-3419-43F6-9B38-5F921743B5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85" y="2033824"/>
            <a:ext cx="7886700" cy="99377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6803069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99611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A29DF0FB-49F5-4403-8367-59FD00F1A0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1925"/>
            <a:ext cx="6858000" cy="1243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legge til undertittel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C379BE1D-2F94-4432-9EA0-185A161286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547906"/>
            <a:ext cx="6858000" cy="895258"/>
          </a:xfrm>
        </p:spPr>
        <p:txBody>
          <a:bodyPr anchor="b">
            <a:normAutofit/>
          </a:bodyPr>
          <a:lstStyle>
            <a:lvl1pPr algn="ctr">
              <a:defRPr sz="3200" baseline="0"/>
            </a:lvl1pPr>
          </a:lstStyle>
          <a:p>
            <a:r>
              <a:rPr lang="nb-NO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10204489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A11D9-7B4E-4F15-842A-E08A1D6B41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err="1"/>
              <a:t>Klikk</a:t>
            </a:r>
            <a:r>
              <a:rPr lang="en-US"/>
              <a:t> for 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tittel</a:t>
            </a:r>
            <a:endParaRPr lang="en-GB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FBF94286-2306-40E2-9F24-9C71DCFE31D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US" err="1"/>
              <a:t>Klikk</a:t>
            </a:r>
            <a:r>
              <a:rPr lang="en-US"/>
              <a:t> for 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2136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90E22446-8377-47F6-9BF7-F72EB9654E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85" y="2033824"/>
            <a:ext cx="7886700" cy="99377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32898580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144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4C2846-774C-4F08-A52E-43AC0A8456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0" y="0"/>
            <a:ext cx="9144000" cy="5145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Legg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innhold</a:t>
            </a:r>
            <a:r>
              <a:rPr lang="en-US"/>
              <a:t> via </a:t>
            </a:r>
            <a:r>
              <a:rPr lang="en-US" err="1"/>
              <a:t>menyen</a:t>
            </a:r>
            <a:r>
              <a:rPr lang="en-US"/>
              <a:t>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CFB1E53-D74D-421B-A3C1-CEBCB5700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2701925"/>
            <a:ext cx="6858000" cy="1243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legge til undertittel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356C2279-BC3D-48E1-9CA5-9BDFC94609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547906"/>
            <a:ext cx="6858000" cy="895258"/>
          </a:xfrm>
        </p:spPr>
        <p:txBody>
          <a:bodyPr anchor="b">
            <a:normAutofit/>
          </a:bodyPr>
          <a:lstStyle>
            <a:lvl1pPr algn="ctr">
              <a:defRPr sz="3200" baseline="0"/>
            </a:lvl1pPr>
          </a:lstStyle>
          <a:p>
            <a:r>
              <a:rPr lang="nb-NO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3033444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54A86-EA6A-4365-8419-46B7BB16D1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err="1"/>
              <a:t>Klikk</a:t>
            </a:r>
            <a:r>
              <a:rPr lang="en-US"/>
              <a:t> for 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tittel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4E3902-CDBE-4B35-8D4F-D552A0F9139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US" err="1"/>
              <a:t>Klikk</a:t>
            </a:r>
            <a:r>
              <a:rPr lang="en-US"/>
              <a:t> for 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1574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F57C1160-AA3D-4EC7-A753-1B68C14557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85" y="2033824"/>
            <a:ext cx="7886700" cy="993775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10289297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39224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/>
          <p:cNvSpPr>
            <a:spLocks noGrp="1"/>
          </p:cNvSpPr>
          <p:nvPr>
            <p:ph type="ctrTitle"/>
          </p:nvPr>
        </p:nvSpPr>
        <p:spPr>
          <a:xfrm>
            <a:off x="2003079" y="3456043"/>
            <a:ext cx="5137842" cy="180049"/>
          </a:xfrm>
        </p:spPr>
        <p:txBody>
          <a:bodyPr lIns="0" tIns="0" rIns="0" bIns="0" anchor="b">
            <a:spAutoFit/>
          </a:bodyPr>
          <a:lstStyle>
            <a:lvl1pPr algn="ctr">
              <a:defRPr sz="13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003079" y="3627510"/>
            <a:ext cx="5137842" cy="2000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300" b="1">
                <a:solidFill>
                  <a:schemeClr val="tx1"/>
                </a:solidFill>
                <a:latin typeface="+mj-lt"/>
              </a:defRPr>
            </a:lvl1pPr>
          </a:lstStyle>
          <a:p>
            <a:fld id="{CC918E41-4448-4E79-865F-42013EA6E1CC}" type="datetime1">
              <a:rPr lang="nb-NO" smtClean="0"/>
              <a:t>14.08.2026</a:t>
            </a:fld>
            <a:endParaRPr lang="nb-NO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000" y="584554"/>
            <a:ext cx="1854000" cy="2309508"/>
          </a:xfrm>
          <a:prstGeom prst="rect">
            <a:avLst/>
          </a:prstGeom>
        </p:spPr>
      </p:pic>
      <p:sp>
        <p:nvSpPr>
          <p:cNvPr id="15" name="Rektangel 14"/>
          <p:cNvSpPr/>
          <p:nvPr userDrawn="1"/>
        </p:nvSpPr>
        <p:spPr>
          <a:xfrm>
            <a:off x="0" y="4864253"/>
            <a:ext cx="9144000" cy="2808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cap="all" baseline="0">
                <a:solidFill>
                  <a:schemeClr val="bg1"/>
                </a:solidFill>
              </a:rPr>
              <a:t>KOMPETENT     |     ÅPEN     |     PÅLITELIG     |     SAMFUNNSENGASJERT</a:t>
            </a:r>
          </a:p>
        </p:txBody>
      </p:sp>
    </p:spTree>
    <p:extLst>
      <p:ext uri="{BB962C8B-B14F-4D97-AF65-F5344CB8AC3E}">
        <p14:creationId xmlns:p14="http://schemas.microsoft.com/office/powerpoint/2010/main" val="36314977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997678" y="1376493"/>
            <a:ext cx="5148643" cy="828104"/>
          </a:xfrm>
        </p:spPr>
        <p:txBody>
          <a:bodyPr anchor="ctr"/>
          <a:lstStyle>
            <a:lvl1pPr algn="ctr">
              <a:defRPr sz="2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997678" y="2386299"/>
            <a:ext cx="5148643" cy="828104"/>
          </a:xfrm>
        </p:spPr>
        <p:txBody>
          <a:bodyPr anchor="ctr">
            <a:noAutofit/>
          </a:bodyPr>
          <a:lstStyle>
            <a:lvl1pPr marL="0" indent="0" algn="ctr">
              <a:buNone/>
              <a:defRPr sz="17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30345704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20925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45944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04238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04238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95404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ittel 1"/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3"/>
          </p:nvPr>
        </p:nvSpPr>
        <p:spPr>
          <a:xfrm>
            <a:off x="628650" y="1970832"/>
            <a:ext cx="3886200" cy="244118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/>
          </p:nvPr>
        </p:nvSpPr>
        <p:spPr>
          <a:xfrm>
            <a:off x="46291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/>
          </p:nvPr>
        </p:nvSpPr>
        <p:spPr>
          <a:xfrm>
            <a:off x="4629150" y="1970832"/>
            <a:ext cx="3886200" cy="244118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526806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69081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69108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24056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4967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4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0F4096BB-E650-4E61-81C4-0A8A93C7C166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2855"/>
            <a:ext cx="1344292" cy="738688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643"/>
            <a:ext cx="7886700" cy="30427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223963" y="4764987"/>
            <a:ext cx="4891087" cy="13854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4764987"/>
            <a:ext cx="2057400" cy="13854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5E025E5-F4E9-4572-B8CF-5901727261F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63" r:id="rId2"/>
    <p:sldLayoutId id="2147483770" r:id="rId3"/>
    <p:sldLayoutId id="2147483764" r:id="rId4"/>
    <p:sldLayoutId id="2147483649" r:id="rId5"/>
    <p:sldLayoutId id="2147483650" r:id="rId6"/>
    <p:sldLayoutId id="2147483769" r:id="rId7"/>
    <p:sldLayoutId id="2147483771" r:id="rId8"/>
    <p:sldLayoutId id="2147483772" r:id="rId9"/>
    <p:sldLayoutId id="2147483651" r:id="rId10"/>
    <p:sldLayoutId id="2147483652" r:id="rId11"/>
    <p:sldLayoutId id="2147483653" r:id="rId12"/>
    <p:sldLayoutId id="2147483654" r:id="rId13"/>
    <p:sldLayoutId id="2147483776" r:id="rId14"/>
    <p:sldLayoutId id="2147483656" r:id="rId15"/>
    <p:sldLayoutId id="2147483657" r:id="rId16"/>
    <p:sldLayoutId id="2147483774" r:id="rId17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DECF7E6-E4A2-4E7E-94F2-75E69B6FDB97}"/>
              </a:ext>
            </a:extLst>
          </p:cNvPr>
          <p:cNvSpPr/>
          <p:nvPr userDrawn="1"/>
        </p:nvSpPr>
        <p:spPr>
          <a:xfrm>
            <a:off x="0" y="4412343"/>
            <a:ext cx="9144000" cy="74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F4096BB-E650-4E61-81C4-0A8A93C7C166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2855"/>
            <a:ext cx="1344292" cy="738688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643"/>
            <a:ext cx="7886700" cy="30427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223963" y="4764987"/>
            <a:ext cx="4891087" cy="13854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4764987"/>
            <a:ext cx="2057400" cy="13854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5E025E5-F4E9-4572-B8CF-5901727261F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568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681A396-20AD-4B45-831C-5AB87B3E9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FB4BBF-9F37-4753-A27F-F3CB18EA9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5292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9" r:id="rId2"/>
    <p:sldLayoutId id="2147483667" r:id="rId3"/>
    <p:sldLayoutId id="214748366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E69DB7C-60E6-4BFC-9E73-F020656EA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1A59E0C-BAA2-45AE-AE99-E6B77824F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05353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1" r:id="rId2"/>
    <p:sldLayoutId id="2147483679" r:id="rId3"/>
    <p:sldLayoutId id="214748368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99CF020-2FD4-45A8-B471-E94970642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E97E720-B8EB-433E-B396-3FF41FD25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8086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3" r:id="rId2"/>
    <p:sldLayoutId id="2147483691" r:id="rId3"/>
    <p:sldLayoutId id="214748369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681A396-20AD-4B45-831C-5AB87B3E9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FB4BBF-9F37-4753-A27F-F3CB18EA9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3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297221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73" r:id="rId2"/>
    <p:sldLayoutId id="2147483767" r:id="rId3"/>
    <p:sldLayoutId id="214748376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24" y="4615777"/>
            <a:ext cx="935447" cy="35284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643"/>
            <a:ext cx="7886700" cy="30427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223963" y="4764987"/>
            <a:ext cx="4891087" cy="13854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4764987"/>
            <a:ext cx="2057400" cy="13854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5E025E5-F4E9-4572-B8CF-5901727261F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5492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04E32BC-F9DF-4D07-3749-F003ECCB39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03079" y="4441512"/>
            <a:ext cx="5137842" cy="200055"/>
          </a:xfrm>
        </p:spPr>
        <p:txBody>
          <a:bodyPr/>
          <a:lstStyle/>
          <a:p>
            <a:r>
              <a:rPr lang="nb-NO" dirty="0"/>
              <a:t>17</a:t>
            </a:r>
            <a:r>
              <a:rPr lang="nb-NO" noProof="0" dirty="0"/>
              <a:t>.08.2026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23B6EDA6-CBE1-8FDD-6046-E8BB441B03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3079" y="3521475"/>
            <a:ext cx="5137842" cy="444674"/>
          </a:xfrm>
        </p:spPr>
        <p:txBody>
          <a:bodyPr/>
          <a:lstStyle/>
          <a:p>
            <a:r>
              <a:rPr lang="nb-NO" b="1" noProof="0" dirty="0">
                <a:latin typeface="Aptos" panose="020B0004020202020204" pitchFamily="34" charset="0"/>
              </a:rPr>
              <a:t>RULLERING AV KOMMUNEPLANENS AREALDEL</a:t>
            </a:r>
            <a:br>
              <a:rPr lang="nb-NO" noProof="0" dirty="0">
                <a:latin typeface="Aptos" panose="020B0004020202020204" pitchFamily="34" charset="0"/>
              </a:rPr>
            </a:br>
            <a:r>
              <a:rPr lang="nb-NO" dirty="0">
                <a:latin typeface="Aptos" panose="020B0004020202020204" pitchFamily="34" charset="0"/>
              </a:rPr>
              <a:t>Presentasjon for Bergen Næringsråd</a:t>
            </a:r>
            <a:endParaRPr lang="nb-NO" noProof="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813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FA226-4441-AAAC-044E-826B06636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6FC8017-3078-C739-91E9-2664042B6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</p:spPr>
        <p:txBody>
          <a:bodyPr anchor="ctr">
            <a:normAutofit/>
          </a:bodyPr>
          <a:lstStyle/>
          <a:p>
            <a:r>
              <a:rPr lang="nb-NO" noProof="0" dirty="0">
                <a:latin typeface="Aptos" panose="020B0004020202020204" pitchFamily="34" charset="0"/>
              </a:rPr>
              <a:t>Planarbeidet 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827C89-FC33-508A-26DA-D80AA6DEC7AE}"/>
              </a:ext>
            </a:extLst>
          </p:cNvPr>
          <p:cNvSpPr txBox="1"/>
          <p:nvPr/>
        </p:nvSpPr>
        <p:spPr>
          <a:xfrm>
            <a:off x="568161" y="1180058"/>
            <a:ext cx="437679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400" noProof="0" dirty="0">
              <a:latin typeface="Aptos" panose="020B0004020202020204" pitchFamily="34" charset="0"/>
            </a:endParaRPr>
          </a:p>
          <a:p>
            <a:pPr marL="628650" lvl="1" indent="-285750">
              <a:buFont typeface="Wingdings" panose="05000000000000000000" pitchFamily="2" charset="2"/>
              <a:buChar char="§"/>
            </a:pPr>
            <a:r>
              <a:rPr lang="nb-NO" sz="1400" dirty="0">
                <a:latin typeface="Aptos" panose="020B0004020202020204" pitchFamily="34" charset="0"/>
              </a:rPr>
              <a:t>Økt boligbygging</a:t>
            </a:r>
          </a:p>
          <a:p>
            <a:pPr marL="628650" lvl="1" indent="-285750">
              <a:buFont typeface="Wingdings" panose="05000000000000000000" pitchFamily="2" charset="2"/>
              <a:buChar char="§"/>
            </a:pPr>
            <a:r>
              <a:rPr lang="nb-NO" sz="1400" noProof="0" dirty="0">
                <a:latin typeface="Aptos" panose="020B0004020202020204" pitchFamily="34" charset="0"/>
              </a:rPr>
              <a:t>Verdiskaping og sysselsetting</a:t>
            </a:r>
          </a:p>
          <a:p>
            <a:pPr marL="628650" lvl="1" indent="-285750">
              <a:buFont typeface="Wingdings" panose="05000000000000000000" pitchFamily="2" charset="2"/>
              <a:buChar char="§"/>
            </a:pPr>
            <a:r>
              <a:rPr lang="nb-NO" sz="1400" dirty="0">
                <a:latin typeface="Aptos" panose="020B0004020202020204" pitchFamily="34" charset="0"/>
              </a:rPr>
              <a:t>Kvalitet i den bygde byen</a:t>
            </a:r>
          </a:p>
          <a:p>
            <a:pPr marL="628650" lvl="1" indent="-285750">
              <a:buFont typeface="Wingdings" panose="05000000000000000000" pitchFamily="2" charset="2"/>
              <a:buChar char="§"/>
            </a:pPr>
            <a:r>
              <a:rPr lang="nb-NO" sz="1400" noProof="0" dirty="0">
                <a:latin typeface="Aptos" panose="020B0004020202020204" pitchFamily="34" charset="0"/>
              </a:rPr>
              <a:t>Klimarisiko</a:t>
            </a:r>
          </a:p>
          <a:p>
            <a:pPr marL="628650" lvl="1" indent="-285750">
              <a:buFont typeface="Wingdings" panose="05000000000000000000" pitchFamily="2" charset="2"/>
              <a:buChar char="§"/>
            </a:pPr>
            <a:endParaRPr lang="nb-NO" sz="1400" noProof="0" dirty="0">
              <a:latin typeface="Aptos" panose="020B0004020202020204" pitchFamily="34" charset="0"/>
            </a:endParaRPr>
          </a:p>
          <a:p>
            <a:pPr marL="628650" lvl="1" indent="-285750">
              <a:buFont typeface="Wingdings" panose="05000000000000000000" pitchFamily="2" charset="2"/>
              <a:buChar char="§"/>
            </a:pPr>
            <a:r>
              <a:rPr lang="nb-NO" sz="1400" dirty="0">
                <a:latin typeface="Aptos" panose="020B0004020202020204" pitchFamily="34" charset="0"/>
              </a:rPr>
              <a:t>Plankrav</a:t>
            </a:r>
          </a:p>
          <a:p>
            <a:pPr marL="628650" lvl="1" indent="-285750">
              <a:buFont typeface="Wingdings" panose="05000000000000000000" pitchFamily="2" charset="2"/>
              <a:buChar char="§"/>
            </a:pPr>
            <a:r>
              <a:rPr lang="nb-NO" sz="1400" noProof="0" dirty="0">
                <a:latin typeface="Aptos" panose="020B0004020202020204" pitchFamily="34" charset="0"/>
              </a:rPr>
              <a:t>Uteoppholdsareal</a:t>
            </a:r>
          </a:p>
          <a:p>
            <a:pPr marL="628650" lvl="1" indent="-285750">
              <a:buFont typeface="Wingdings" panose="05000000000000000000" pitchFamily="2" charset="2"/>
              <a:buChar char="§"/>
            </a:pPr>
            <a:r>
              <a:rPr lang="nb-NO" sz="1400" noProof="0" dirty="0">
                <a:latin typeface="Aptos" panose="020B0004020202020204" pitchFamily="34" charset="0"/>
              </a:rPr>
              <a:t>Støy</a:t>
            </a:r>
          </a:p>
          <a:p>
            <a:pPr marL="628650" lvl="1" indent="-285750">
              <a:buFont typeface="Wingdings" panose="05000000000000000000" pitchFamily="2" charset="2"/>
              <a:buChar char="§"/>
            </a:pPr>
            <a:r>
              <a:rPr lang="nb-NO" sz="1400" noProof="0" dirty="0">
                <a:latin typeface="Aptos" panose="020B0004020202020204" pitchFamily="34" charset="0"/>
              </a:rPr>
              <a:t>Parkering</a:t>
            </a:r>
          </a:p>
          <a:p>
            <a:pPr marL="628650" lvl="1" indent="-285750">
              <a:buFont typeface="Wingdings" panose="05000000000000000000" pitchFamily="2" charset="2"/>
              <a:buChar char="§"/>
            </a:pPr>
            <a:endParaRPr lang="nb-NO" sz="1400" noProof="0" dirty="0">
              <a:latin typeface="Aptos" panose="020B0004020202020204" pitchFamily="34" charset="0"/>
            </a:endParaRPr>
          </a:p>
          <a:p>
            <a:pPr marL="628650" lvl="1" indent="-285750">
              <a:buFont typeface="Wingdings" panose="05000000000000000000" pitchFamily="2" charset="2"/>
              <a:buChar char="§"/>
            </a:pPr>
            <a:r>
              <a:rPr lang="nb-NO" sz="1400" noProof="0" dirty="0">
                <a:latin typeface="Aptos" panose="020B0004020202020204" pitchFamily="34" charset="0"/>
              </a:rPr>
              <a:t>Opprydding</a:t>
            </a:r>
            <a:endParaRPr lang="nb-NO" sz="1400" dirty="0">
              <a:latin typeface="Aptos" panose="020B0004020202020204" pitchFamily="34" charset="0"/>
            </a:endParaRPr>
          </a:p>
          <a:p>
            <a:pPr marL="628650" lvl="1" indent="-285750">
              <a:buFont typeface="Wingdings" panose="05000000000000000000" pitchFamily="2" charset="2"/>
              <a:buChar char="§"/>
            </a:pPr>
            <a:r>
              <a:rPr lang="nb-NO" sz="1400" noProof="0" dirty="0">
                <a:latin typeface="Aptos" panose="020B0004020202020204" pitchFamily="34" charset="0"/>
              </a:rPr>
              <a:t>Tilgjengelige plandokumenter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noProof="0" dirty="0">
              <a:latin typeface="Aptos" panose="020B000402020202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497E70-E8C7-20DB-2E84-D19A4DA63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2223" y="0"/>
            <a:ext cx="3731777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1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3A2FC-702E-22A7-1D8D-50739B5A3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e 8">
            <a:extLst>
              <a:ext uri="{FF2B5EF4-FFF2-40B4-BE49-F238E27FC236}">
                <a16:creationId xmlns:a16="http://schemas.microsoft.com/office/drawing/2014/main" id="{A2E562D7-28B9-7180-8640-C2F0E8F6CFB4}"/>
              </a:ext>
            </a:extLst>
          </p:cNvPr>
          <p:cNvGrpSpPr/>
          <p:nvPr/>
        </p:nvGrpSpPr>
        <p:grpSpPr>
          <a:xfrm>
            <a:off x="5757783" y="2039978"/>
            <a:ext cx="1601731" cy="735179"/>
            <a:chOff x="2604811" y="1038537"/>
            <a:chExt cx="1601731" cy="73517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" name="Pil: vinkeltegn 10">
              <a:extLst>
                <a:ext uri="{FF2B5EF4-FFF2-40B4-BE49-F238E27FC236}">
                  <a16:creationId xmlns:a16="http://schemas.microsoft.com/office/drawing/2014/main" id="{68124BF0-2B91-B25A-092C-BFDFE1EC6B2C}"/>
                </a:ext>
              </a:extLst>
            </p:cNvPr>
            <p:cNvSpPr/>
            <p:nvPr/>
          </p:nvSpPr>
          <p:spPr>
            <a:xfrm>
              <a:off x="2604811" y="1038537"/>
              <a:ext cx="1601731" cy="735179"/>
            </a:xfrm>
            <a:prstGeom prst="chevron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Pil: vinkeltegn 4">
              <a:extLst>
                <a:ext uri="{FF2B5EF4-FFF2-40B4-BE49-F238E27FC236}">
                  <a16:creationId xmlns:a16="http://schemas.microsoft.com/office/drawing/2014/main" id="{2E071D65-9192-9F76-5F4F-BD8189BE242C}"/>
                </a:ext>
              </a:extLst>
            </p:cNvPr>
            <p:cNvSpPr txBox="1"/>
            <p:nvPr/>
          </p:nvSpPr>
          <p:spPr>
            <a:xfrm>
              <a:off x="2981458" y="1095400"/>
              <a:ext cx="866551" cy="62595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006" tIns="14669" rIns="14669" bIns="14669" numCol="1" spcCol="1270" anchor="ctr" anchorCtr="0">
              <a:noAutofit/>
            </a:bodyPr>
            <a:lstStyle/>
            <a:p>
              <a:pPr marL="0" marR="0" lvl="0" indent="0" algn="ctr" defTabSz="46672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Utredninger + planforslag utarbeides</a:t>
              </a:r>
            </a:p>
          </p:txBody>
        </p:sp>
      </p:grpSp>
      <p:sp>
        <p:nvSpPr>
          <p:cNvPr id="35" name="Ellipse 34">
            <a:extLst>
              <a:ext uri="{FF2B5EF4-FFF2-40B4-BE49-F238E27FC236}">
                <a16:creationId xmlns:a16="http://schemas.microsoft.com/office/drawing/2014/main" id="{8D676E81-5EB0-20EC-7DCF-7C35D27B58BF}"/>
              </a:ext>
            </a:extLst>
          </p:cNvPr>
          <p:cNvSpPr/>
          <p:nvPr/>
        </p:nvSpPr>
        <p:spPr>
          <a:xfrm>
            <a:off x="4730199" y="2922456"/>
            <a:ext cx="1195765" cy="90201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Endelig vedtak av planforslag (bystyret)</a:t>
            </a:r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FF29803F-52C6-844D-B807-31A9A580FD3D}"/>
              </a:ext>
            </a:extLst>
          </p:cNvPr>
          <p:cNvGraphicFramePr/>
          <p:nvPr/>
        </p:nvGraphicFramePr>
        <p:xfrm>
          <a:off x="425418" y="1003691"/>
          <a:ext cx="4206587" cy="2812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ttel 9">
            <a:extLst>
              <a:ext uri="{FF2B5EF4-FFF2-40B4-BE49-F238E27FC236}">
                <a16:creationId xmlns:a16="http://schemas.microsoft.com/office/drawing/2014/main" id="{E23D6E21-0E8D-CE57-6E68-075473205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078" y="249095"/>
            <a:ext cx="7886700" cy="828104"/>
          </a:xfrm>
        </p:spPr>
        <p:txBody>
          <a:bodyPr/>
          <a:lstStyle/>
          <a:p>
            <a:pPr algn="ctr"/>
            <a:r>
              <a:rPr lang="nb-NO" sz="2800" noProof="0" dirty="0">
                <a:latin typeface="Aptos" panose="020B0004020202020204" pitchFamily="34" charset="0"/>
              </a:rPr>
              <a:t>Planprosess</a:t>
            </a:r>
            <a:r>
              <a:rPr lang="nb-NO" sz="2800" dirty="0">
                <a:latin typeface="Aptos" panose="020B0004020202020204" pitchFamily="34" charset="0"/>
              </a:rPr>
              <a:t> -</a:t>
            </a:r>
            <a:r>
              <a:rPr lang="nb-NO" sz="2800" noProof="0" dirty="0">
                <a:latin typeface="Aptos" panose="020B0004020202020204" pitchFamily="34" charset="0"/>
              </a:rPr>
              <a:t> rullering av KPA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FFD03EC-ABB9-E4BA-4B8D-C61048B74770}"/>
              </a:ext>
            </a:extLst>
          </p:cNvPr>
          <p:cNvSpPr/>
          <p:nvPr/>
        </p:nvSpPr>
        <p:spPr>
          <a:xfrm>
            <a:off x="249060" y="3957881"/>
            <a:ext cx="284018" cy="20781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B75741CB-E378-DFC1-C648-8BF4D80FDA36}"/>
              </a:ext>
            </a:extLst>
          </p:cNvPr>
          <p:cNvSpPr/>
          <p:nvPr/>
        </p:nvSpPr>
        <p:spPr>
          <a:xfrm>
            <a:off x="249060" y="4262681"/>
            <a:ext cx="284018" cy="20781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D23CDF89-B3D8-789E-55BF-0EFFBE1052E1}"/>
              </a:ext>
            </a:extLst>
          </p:cNvPr>
          <p:cNvSpPr txBox="1"/>
          <p:nvPr/>
        </p:nvSpPr>
        <p:spPr>
          <a:xfrm>
            <a:off x="533078" y="3911749"/>
            <a:ext cx="205056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Plan- og bygningsetaten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1C6498D0-0BE3-7563-065C-9C7E54DF964B}"/>
              </a:ext>
            </a:extLst>
          </p:cNvPr>
          <p:cNvSpPr txBox="1"/>
          <p:nvPr/>
        </p:nvSpPr>
        <p:spPr>
          <a:xfrm>
            <a:off x="533078" y="4193498"/>
            <a:ext cx="16273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Politisk behandling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D29C59B1-DB5C-96CE-4C2B-AB02395D5A3F}"/>
              </a:ext>
            </a:extLst>
          </p:cNvPr>
          <p:cNvGrpSpPr/>
          <p:nvPr/>
        </p:nvGrpSpPr>
        <p:grpSpPr>
          <a:xfrm>
            <a:off x="4384973" y="2042562"/>
            <a:ext cx="1601731" cy="735179"/>
            <a:chOff x="2604811" y="1038537"/>
            <a:chExt cx="1601731" cy="735179"/>
          </a:xfrm>
          <a:solidFill>
            <a:schemeClr val="accent1">
              <a:lumMod val="75000"/>
            </a:schemeClr>
          </a:solidFill>
        </p:grpSpPr>
        <p:sp>
          <p:nvSpPr>
            <p:cNvPr id="7" name="Pil: vinkeltegn 6">
              <a:extLst>
                <a:ext uri="{FF2B5EF4-FFF2-40B4-BE49-F238E27FC236}">
                  <a16:creationId xmlns:a16="http://schemas.microsoft.com/office/drawing/2014/main" id="{03B2601A-C39E-ABA4-2A14-DF9E120E1F26}"/>
                </a:ext>
              </a:extLst>
            </p:cNvPr>
            <p:cNvSpPr/>
            <p:nvPr/>
          </p:nvSpPr>
          <p:spPr>
            <a:xfrm>
              <a:off x="2604811" y="1038537"/>
              <a:ext cx="1601731" cy="735179"/>
            </a:xfrm>
            <a:prstGeom prst="chevron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Pil: vinkeltegn 4">
              <a:extLst>
                <a:ext uri="{FF2B5EF4-FFF2-40B4-BE49-F238E27FC236}">
                  <a16:creationId xmlns:a16="http://schemas.microsoft.com/office/drawing/2014/main" id="{C83106B8-A146-C9CE-68F5-DE32853344BD}"/>
                </a:ext>
              </a:extLst>
            </p:cNvPr>
            <p:cNvSpPr txBox="1"/>
            <p:nvPr/>
          </p:nvSpPr>
          <p:spPr>
            <a:xfrm>
              <a:off x="2981456" y="1092816"/>
              <a:ext cx="866552" cy="6729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006" tIns="14669" rIns="14669" bIns="14669" numCol="1" spcCol="1270" anchor="ctr" anchorCtr="0">
              <a:noAutofit/>
            </a:bodyPr>
            <a:lstStyle/>
            <a:p>
              <a:pPr marL="0" marR="0" lvl="0" indent="0" algn="ctr" defTabSz="46672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Vedtak av planprogram (bystyret)</a:t>
              </a:r>
            </a:p>
          </p:txBody>
        </p:sp>
      </p:grp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09DE9FC4-0897-F768-1371-CEE93D735B82}"/>
              </a:ext>
            </a:extLst>
          </p:cNvPr>
          <p:cNvGrpSpPr/>
          <p:nvPr/>
        </p:nvGrpSpPr>
        <p:grpSpPr>
          <a:xfrm>
            <a:off x="7130594" y="2034620"/>
            <a:ext cx="1601731" cy="735179"/>
            <a:chOff x="2604811" y="1038537"/>
            <a:chExt cx="1601731" cy="735179"/>
          </a:xfrm>
          <a:solidFill>
            <a:schemeClr val="accent1">
              <a:lumMod val="75000"/>
            </a:schemeClr>
          </a:solidFill>
        </p:grpSpPr>
        <p:sp>
          <p:nvSpPr>
            <p:cNvPr id="14" name="Pil: vinkeltegn 13">
              <a:extLst>
                <a:ext uri="{FF2B5EF4-FFF2-40B4-BE49-F238E27FC236}">
                  <a16:creationId xmlns:a16="http://schemas.microsoft.com/office/drawing/2014/main" id="{BD35E31E-2CFC-FDEE-FFA9-75E60862B333}"/>
                </a:ext>
              </a:extLst>
            </p:cNvPr>
            <p:cNvSpPr/>
            <p:nvPr/>
          </p:nvSpPr>
          <p:spPr>
            <a:xfrm>
              <a:off x="2604811" y="1038537"/>
              <a:ext cx="1601731" cy="735179"/>
            </a:xfrm>
            <a:prstGeom prst="chevron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Pil: vinkeltegn 4">
              <a:extLst>
                <a:ext uri="{FF2B5EF4-FFF2-40B4-BE49-F238E27FC236}">
                  <a16:creationId xmlns:a16="http://schemas.microsoft.com/office/drawing/2014/main" id="{5EDFBDAC-3EF2-C7EA-9A31-A5271E546DAD}"/>
                </a:ext>
              </a:extLst>
            </p:cNvPr>
            <p:cNvSpPr txBox="1"/>
            <p:nvPr/>
          </p:nvSpPr>
          <p:spPr>
            <a:xfrm>
              <a:off x="2972401" y="1100758"/>
              <a:ext cx="875608" cy="62595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006" tIns="14669" rIns="14669" bIns="14669" numCol="1" spcCol="1270" anchor="ctr" anchorCtr="0">
              <a:noAutofit/>
            </a:bodyPr>
            <a:lstStyle/>
            <a:p>
              <a:pPr marL="0" marR="0" lvl="0" indent="0" algn="ctr" defTabSz="46672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Vedtak om høring av planforslag (byrådet)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8F6DB3BC-96D9-60AB-A965-A6928E5DF7D8}"/>
              </a:ext>
            </a:extLst>
          </p:cNvPr>
          <p:cNvGrpSpPr/>
          <p:nvPr/>
        </p:nvGrpSpPr>
        <p:grpSpPr>
          <a:xfrm>
            <a:off x="1683886" y="2992085"/>
            <a:ext cx="1601731" cy="735179"/>
            <a:chOff x="2604811" y="1038537"/>
            <a:chExt cx="1601731" cy="73517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4" name="Pil: vinkeltegn 23">
              <a:extLst>
                <a:ext uri="{FF2B5EF4-FFF2-40B4-BE49-F238E27FC236}">
                  <a16:creationId xmlns:a16="http://schemas.microsoft.com/office/drawing/2014/main" id="{7AFD9DF8-5720-ECC0-C549-55A31E75F23B}"/>
                </a:ext>
              </a:extLst>
            </p:cNvPr>
            <p:cNvSpPr/>
            <p:nvPr/>
          </p:nvSpPr>
          <p:spPr>
            <a:xfrm>
              <a:off x="2604811" y="1038537"/>
              <a:ext cx="1601731" cy="735179"/>
            </a:xfrm>
            <a:prstGeom prst="chevron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Pil: vinkeltegn 4">
              <a:extLst>
                <a:ext uri="{FF2B5EF4-FFF2-40B4-BE49-F238E27FC236}">
                  <a16:creationId xmlns:a16="http://schemas.microsoft.com/office/drawing/2014/main" id="{00A100CF-529F-D3D0-D2B5-6200EF6E1F60}"/>
                </a:ext>
              </a:extLst>
            </p:cNvPr>
            <p:cNvSpPr txBox="1"/>
            <p:nvPr/>
          </p:nvSpPr>
          <p:spPr>
            <a:xfrm>
              <a:off x="2907928" y="1215682"/>
              <a:ext cx="1047111" cy="37720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006" tIns="14669" rIns="14669" bIns="14669" numCol="1" spcCol="1270" anchor="ctr" anchorCtr="0">
              <a:noAutofit/>
            </a:bodyPr>
            <a:lstStyle/>
            <a:p>
              <a:pPr marL="0" marR="0" lvl="0" indent="0" algn="ctr" defTabSz="46672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Høringsperiode</a:t>
              </a:r>
            </a:p>
            <a:p>
              <a:pPr marL="0" marR="0" lvl="0" indent="0" algn="ctr" defTabSz="46672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100" b="1" dirty="0">
                  <a:solidFill>
                    <a:prstClr val="white"/>
                  </a:solidFill>
                  <a:latin typeface="Calibri" panose="020F0502020204030204"/>
                </a:rPr>
                <a:t>22. </a:t>
              </a:r>
              <a:r>
                <a:rPr lang="nb-NO" sz="1100" b="1" dirty="0" err="1">
                  <a:solidFill>
                    <a:prstClr val="white"/>
                  </a:solidFill>
                  <a:latin typeface="Calibri" panose="020F0502020204030204"/>
                </a:rPr>
                <a:t>Aug</a:t>
              </a:r>
              <a:r>
                <a:rPr lang="nb-NO" sz="1100" b="1" dirty="0">
                  <a:solidFill>
                    <a:prstClr val="white"/>
                  </a:solidFill>
                  <a:latin typeface="Calibri" panose="020F0502020204030204"/>
                </a:rPr>
                <a:t> – 6. </a:t>
              </a:r>
              <a:r>
                <a:rPr lang="nb-NO" sz="1100" b="1" dirty="0" err="1">
                  <a:solidFill>
                    <a:prstClr val="white"/>
                  </a:solidFill>
                  <a:latin typeface="Calibri" panose="020F0502020204030204"/>
                </a:rPr>
                <a:t>okt</a:t>
              </a:r>
              <a:r>
                <a:rPr lang="nb-NO" sz="1100" b="1" dirty="0">
                  <a:solidFill>
                    <a:prstClr val="white"/>
                  </a:solidFill>
                  <a:latin typeface="Calibri" panose="020F0502020204030204"/>
                </a:rPr>
                <a:t> </a:t>
              </a:r>
              <a:endParaRPr kumimoji="0" lang="nb-NO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605A59C3-B54C-36E6-5B49-61D3FEBC1209}"/>
              </a:ext>
            </a:extLst>
          </p:cNvPr>
          <p:cNvGrpSpPr/>
          <p:nvPr/>
        </p:nvGrpSpPr>
        <p:grpSpPr>
          <a:xfrm>
            <a:off x="3030274" y="3007632"/>
            <a:ext cx="1601731" cy="735179"/>
            <a:chOff x="2604811" y="1038537"/>
            <a:chExt cx="1601731" cy="73517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7" name="Pil: vinkeltegn 26">
              <a:extLst>
                <a:ext uri="{FF2B5EF4-FFF2-40B4-BE49-F238E27FC236}">
                  <a16:creationId xmlns:a16="http://schemas.microsoft.com/office/drawing/2014/main" id="{D9C5E116-665C-B98D-CEFD-1362372DDF2D}"/>
                </a:ext>
              </a:extLst>
            </p:cNvPr>
            <p:cNvSpPr/>
            <p:nvPr/>
          </p:nvSpPr>
          <p:spPr>
            <a:xfrm>
              <a:off x="2604811" y="1038537"/>
              <a:ext cx="1601731" cy="735179"/>
            </a:xfrm>
            <a:prstGeom prst="chevron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Pil: vinkeltegn 4">
              <a:extLst>
                <a:ext uri="{FF2B5EF4-FFF2-40B4-BE49-F238E27FC236}">
                  <a16:creationId xmlns:a16="http://schemas.microsoft.com/office/drawing/2014/main" id="{2A336E1F-9323-BAE7-4C74-A70B719827A8}"/>
                </a:ext>
              </a:extLst>
            </p:cNvPr>
            <p:cNvSpPr txBox="1"/>
            <p:nvPr/>
          </p:nvSpPr>
          <p:spPr>
            <a:xfrm>
              <a:off x="2989767" y="1094942"/>
              <a:ext cx="866552" cy="62236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006" tIns="14669" rIns="14669" bIns="14669" numCol="1" spcCol="1270" anchor="ctr" anchorCtr="0">
              <a:noAutofit/>
            </a:bodyPr>
            <a:lstStyle/>
            <a:p>
              <a:pPr marL="0" marR="0" lvl="0" indent="0" algn="ctr" defTabSz="46672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Merknads-behandling og bearbeidelse av planforslag</a:t>
              </a:r>
            </a:p>
          </p:txBody>
        </p:sp>
      </p:grpSp>
      <p:sp>
        <p:nvSpPr>
          <p:cNvPr id="29" name="Bildeforklaring: linje 28">
            <a:extLst>
              <a:ext uri="{FF2B5EF4-FFF2-40B4-BE49-F238E27FC236}">
                <a16:creationId xmlns:a16="http://schemas.microsoft.com/office/drawing/2014/main" id="{7310F4E6-527C-2647-E24B-C318B93B3CA9}"/>
              </a:ext>
            </a:extLst>
          </p:cNvPr>
          <p:cNvSpPr/>
          <p:nvPr/>
        </p:nvSpPr>
        <p:spPr>
          <a:xfrm>
            <a:off x="4730199" y="4024180"/>
            <a:ext cx="1308182" cy="454841"/>
          </a:xfrm>
          <a:prstGeom prst="borderCallout1">
            <a:avLst>
              <a:gd name="adj1" fmla="val -2145"/>
              <a:gd name="adj2" fmla="val 51000"/>
              <a:gd name="adj3" fmla="val -35842"/>
              <a:gd name="adj4" fmla="val 51000"/>
            </a:avLst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MÅL: 1. kvartal 2027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802FFC7-C5BC-57F8-25A8-427722ADF02A}"/>
              </a:ext>
            </a:extLst>
          </p:cNvPr>
          <p:cNvSpPr/>
          <p:nvPr/>
        </p:nvSpPr>
        <p:spPr>
          <a:xfrm>
            <a:off x="1784255" y="2906825"/>
            <a:ext cx="1400992" cy="902013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ildeforklaring: linje 1">
            <a:extLst>
              <a:ext uri="{FF2B5EF4-FFF2-40B4-BE49-F238E27FC236}">
                <a16:creationId xmlns:a16="http://schemas.microsoft.com/office/drawing/2014/main" id="{97A16D43-ABDC-73E0-8512-827FEF0D1DD0}"/>
              </a:ext>
            </a:extLst>
          </p:cNvPr>
          <p:cNvSpPr/>
          <p:nvPr/>
        </p:nvSpPr>
        <p:spPr>
          <a:xfrm rot="10800000" flipV="1">
            <a:off x="7178028" y="1340038"/>
            <a:ext cx="1195764" cy="396484"/>
          </a:xfrm>
          <a:prstGeom prst="borderCallout1">
            <a:avLst>
              <a:gd name="adj1" fmla="val 101853"/>
              <a:gd name="adj2" fmla="val 49512"/>
              <a:gd name="adj3" fmla="val 146460"/>
              <a:gd name="adj4" fmla="val 49519"/>
            </a:avLst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64243BA-60C3-E46A-4A96-6C2702FE127E}"/>
              </a:ext>
            </a:extLst>
          </p:cNvPr>
          <p:cNvSpPr txBox="1"/>
          <p:nvPr/>
        </p:nvSpPr>
        <p:spPr>
          <a:xfrm>
            <a:off x="7299657" y="1409839"/>
            <a:ext cx="95250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JUNI 2026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662D71F6-8168-EB3D-BED5-053886F624DF}"/>
              </a:ext>
            </a:extLst>
          </p:cNvPr>
          <p:cNvSpPr txBox="1"/>
          <p:nvPr/>
        </p:nvSpPr>
        <p:spPr>
          <a:xfrm>
            <a:off x="801420" y="1598341"/>
            <a:ext cx="756938" cy="30008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b="1" dirty="0"/>
              <a:t>12.2024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A44CEA7-F87F-314B-7C3B-72B0AF49DDF4}"/>
              </a:ext>
            </a:extLst>
          </p:cNvPr>
          <p:cNvSpPr txBox="1"/>
          <p:nvPr/>
        </p:nvSpPr>
        <p:spPr>
          <a:xfrm>
            <a:off x="2036624" y="1598341"/>
            <a:ext cx="760144" cy="30008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b="1" dirty="0"/>
              <a:t>01.2025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3A62B6E3-7184-826D-6260-19AF6CD42D8D}"/>
              </a:ext>
            </a:extLst>
          </p:cNvPr>
          <p:cNvSpPr txBox="1"/>
          <p:nvPr/>
        </p:nvSpPr>
        <p:spPr>
          <a:xfrm>
            <a:off x="3387022" y="1598341"/>
            <a:ext cx="760144" cy="30008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b="1" dirty="0"/>
              <a:t>02.2025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DE0513E8-6D22-970E-BF06-2D2E3B687C7F}"/>
              </a:ext>
            </a:extLst>
          </p:cNvPr>
          <p:cNvSpPr txBox="1"/>
          <p:nvPr/>
        </p:nvSpPr>
        <p:spPr>
          <a:xfrm>
            <a:off x="4730199" y="1592597"/>
            <a:ext cx="760144" cy="30008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b="1" dirty="0"/>
              <a:t>10.2025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1A98EC0-79A1-2507-DB5A-A39F2A56ADEB}"/>
              </a:ext>
            </a:extLst>
          </p:cNvPr>
          <p:cNvSpPr txBox="1"/>
          <p:nvPr/>
        </p:nvSpPr>
        <p:spPr>
          <a:xfrm>
            <a:off x="6060232" y="1592597"/>
            <a:ext cx="760144" cy="30008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b="1" dirty="0"/>
              <a:t>03.2026</a:t>
            </a:r>
          </a:p>
        </p:txBody>
      </p:sp>
    </p:spTree>
    <p:extLst>
      <p:ext uri="{BB962C8B-B14F-4D97-AF65-F5344CB8AC3E}">
        <p14:creationId xmlns:p14="http://schemas.microsoft.com/office/powerpoint/2010/main" val="153668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5" grpId="0" animBg="1"/>
      <p:bldP spid="2" grpId="0" animBg="1"/>
      <p:bldP spid="3" grpId="0"/>
      <p:bldP spid="16" grpId="0" animBg="1"/>
      <p:bldP spid="17" grpId="0" animBg="1"/>
      <p:bldP spid="30" grpId="0" animBg="1"/>
      <p:bldP spid="31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E57DFA-4353-10BA-4413-93D8A6264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0154"/>
            <a:ext cx="7886700" cy="828104"/>
          </a:xfrm>
        </p:spPr>
        <p:txBody>
          <a:bodyPr/>
          <a:lstStyle/>
          <a:p>
            <a:r>
              <a:rPr lang="nb-NO" dirty="0">
                <a:latin typeface="Aptos" panose="020B0004020202020204" pitchFamily="34" charset="0"/>
              </a:rPr>
              <a:t>Fastsetting av planprogram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95E1CA5-D55B-B939-8F83-E5E4B4909E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079"/>
          <a:stretch>
            <a:fillRect/>
          </a:stretch>
        </p:blipFill>
        <p:spPr>
          <a:xfrm>
            <a:off x="5759958" y="0"/>
            <a:ext cx="3384042" cy="5145088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5AD930D3-9719-341E-53F9-41CDFF993000}"/>
              </a:ext>
            </a:extLst>
          </p:cNvPr>
          <p:cNvSpPr txBox="1"/>
          <p:nvPr/>
        </p:nvSpPr>
        <p:spPr>
          <a:xfrm>
            <a:off x="559308" y="968258"/>
            <a:ext cx="4572000" cy="362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latin typeface="Aptos" panose="020B0004020202020204" pitchFamily="34" charset="0"/>
              </a:rPr>
              <a:t>Bergen bystyre 22. oktober 2025: </a:t>
            </a:r>
          </a:p>
          <a:p>
            <a:pPr marL="342900" indent="-342900">
              <a:buAutoNum type="arabicPeriod"/>
            </a:pPr>
            <a:r>
              <a:rPr lang="nb-NO" dirty="0">
                <a:latin typeface="Aptos" panose="020B0004020202020204" pitchFamily="34" charset="0"/>
              </a:rPr>
              <a:t>Planprogrammet fastsettes med følgende endringer:</a:t>
            </a:r>
          </a:p>
          <a:p>
            <a:pPr marL="685800" lvl="1" indent="-342900">
              <a:buFont typeface="+mj-lt"/>
              <a:buAutoNum type="alphaUcPeriod"/>
            </a:pPr>
            <a:r>
              <a:rPr lang="nb-NO" dirty="0">
                <a:latin typeface="Aptos" panose="020B0004020202020204" pitchFamily="34" charset="0"/>
              </a:rPr>
              <a:t>Bystyret legger til grunn at revisjon av KPA-bestemmelsene skal sluttføres med </a:t>
            </a:r>
            <a:r>
              <a:rPr lang="nb-NO" b="1" dirty="0">
                <a:latin typeface="Aptos" panose="020B0004020202020204" pitchFamily="34" charset="0"/>
              </a:rPr>
              <a:t>vedtak i Bystyret i første kvartal 2027</a:t>
            </a:r>
          </a:p>
          <a:p>
            <a:pPr marL="685800" lvl="1" indent="-342900">
              <a:buFont typeface="+mj-lt"/>
              <a:buAutoNum type="alphaUcPeriod"/>
            </a:pPr>
            <a:r>
              <a:rPr lang="nb-NO" dirty="0">
                <a:latin typeface="Aptos" panose="020B0004020202020204" pitchFamily="34" charset="0"/>
              </a:rPr>
              <a:t>Hovedmålet med revisjon av KPA-bestemmelsene </a:t>
            </a:r>
            <a:r>
              <a:rPr lang="nb-NO" b="1" dirty="0">
                <a:latin typeface="Aptos" panose="020B0004020202020204" pitchFamily="34" charset="0"/>
              </a:rPr>
              <a:t>er forenkling, fortgang og forutsigbarhet</a:t>
            </a:r>
            <a:r>
              <a:rPr lang="nb-NO" dirty="0">
                <a:latin typeface="Aptos" panose="020B0004020202020204" pitchFamily="34" charset="0"/>
              </a:rPr>
              <a:t> i plan- og byggesaksprosesser, for å sikre gode boliger og nabolag</a:t>
            </a:r>
          </a:p>
          <a:p>
            <a:pPr marL="685800" lvl="1" indent="-342900">
              <a:buFont typeface="+mj-lt"/>
              <a:buAutoNum type="alphaUcPeriod"/>
            </a:pPr>
            <a:r>
              <a:rPr lang="nb-NO" dirty="0">
                <a:latin typeface="Aptos" panose="020B0004020202020204" pitchFamily="34" charset="0"/>
              </a:rPr>
              <a:t>Hovedtemaer som bystyret mener må berøres og prioriteres i arbeidet med bestemmelsene er følgende:</a:t>
            </a:r>
          </a:p>
          <a:p>
            <a:pPr lvl="2"/>
            <a:r>
              <a:rPr lang="nb-NO" dirty="0">
                <a:latin typeface="Aptos" panose="020B0004020202020204" pitchFamily="34" charset="0"/>
              </a:rPr>
              <a:t>- Boligbygging, Næringsutvikling, Sosial infrastruktur, Barn og unge, Innovasjon og teknologi, Landbruk, Økonomisk bærekraft, Øvrig byggesone, Strandsone, Parkering, Arkitektur. </a:t>
            </a:r>
          </a:p>
          <a:p>
            <a:endParaRPr lang="nb-NO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321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43054D-AC83-FF57-A2F0-CF1ADDBC3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Medvirkningstiltak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E6C985-630E-A6F8-B4C3-A152CDAE2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nb-NO" dirty="0"/>
              <a:t>Regionalt planforum, 04.02.2025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nb-NO" dirty="0"/>
              <a:t>Møte mellom byråd for byutvikling og Statsforvalteren, 15.05.2025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nb-NO" dirty="0"/>
              <a:t>PBE avholdt innspillsmøter i september-november 2025 med kommunale, regionale og statlige myndigheter og fagenheter, totalt over 25 stk.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nb-NO" dirty="0"/>
              <a:t>PBE avholdt bransjetreff, 23.10.2025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nb-NO" dirty="0"/>
              <a:t>Møte mellom byråd for byutvikling og Statsforvalteren, 10.12.2025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nb-NO" dirty="0"/>
              <a:t>Regionalt planforum, 03.02.2026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nb-NO" dirty="0"/>
              <a:t>Workshop med kommunens medvirkningsråd, 11.02.2026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nb-NO" dirty="0"/>
              <a:t>Workshop med Utvalg for miljø og byutvikling, 16.04.2026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nb-NO" dirty="0"/>
              <a:t>Møte med Bergen Næringsråd, 21.05.2026</a:t>
            </a:r>
          </a:p>
        </p:txBody>
      </p:sp>
    </p:spTree>
    <p:extLst>
      <p:ext uri="{BB962C8B-B14F-4D97-AF65-F5344CB8AC3E}">
        <p14:creationId xmlns:p14="http://schemas.microsoft.com/office/powerpoint/2010/main" val="44694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CD41E3-A88B-C335-F61E-6B6BAF2B9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Bestemmelsene 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797DFB-53AE-D8C8-6927-2E31B5D1D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0533" y="1361177"/>
            <a:ext cx="4400550" cy="304270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nb-NO" dirty="0"/>
              <a:t>Samlet planbeskrivelse og bestemmelser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nb-NO" dirty="0"/>
              <a:t>Opprydding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nb-NO" dirty="0"/>
              <a:t>Annet lovverk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nb-NO" dirty="0"/>
              <a:t>Saksbehandlingsregler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nb-NO" dirty="0"/>
              <a:t>Gjentagelser og struktur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nb-NO" dirty="0"/>
              <a:t>Endringer i enkeltbestemmelser </a:t>
            </a:r>
          </a:p>
          <a:p>
            <a:pPr marL="0" indent="0" algn="just">
              <a:buNone/>
            </a:pP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19503DB-4BD4-1655-BDB6-B91077C3E9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840" r="5317"/>
          <a:stretch>
            <a:fillRect/>
          </a:stretch>
        </p:blipFill>
        <p:spPr>
          <a:xfrm>
            <a:off x="0" y="0"/>
            <a:ext cx="3124201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7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E05311-1A55-566B-9147-BB8266115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757"/>
            <a:ext cx="7886700" cy="994172"/>
          </a:xfrm>
        </p:spPr>
        <p:txBody>
          <a:bodyPr>
            <a:normAutofit/>
          </a:bodyPr>
          <a:lstStyle/>
          <a:p>
            <a:r>
              <a:rPr lang="nb-NO" sz="3000" dirty="0">
                <a:latin typeface="Aptos" panose="020B0004020202020204" pitchFamily="34" charset="0"/>
              </a:rPr>
              <a:t>Plankart – tekniske justeringer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2640CF-D81A-7754-45FA-53106902A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47048"/>
            <a:ext cx="4820805" cy="3671133"/>
          </a:xfrm>
        </p:spPr>
        <p:txBody>
          <a:bodyPr vert="horz" lIns="68580" tIns="34290" rIns="68580" bIns="34290" rtlCol="0" anchor="t">
            <a:normAutofit/>
          </a:bodyPr>
          <a:lstStyle/>
          <a:p>
            <a:pPr marL="0" indent="0">
              <a:buNone/>
            </a:pPr>
            <a:endParaRPr lang="nb-NO" sz="1600" dirty="0">
              <a:latin typeface="Aptos" panose="020B0004020202020204" pitchFamily="34" charset="0"/>
            </a:endParaRPr>
          </a:p>
          <a:p>
            <a:endParaRPr lang="nb-NO" sz="1600" dirty="0">
              <a:latin typeface="Aptos" panose="020B0004020202020204" pitchFamily="34" charset="0"/>
            </a:endParaRPr>
          </a:p>
          <a:p>
            <a:r>
              <a:rPr lang="nb-NO" sz="1600" dirty="0">
                <a:latin typeface="Aptos" panose="020B0004020202020204" pitchFamily="34" charset="0"/>
              </a:rPr>
              <a:t>Mindre tekniske justeringer i plankartet</a:t>
            </a:r>
          </a:p>
          <a:p>
            <a:pPr marL="342900" lvl="1" indent="0">
              <a:buNone/>
            </a:pPr>
            <a:endParaRPr lang="nb-NO" dirty="0">
              <a:latin typeface="Aptos" panose="020B0004020202020204" pitchFamily="34" charset="0"/>
            </a:endParaRPr>
          </a:p>
          <a:p>
            <a:r>
              <a:rPr lang="nb-NO" sz="1600" dirty="0">
                <a:latin typeface="Aptos" panose="020B0004020202020204" pitchFamily="34" charset="0"/>
              </a:rPr>
              <a:t>KDP BLÅE - innarbeiding av plankart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EED7F6C-9C3D-9229-0EC0-B1A78D808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2758" y="0"/>
            <a:ext cx="3521242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19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87EF9F1F-3EEE-3C13-ADE1-AEC33E6DB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Byrådssak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1E370A2-4BF4-210E-FB09-41B3E8422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52 endringer av bestemmelsene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2 endringer av plankartet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7 øvrige vedtakspunkt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68864B9-F9AF-3474-1A7B-BF0526F32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7733" y="0"/>
            <a:ext cx="4166267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356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CEC3E9-67E9-21A6-B817-646CB397E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Høringsforslaget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843693F-82A3-B29D-04EE-D818F135D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Vesentlig forbedring fra dagens KPA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Gjenstår arbeid med språk/formuleringer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Gjenstår arbeid med å fjerne/omformulere skjønnsmessige bestemmelser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Formålsparagrafen endres for å bedre være i samsvar med ønsket politikk  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01859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455888-B6FC-1F5E-E2E0-67C8AAB65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Boligbygging og bokvalitet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DA01CB-80E6-6C01-32D9-D8D568684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643"/>
            <a:ext cx="4019550" cy="30427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Minstestørrelse på nye boenheter reduseres fra 35 til 28 m2 BRA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Endringer av kravene til boligsammensetning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Kravet til familieboliger er fjernet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Endringer i bestemmelser om studentboliger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Ny bestemmelse om hybler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Nytt krav om innvendige fellesarealer i store boligprosjekter tatt ut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Flere krav knyttet til uteoppholdsareal er tatt ut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Ønsker innspill på de gjenværende kravene i høringen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90B69FC-601B-9254-274E-E5F04542E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874" y="0"/>
            <a:ext cx="4408126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5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D75D0C-DFBB-F3C8-20BF-1768EEE15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                             Byggesonene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40C8E2-1693-EFE8-D480-9EC203151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300371"/>
            <a:ext cx="4227368" cy="30427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Ytre fortettingssone: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Ryddet i bestemmelsene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Grad av utnytting den samme, men fjernet spennet 30-120 % BRA </a:t>
            </a:r>
          </a:p>
          <a:p>
            <a:pPr marL="342900" lvl="1" indent="0">
              <a:buNone/>
            </a:pP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Øvrig byggesone: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Ryddet i bestemmelsene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«Vesentlig nybygging» er tatt ut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Grad av utnytting økes til 50 % BRA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Åpnes for at det kan etableres ene- og tomannsboliger, med tilhørende sekundærleiligheter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Mindre endring av bestemmelser for næring 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455D45C-7AA6-1EB3-5A0E-90E598432E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8" y="0"/>
            <a:ext cx="4241524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8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27D8E8-3FBC-9132-2BBB-42B7A35BD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Støybestemmelsene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940451-4EDF-2E76-C83B-322CD8F02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Særregler for Bergen er tatt ut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Bruker handlingsrommet i T-1442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Fjerner bestemmelser som er dekket av T-1442 </a:t>
            </a:r>
          </a:p>
          <a:p>
            <a:pPr marL="0" indent="0">
              <a:buNone/>
            </a:pPr>
            <a:r>
              <a:rPr lang="nb-NO" dirty="0"/>
              <a:t>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E54C0E8-1CB7-EB0B-5E51-C51A75F68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623" y="0"/>
            <a:ext cx="3422377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655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DD7B2D-C06A-02D5-45E4-E5E497EE0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Plankrav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F98964-0F95-5EAE-AC8C-851A276C8D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Har beholdt samme oppsettet som i KPA 2018: </a:t>
            </a:r>
          </a:p>
          <a:p>
            <a:pPr marL="685800" lvl="1" indent="-342900">
              <a:buFont typeface="+mj-lt"/>
              <a:buAutoNum type="arabicPeriod"/>
            </a:pPr>
            <a:r>
              <a:rPr lang="nb-NO" dirty="0"/>
              <a:t>Generelt plankrav </a:t>
            </a:r>
          </a:p>
          <a:p>
            <a:pPr marL="685800" lvl="1" indent="-342900">
              <a:buFont typeface="+mj-lt"/>
              <a:buAutoNum type="arabicPeriod"/>
            </a:pPr>
            <a:r>
              <a:rPr lang="nb-NO" dirty="0"/>
              <a:t>Automatisk unntak fra plankrav </a:t>
            </a:r>
          </a:p>
          <a:p>
            <a:pPr marL="685800" lvl="1" indent="-342900">
              <a:buFont typeface="+mj-lt"/>
              <a:buAutoNum type="arabicPeriod"/>
            </a:pPr>
            <a:r>
              <a:rPr lang="nb-NO" dirty="0"/>
              <a:t>Mulighet for unntak fra plankrav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Utvider automatiske unntak til å omfatte tilbygg/påbygg + midlertidig bruksendring til næring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Bestemmelsen om mulighet for unntak er forenklet, med færre krav</a:t>
            </a:r>
          </a:p>
        </p:txBody>
      </p:sp>
    </p:spTree>
    <p:extLst>
      <p:ext uri="{BB962C8B-B14F-4D97-AF65-F5344CB8AC3E}">
        <p14:creationId xmlns:p14="http://schemas.microsoft.com/office/powerpoint/2010/main" val="349228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436269-8A2C-FFF9-1F6B-633421591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Kvalitet i den bygde byen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40A614-713F-07AB-01B8-ABB671105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643"/>
            <a:ext cx="4270609" cy="30427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Bestemmelsene er spisset, skjønnsmessige bestemmelser fjernet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Arkitekturveilederen er særskilt nevnt i bestemmelsene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BE2E22F-CBCE-4F33-C0D6-25E4D8865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696" y="0"/>
            <a:ext cx="4152304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68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C3A7BC-7979-D254-DCCD-BF6BD6E3B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KDP BLÅE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70AAC8-96C3-BC2E-0899-D0A927EEC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Innarbeidet med samme sonestruktur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Endringer i arealformål for: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Søndre del av boligområde B5 («Zero Village»)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Søndre del av næringsområde I/L 6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Del av næringsområde I/L 4 (delen som ikke er regulert i detaljregulering)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Næringsområde I/L 1.1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Idrettsområdet I2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 err="1"/>
              <a:t>Veglenke</a:t>
            </a:r>
            <a:r>
              <a:rPr lang="nb-NO" dirty="0"/>
              <a:t> I-III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Rekkefølgekrav Flyplassvegen</a:t>
            </a:r>
          </a:p>
        </p:txBody>
      </p:sp>
    </p:spTree>
    <p:extLst>
      <p:ext uri="{BB962C8B-B14F-4D97-AF65-F5344CB8AC3E}">
        <p14:creationId xmlns:p14="http://schemas.microsoft.com/office/powerpoint/2010/main" val="20321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3AC11452-D244-5F07-6442-872E420F3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974" y="0"/>
            <a:ext cx="7182051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132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AE30FE-3E1E-C09D-42C7-6E5071F02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Grunneierfinansiering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96E602-0893-1965-3F9F-26FD7E032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643"/>
            <a:ext cx="4159031" cy="30427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Nytt virkemiddel i PBL  for å sikre opparbeiding av infrastruktur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Tatt ut for Mindemyren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Beholder hensynssone for Laksevåg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964167F-02EE-B6F4-EDD9-B8FFDF198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681" y="0"/>
            <a:ext cx="4356319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764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25BCF4-5ECD-6C36-4BF3-AB5A0D443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                         Parkering for bil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44208D-3191-0E30-D298-AB4D237AB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366" y="1369643"/>
            <a:ext cx="4600876" cy="30427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Viderefører i hovedsak KPA 2018 sine p-bestemmelser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Kvalitetskravene til sykkel fjernes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EAAF570-896B-1830-CF02-46A5999F5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80587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365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BCBF4D44-D660-0B6A-5778-358209E1C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51954"/>
            <a:ext cx="4848125" cy="828104"/>
          </a:xfrm>
        </p:spPr>
        <p:txBody>
          <a:bodyPr/>
          <a:lstStyle/>
          <a:p>
            <a:r>
              <a:rPr lang="nb-NO" dirty="0"/>
              <a:t>Videre prosess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17061A1-2A93-364F-5675-3C82E5EBC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Planforslaget sendes på høring 22. august 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Høringsfrist 6. oktober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dirty="0"/>
              <a:t>Sluttbehandling første kvartal 2027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</p:txBody>
      </p:sp>
      <p:pic>
        <p:nvPicPr>
          <p:cNvPr id="6" name="Bilde 5" descr="Et bilde som inneholder utendørs, fjell, himmel, Flyfoto&#10;&#10;KI-generert innhold kan være feil.">
            <a:extLst>
              <a:ext uri="{FF2B5EF4-FFF2-40B4-BE49-F238E27FC236}">
                <a16:creationId xmlns:a16="http://schemas.microsoft.com/office/drawing/2014/main" id="{FD5AFD74-D0C9-3AD8-3292-6C2B5E04D1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739" t="2658" r="14165" b="1"/>
          <a:stretch>
            <a:fillRect/>
          </a:stretch>
        </p:blipFill>
        <p:spPr>
          <a:xfrm>
            <a:off x="5619104" y="11"/>
            <a:ext cx="3524896" cy="51450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2255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72589-1882-B4C3-D06F-0A426BEC3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e 8">
            <a:extLst>
              <a:ext uri="{FF2B5EF4-FFF2-40B4-BE49-F238E27FC236}">
                <a16:creationId xmlns:a16="http://schemas.microsoft.com/office/drawing/2014/main" id="{AE330796-33B4-75E8-06E9-FB6C1A618DE1}"/>
              </a:ext>
            </a:extLst>
          </p:cNvPr>
          <p:cNvGrpSpPr/>
          <p:nvPr/>
        </p:nvGrpSpPr>
        <p:grpSpPr>
          <a:xfrm>
            <a:off x="5757783" y="2039978"/>
            <a:ext cx="1601731" cy="735179"/>
            <a:chOff x="2604811" y="1038537"/>
            <a:chExt cx="1601731" cy="73517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" name="Pil: vinkeltegn 10">
              <a:extLst>
                <a:ext uri="{FF2B5EF4-FFF2-40B4-BE49-F238E27FC236}">
                  <a16:creationId xmlns:a16="http://schemas.microsoft.com/office/drawing/2014/main" id="{381D2A4A-88F1-6A49-8A42-624A693F317D}"/>
                </a:ext>
              </a:extLst>
            </p:cNvPr>
            <p:cNvSpPr/>
            <p:nvPr/>
          </p:nvSpPr>
          <p:spPr>
            <a:xfrm>
              <a:off x="2604811" y="1038537"/>
              <a:ext cx="1601731" cy="735179"/>
            </a:xfrm>
            <a:prstGeom prst="chevron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Pil: vinkeltegn 4">
              <a:extLst>
                <a:ext uri="{FF2B5EF4-FFF2-40B4-BE49-F238E27FC236}">
                  <a16:creationId xmlns:a16="http://schemas.microsoft.com/office/drawing/2014/main" id="{5A2AF47A-2CC6-B2BB-41ED-5A5822BA937C}"/>
                </a:ext>
              </a:extLst>
            </p:cNvPr>
            <p:cNvSpPr txBox="1"/>
            <p:nvPr/>
          </p:nvSpPr>
          <p:spPr>
            <a:xfrm>
              <a:off x="2981458" y="1095400"/>
              <a:ext cx="866551" cy="62595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006" tIns="14669" rIns="14669" bIns="14669" numCol="1" spcCol="1270" anchor="ctr" anchorCtr="0">
              <a:noAutofit/>
            </a:bodyPr>
            <a:lstStyle/>
            <a:p>
              <a:pPr marL="0" marR="0" lvl="0" indent="0" algn="ctr" defTabSz="46672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Utredninger + planforslag utarbeides</a:t>
              </a:r>
            </a:p>
          </p:txBody>
        </p:sp>
      </p:grpSp>
      <p:sp>
        <p:nvSpPr>
          <p:cNvPr id="35" name="Ellipse 34">
            <a:extLst>
              <a:ext uri="{FF2B5EF4-FFF2-40B4-BE49-F238E27FC236}">
                <a16:creationId xmlns:a16="http://schemas.microsoft.com/office/drawing/2014/main" id="{6F498B37-D3B2-9944-3D30-6AB2829F90CA}"/>
              </a:ext>
            </a:extLst>
          </p:cNvPr>
          <p:cNvSpPr/>
          <p:nvPr/>
        </p:nvSpPr>
        <p:spPr>
          <a:xfrm>
            <a:off x="4730199" y="2922456"/>
            <a:ext cx="1195765" cy="90201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Endelig vedtak av planforslag (bystyret)</a:t>
            </a:r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60B279FF-A9DD-EBF2-3E15-C6D95237A6A8}"/>
              </a:ext>
            </a:extLst>
          </p:cNvPr>
          <p:cNvGraphicFramePr/>
          <p:nvPr/>
        </p:nvGraphicFramePr>
        <p:xfrm>
          <a:off x="425418" y="1003691"/>
          <a:ext cx="4206587" cy="2812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ttel 9">
            <a:extLst>
              <a:ext uri="{FF2B5EF4-FFF2-40B4-BE49-F238E27FC236}">
                <a16:creationId xmlns:a16="http://schemas.microsoft.com/office/drawing/2014/main" id="{48300471-EB98-8568-2FD1-1C1CB2EA6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078" y="249095"/>
            <a:ext cx="7886700" cy="828104"/>
          </a:xfrm>
        </p:spPr>
        <p:txBody>
          <a:bodyPr/>
          <a:lstStyle/>
          <a:p>
            <a:pPr algn="ctr"/>
            <a:r>
              <a:rPr lang="nb-NO" sz="2800" noProof="0" dirty="0">
                <a:latin typeface="Aptos" panose="020B0004020202020204" pitchFamily="34" charset="0"/>
              </a:rPr>
              <a:t>Planprosess</a:t>
            </a:r>
            <a:r>
              <a:rPr lang="nb-NO" sz="2800" dirty="0">
                <a:latin typeface="Aptos" panose="020B0004020202020204" pitchFamily="34" charset="0"/>
              </a:rPr>
              <a:t> -</a:t>
            </a:r>
            <a:r>
              <a:rPr lang="nb-NO" sz="2800" noProof="0" dirty="0">
                <a:latin typeface="Aptos" panose="020B0004020202020204" pitchFamily="34" charset="0"/>
              </a:rPr>
              <a:t> rullering av KPA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F59C06FA-8C7A-FD3B-06F9-A551BB09A8E0}"/>
              </a:ext>
            </a:extLst>
          </p:cNvPr>
          <p:cNvSpPr/>
          <p:nvPr/>
        </p:nvSpPr>
        <p:spPr>
          <a:xfrm>
            <a:off x="249060" y="3957881"/>
            <a:ext cx="284018" cy="20781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94CD0EC8-4B87-27C4-10D8-E87A40801B95}"/>
              </a:ext>
            </a:extLst>
          </p:cNvPr>
          <p:cNvSpPr/>
          <p:nvPr/>
        </p:nvSpPr>
        <p:spPr>
          <a:xfrm>
            <a:off x="249060" y="4262681"/>
            <a:ext cx="284018" cy="20781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E236D7F-3BD4-D5E4-8065-826533398CC6}"/>
              </a:ext>
            </a:extLst>
          </p:cNvPr>
          <p:cNvSpPr txBox="1"/>
          <p:nvPr/>
        </p:nvSpPr>
        <p:spPr>
          <a:xfrm>
            <a:off x="533078" y="3911749"/>
            <a:ext cx="205056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Plan- og bygningsetaten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08097FC9-F87B-69A0-D834-7E019635B7F5}"/>
              </a:ext>
            </a:extLst>
          </p:cNvPr>
          <p:cNvSpPr txBox="1"/>
          <p:nvPr/>
        </p:nvSpPr>
        <p:spPr>
          <a:xfrm>
            <a:off x="533078" y="4193498"/>
            <a:ext cx="16273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Politisk behandling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C8E5FE09-3F1E-F350-3333-E7A4802485AF}"/>
              </a:ext>
            </a:extLst>
          </p:cNvPr>
          <p:cNvGrpSpPr/>
          <p:nvPr/>
        </p:nvGrpSpPr>
        <p:grpSpPr>
          <a:xfrm>
            <a:off x="4384973" y="2042562"/>
            <a:ext cx="1601731" cy="735179"/>
            <a:chOff x="2604811" y="1038537"/>
            <a:chExt cx="1601731" cy="735179"/>
          </a:xfrm>
          <a:solidFill>
            <a:schemeClr val="accent1">
              <a:lumMod val="75000"/>
            </a:schemeClr>
          </a:solidFill>
        </p:grpSpPr>
        <p:sp>
          <p:nvSpPr>
            <p:cNvPr id="7" name="Pil: vinkeltegn 6">
              <a:extLst>
                <a:ext uri="{FF2B5EF4-FFF2-40B4-BE49-F238E27FC236}">
                  <a16:creationId xmlns:a16="http://schemas.microsoft.com/office/drawing/2014/main" id="{3FFCE59A-A32D-2C8A-7B7C-E5DA7324E4BB}"/>
                </a:ext>
              </a:extLst>
            </p:cNvPr>
            <p:cNvSpPr/>
            <p:nvPr/>
          </p:nvSpPr>
          <p:spPr>
            <a:xfrm>
              <a:off x="2604811" y="1038537"/>
              <a:ext cx="1601731" cy="735179"/>
            </a:xfrm>
            <a:prstGeom prst="chevron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Pil: vinkeltegn 4">
              <a:extLst>
                <a:ext uri="{FF2B5EF4-FFF2-40B4-BE49-F238E27FC236}">
                  <a16:creationId xmlns:a16="http://schemas.microsoft.com/office/drawing/2014/main" id="{1B0BF39D-EA9F-F10D-2BCC-BFF9693F243A}"/>
                </a:ext>
              </a:extLst>
            </p:cNvPr>
            <p:cNvSpPr txBox="1"/>
            <p:nvPr/>
          </p:nvSpPr>
          <p:spPr>
            <a:xfrm>
              <a:off x="2981456" y="1092816"/>
              <a:ext cx="866552" cy="6729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006" tIns="14669" rIns="14669" bIns="14669" numCol="1" spcCol="1270" anchor="ctr" anchorCtr="0">
              <a:noAutofit/>
            </a:bodyPr>
            <a:lstStyle/>
            <a:p>
              <a:pPr marL="0" marR="0" lvl="0" indent="0" algn="ctr" defTabSz="46672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Vedtak av planprogram (bystyret)</a:t>
              </a:r>
            </a:p>
          </p:txBody>
        </p:sp>
      </p:grp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43F7DBBE-43B8-E44A-4F57-97E62B971B5C}"/>
              </a:ext>
            </a:extLst>
          </p:cNvPr>
          <p:cNvGrpSpPr/>
          <p:nvPr/>
        </p:nvGrpSpPr>
        <p:grpSpPr>
          <a:xfrm>
            <a:off x="7130594" y="2034620"/>
            <a:ext cx="1601731" cy="735179"/>
            <a:chOff x="2604811" y="1038537"/>
            <a:chExt cx="1601731" cy="735179"/>
          </a:xfrm>
          <a:solidFill>
            <a:schemeClr val="accent1">
              <a:lumMod val="75000"/>
            </a:schemeClr>
          </a:solidFill>
        </p:grpSpPr>
        <p:sp>
          <p:nvSpPr>
            <p:cNvPr id="14" name="Pil: vinkeltegn 13">
              <a:extLst>
                <a:ext uri="{FF2B5EF4-FFF2-40B4-BE49-F238E27FC236}">
                  <a16:creationId xmlns:a16="http://schemas.microsoft.com/office/drawing/2014/main" id="{E0B095A4-5017-F39E-CBEC-5E9BAE06D635}"/>
                </a:ext>
              </a:extLst>
            </p:cNvPr>
            <p:cNvSpPr/>
            <p:nvPr/>
          </p:nvSpPr>
          <p:spPr>
            <a:xfrm>
              <a:off x="2604811" y="1038537"/>
              <a:ext cx="1601731" cy="735179"/>
            </a:xfrm>
            <a:prstGeom prst="chevron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Pil: vinkeltegn 4">
              <a:extLst>
                <a:ext uri="{FF2B5EF4-FFF2-40B4-BE49-F238E27FC236}">
                  <a16:creationId xmlns:a16="http://schemas.microsoft.com/office/drawing/2014/main" id="{376CDCAC-E107-2B90-E47A-4255D1C92EBC}"/>
                </a:ext>
              </a:extLst>
            </p:cNvPr>
            <p:cNvSpPr txBox="1"/>
            <p:nvPr/>
          </p:nvSpPr>
          <p:spPr>
            <a:xfrm>
              <a:off x="2972401" y="1100758"/>
              <a:ext cx="875608" cy="62595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006" tIns="14669" rIns="14669" bIns="14669" numCol="1" spcCol="1270" anchor="ctr" anchorCtr="0">
              <a:noAutofit/>
            </a:bodyPr>
            <a:lstStyle/>
            <a:p>
              <a:pPr marL="0" marR="0" lvl="0" indent="0" algn="ctr" defTabSz="46672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Vedtak om høring av planforslag (byrådet)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7C0F634C-49C2-B17D-59FB-E99F3E37695F}"/>
              </a:ext>
            </a:extLst>
          </p:cNvPr>
          <p:cNvGrpSpPr/>
          <p:nvPr/>
        </p:nvGrpSpPr>
        <p:grpSpPr>
          <a:xfrm>
            <a:off x="1683886" y="2992085"/>
            <a:ext cx="1601731" cy="735179"/>
            <a:chOff x="2604811" y="1038537"/>
            <a:chExt cx="1601731" cy="73517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4" name="Pil: vinkeltegn 23">
              <a:extLst>
                <a:ext uri="{FF2B5EF4-FFF2-40B4-BE49-F238E27FC236}">
                  <a16:creationId xmlns:a16="http://schemas.microsoft.com/office/drawing/2014/main" id="{1BB34CDB-8AEC-44E1-5984-B3D12E9EF089}"/>
                </a:ext>
              </a:extLst>
            </p:cNvPr>
            <p:cNvSpPr/>
            <p:nvPr/>
          </p:nvSpPr>
          <p:spPr>
            <a:xfrm>
              <a:off x="2604811" y="1038537"/>
              <a:ext cx="1601731" cy="735179"/>
            </a:xfrm>
            <a:prstGeom prst="chevron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Pil: vinkeltegn 4">
              <a:extLst>
                <a:ext uri="{FF2B5EF4-FFF2-40B4-BE49-F238E27FC236}">
                  <a16:creationId xmlns:a16="http://schemas.microsoft.com/office/drawing/2014/main" id="{897A1436-D051-7ECF-4362-CD62AA2BE0F2}"/>
                </a:ext>
              </a:extLst>
            </p:cNvPr>
            <p:cNvSpPr txBox="1"/>
            <p:nvPr/>
          </p:nvSpPr>
          <p:spPr>
            <a:xfrm>
              <a:off x="3017404" y="1215682"/>
              <a:ext cx="937635" cy="37720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006" tIns="14669" rIns="14669" bIns="14669" numCol="1" spcCol="1270" anchor="ctr" anchorCtr="0">
              <a:noAutofit/>
            </a:bodyPr>
            <a:lstStyle/>
            <a:p>
              <a:pPr marL="0" marR="0" lvl="0" indent="0" algn="ctr" defTabSz="46672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Høringsperiode</a:t>
              </a:r>
              <a:endParaRPr kumimoji="0" lang="nb-NO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AB0AD0E6-DC42-61DC-59A4-80F3FFF2EFB2}"/>
              </a:ext>
            </a:extLst>
          </p:cNvPr>
          <p:cNvGrpSpPr/>
          <p:nvPr/>
        </p:nvGrpSpPr>
        <p:grpSpPr>
          <a:xfrm>
            <a:off x="3030274" y="3007632"/>
            <a:ext cx="1601731" cy="735179"/>
            <a:chOff x="2604811" y="1038537"/>
            <a:chExt cx="1601731" cy="73517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7" name="Pil: vinkeltegn 26">
              <a:extLst>
                <a:ext uri="{FF2B5EF4-FFF2-40B4-BE49-F238E27FC236}">
                  <a16:creationId xmlns:a16="http://schemas.microsoft.com/office/drawing/2014/main" id="{667E1E78-BE37-F00B-B5ED-4E2DBCF357F5}"/>
                </a:ext>
              </a:extLst>
            </p:cNvPr>
            <p:cNvSpPr/>
            <p:nvPr/>
          </p:nvSpPr>
          <p:spPr>
            <a:xfrm>
              <a:off x="2604811" y="1038537"/>
              <a:ext cx="1601731" cy="735179"/>
            </a:xfrm>
            <a:prstGeom prst="chevron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Pil: vinkeltegn 4">
              <a:extLst>
                <a:ext uri="{FF2B5EF4-FFF2-40B4-BE49-F238E27FC236}">
                  <a16:creationId xmlns:a16="http://schemas.microsoft.com/office/drawing/2014/main" id="{9EBB6C87-F395-8248-F7EF-8239C2A24672}"/>
                </a:ext>
              </a:extLst>
            </p:cNvPr>
            <p:cNvSpPr txBox="1"/>
            <p:nvPr/>
          </p:nvSpPr>
          <p:spPr>
            <a:xfrm>
              <a:off x="2989767" y="1094942"/>
              <a:ext cx="866552" cy="62236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006" tIns="14669" rIns="14669" bIns="14669" numCol="1" spcCol="1270" anchor="ctr" anchorCtr="0">
              <a:noAutofit/>
            </a:bodyPr>
            <a:lstStyle/>
            <a:p>
              <a:pPr marL="0" marR="0" lvl="0" indent="0" algn="ctr" defTabSz="46672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Merknads-behandling og bearbeidelse av planforslag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9543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4CB3643-9B20-6689-2565-5528BEA08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62"/>
            <a:ext cx="9144000" cy="511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624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Egendefinert 17">
      <a:dk1>
        <a:sysClr val="windowText" lastClr="000000"/>
      </a:dk1>
      <a:lt1>
        <a:sysClr val="window" lastClr="FFFFFF"/>
      </a:lt1>
      <a:dk2>
        <a:srgbClr val="DC1E23"/>
      </a:dk2>
      <a:lt2>
        <a:srgbClr val="F2F2F2"/>
      </a:lt2>
      <a:accent1>
        <a:srgbClr val="DC1E23"/>
      </a:accent1>
      <a:accent2>
        <a:srgbClr val="164B81"/>
      </a:accent2>
      <a:accent3>
        <a:srgbClr val="702C80"/>
      </a:accent3>
      <a:accent4>
        <a:srgbClr val="BF9D23"/>
      </a:accent4>
      <a:accent5>
        <a:srgbClr val="F6EDCE"/>
      </a:accent5>
      <a:accent6>
        <a:srgbClr val="117845"/>
      </a:accent6>
      <a:hlink>
        <a:srgbClr val="164B81"/>
      </a:hlink>
      <a:folHlink>
        <a:srgbClr val="702C80"/>
      </a:folHlink>
    </a:clrScheme>
    <a:fontScheme name="Egendefinert 1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5BCFB59B-848E-4F4E-99D0-7C6B66BA6DB2}"/>
    </a:ext>
  </a:extLst>
</a:theme>
</file>

<file path=ppt/theme/theme2.xml><?xml version="1.0" encoding="utf-8"?>
<a:theme xmlns:a="http://schemas.openxmlformats.org/drawingml/2006/main" name="1_Office-tema">
  <a:themeElements>
    <a:clrScheme name="Egendefinert 18">
      <a:dk1>
        <a:sysClr val="windowText" lastClr="000000"/>
      </a:dk1>
      <a:lt1>
        <a:sysClr val="window" lastClr="FFFFFF"/>
      </a:lt1>
      <a:dk2>
        <a:srgbClr val="DC1E23"/>
      </a:dk2>
      <a:lt2>
        <a:srgbClr val="F2F2F2"/>
      </a:lt2>
      <a:accent1>
        <a:srgbClr val="DC1E23"/>
      </a:accent1>
      <a:accent2>
        <a:srgbClr val="164B81"/>
      </a:accent2>
      <a:accent3>
        <a:srgbClr val="702C80"/>
      </a:accent3>
      <a:accent4>
        <a:srgbClr val="BF9D23"/>
      </a:accent4>
      <a:accent5>
        <a:srgbClr val="F6EDCE"/>
      </a:accent5>
      <a:accent6>
        <a:srgbClr val="117845"/>
      </a:accent6>
      <a:hlink>
        <a:srgbClr val="164B81"/>
      </a:hlink>
      <a:folHlink>
        <a:srgbClr val="702C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EF7BFC94-D88C-4E78-AF3D-A77A9ECA80AF}"/>
    </a:ext>
  </a:extLst>
</a:theme>
</file>

<file path=ppt/theme/theme3.xml><?xml version="1.0" encoding="utf-8"?>
<a:theme xmlns:a="http://schemas.openxmlformats.org/drawingml/2006/main" name="Rød">
  <a:themeElements>
    <a:clrScheme name="Egendefinert 19">
      <a:dk1>
        <a:sysClr val="windowText" lastClr="000000"/>
      </a:dk1>
      <a:lt1>
        <a:sysClr val="window" lastClr="FFFFFF"/>
      </a:lt1>
      <a:dk2>
        <a:srgbClr val="DC1E23"/>
      </a:dk2>
      <a:lt2>
        <a:srgbClr val="FFFFFF"/>
      </a:lt2>
      <a:accent1>
        <a:srgbClr val="DC1E23"/>
      </a:accent1>
      <a:accent2>
        <a:srgbClr val="164B81"/>
      </a:accent2>
      <a:accent3>
        <a:srgbClr val="702C80"/>
      </a:accent3>
      <a:accent4>
        <a:srgbClr val="BF9D23"/>
      </a:accent4>
      <a:accent5>
        <a:srgbClr val="F6EDCE"/>
      </a:accent5>
      <a:accent6>
        <a:srgbClr val="11784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E931510E-B776-4653-B449-A3EC2CF80B34}"/>
    </a:ext>
  </a:extLst>
</a:theme>
</file>

<file path=ppt/theme/theme4.xml><?xml version="1.0" encoding="utf-8"?>
<a:theme xmlns:a="http://schemas.openxmlformats.org/drawingml/2006/main" name="Lilla">
  <a:themeElements>
    <a:clrScheme name="Egendefinert 20">
      <a:dk1>
        <a:sysClr val="windowText" lastClr="000000"/>
      </a:dk1>
      <a:lt1>
        <a:sysClr val="window" lastClr="FFFFFF"/>
      </a:lt1>
      <a:dk2>
        <a:srgbClr val="DC1E23"/>
      </a:dk2>
      <a:lt2>
        <a:srgbClr val="FFFFFF"/>
      </a:lt2>
      <a:accent1>
        <a:srgbClr val="DC1E23"/>
      </a:accent1>
      <a:accent2>
        <a:srgbClr val="164B81"/>
      </a:accent2>
      <a:accent3>
        <a:srgbClr val="702C80"/>
      </a:accent3>
      <a:accent4>
        <a:srgbClr val="BF9D23"/>
      </a:accent4>
      <a:accent5>
        <a:srgbClr val="F6EDCE"/>
      </a:accent5>
      <a:accent6>
        <a:srgbClr val="11784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D8269FEC-89E6-4E9E-B484-2024A24E547C}"/>
    </a:ext>
  </a:extLst>
</a:theme>
</file>

<file path=ppt/theme/theme5.xml><?xml version="1.0" encoding="utf-8"?>
<a:theme xmlns:a="http://schemas.openxmlformats.org/drawingml/2006/main" name="Blå">
  <a:themeElements>
    <a:clrScheme name="Egendefinert 21">
      <a:dk1>
        <a:sysClr val="windowText" lastClr="000000"/>
      </a:dk1>
      <a:lt1>
        <a:sysClr val="window" lastClr="FFFFFF"/>
      </a:lt1>
      <a:dk2>
        <a:srgbClr val="DC1E23"/>
      </a:dk2>
      <a:lt2>
        <a:srgbClr val="FFFFFF"/>
      </a:lt2>
      <a:accent1>
        <a:srgbClr val="DC1E23"/>
      </a:accent1>
      <a:accent2>
        <a:srgbClr val="164B81"/>
      </a:accent2>
      <a:accent3>
        <a:srgbClr val="702C80"/>
      </a:accent3>
      <a:accent4>
        <a:srgbClr val="BF9D23"/>
      </a:accent4>
      <a:accent5>
        <a:srgbClr val="F6EDCE"/>
      </a:accent5>
      <a:accent6>
        <a:srgbClr val="11784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BF31B77D-D923-466F-AB46-F8563A7B699D}"/>
    </a:ext>
  </a:extLst>
</a:theme>
</file>

<file path=ppt/theme/theme6.xml><?xml version="1.0" encoding="utf-8"?>
<a:theme xmlns:a="http://schemas.openxmlformats.org/drawingml/2006/main" name="Svart">
  <a:themeElements>
    <a:clrScheme name="Egendefinert 23">
      <a:dk1>
        <a:sysClr val="windowText" lastClr="000000"/>
      </a:dk1>
      <a:lt1>
        <a:sysClr val="window" lastClr="FFFFFF"/>
      </a:lt1>
      <a:dk2>
        <a:srgbClr val="DC1E23"/>
      </a:dk2>
      <a:lt2>
        <a:srgbClr val="FFFFFF"/>
      </a:lt2>
      <a:accent1>
        <a:srgbClr val="DC1E23"/>
      </a:accent1>
      <a:accent2>
        <a:srgbClr val="164B81"/>
      </a:accent2>
      <a:accent3>
        <a:srgbClr val="702C80"/>
      </a:accent3>
      <a:accent4>
        <a:srgbClr val="BF9D23"/>
      </a:accent4>
      <a:accent5>
        <a:srgbClr val="F6EDCE"/>
      </a:accent5>
      <a:accent6>
        <a:srgbClr val="11784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.pptx" id="{367DE91C-F642-426D-AE75-747AB680FCA1}" vid="{BBA94B1C-3CD5-4BBE-A815-C6234252781A}"/>
    </a:ext>
  </a:extLst>
</a:theme>
</file>

<file path=ppt/theme/theme7.xml><?xml version="1.0" encoding="utf-8"?>
<a:theme xmlns:a="http://schemas.openxmlformats.org/drawingml/2006/main" name="2_Office-tema">
  <a:themeElements>
    <a:clrScheme name="Office 2013–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norsk.potx" id="{86D7C2E3-80B4-4843-A112-DB90E0D9A8A9}" vid="{E05C6FC8-F2A8-4791-8993-77E11194EFFB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207823BB791C841BB6C4D1D1F8E9B55" ma:contentTypeVersion="15" ma:contentTypeDescription="Opprett et nytt dokument." ma:contentTypeScope="" ma:versionID="47ef213c73a3f4fcb462db71766c068b">
  <xsd:schema xmlns:xsd="http://www.w3.org/2001/XMLSchema" xmlns:xs="http://www.w3.org/2001/XMLSchema" xmlns:p="http://schemas.microsoft.com/office/2006/metadata/properties" xmlns:ns2="801a4d4a-3cb2-45b4-84cb-58a864bd5f4f" xmlns:ns3="41b28366-0c59-421a-aa61-a73e52a1b30a" targetNamespace="http://schemas.microsoft.com/office/2006/metadata/properties" ma:root="true" ma:fieldsID="4a114a167a07e492f8b1e8583df859f4" ns2:_="" ns3:_="">
    <xsd:import namespace="801a4d4a-3cb2-45b4-84cb-58a864bd5f4f"/>
    <xsd:import namespace="41b28366-0c59-421a-aa61-a73e52a1b3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1a4d4a-3cb2-45b4-84cb-58a864bd5f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emerkelapper" ma:readOnly="false" ma:fieldId="{5cf76f15-5ced-4ddc-b409-7134ff3c332f}" ma:taxonomyMulti="true" ma:sspId="58b7fd7f-a84c-4463-96b0-c5d9876b7c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b28366-0c59-421a-aa61-a73e52a1b30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8360ffc5-48a5-40e2-b83c-5bce32de6290}" ma:internalName="TaxCatchAll" ma:showField="CatchAllData" ma:web="41b28366-0c59-421a-aa61-a73e52a1b3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01a4d4a-3cb2-45b4-84cb-58a864bd5f4f">
      <Terms xmlns="http://schemas.microsoft.com/office/infopath/2007/PartnerControls"/>
    </lcf76f155ced4ddcb4097134ff3c332f>
    <TaxCatchAll xmlns="41b28366-0c59-421a-aa61-a73e52a1b30a" xsi:nil="true"/>
  </documentManagement>
</p:properties>
</file>

<file path=customXml/itemProps1.xml><?xml version="1.0" encoding="utf-8"?>
<ds:datastoreItem xmlns:ds="http://schemas.openxmlformats.org/officeDocument/2006/customXml" ds:itemID="{03F341BE-FCEF-4AC8-980C-63738F6D92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79AB4E-C318-448B-9CA6-2BF243D913DD}">
  <ds:schemaRefs>
    <ds:schemaRef ds:uri="41b28366-0c59-421a-aa61-a73e52a1b30a"/>
    <ds:schemaRef ds:uri="801a4d4a-3cb2-45b4-84cb-58a864bd5f4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9D84FE9-90BD-413A-BD1B-E5F8442116C9}">
  <ds:schemaRefs>
    <ds:schemaRef ds:uri="http://schemas.microsoft.com/office/2006/metadata/properties"/>
    <ds:schemaRef ds:uri="http://schemas.openxmlformats.org/package/2006/metadata/core-properties"/>
    <ds:schemaRef ds:uri="http://purl.org/dc/terms/"/>
    <ds:schemaRef ds:uri="801a4d4a-3cb2-45b4-84cb-58a864bd5f4f"/>
    <ds:schemaRef ds:uri="41b28366-0c59-421a-aa61-a73e52a1b30a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d41caaa9-a41a-4e0f-9bf6-05cd1f48d271}" enabled="0" method="" siteId="{d41caaa9-a41a-4e0f-9bf6-05cd1f48d27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PP_MAL_NORSK</Template>
  <TotalTime>7297</TotalTime>
  <Words>749</Words>
  <Application>Microsoft Office PowerPoint</Application>
  <PresentationFormat>Egendefinert</PresentationFormat>
  <Paragraphs>166</Paragraphs>
  <Slides>21</Slides>
  <Notes>16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7</vt:i4>
      </vt:variant>
      <vt:variant>
        <vt:lpstr>Lysbildetitler</vt:lpstr>
      </vt:variant>
      <vt:variant>
        <vt:i4>21</vt:i4>
      </vt:variant>
    </vt:vector>
  </HeadingPairs>
  <TitlesOfParts>
    <vt:vector size="33" baseType="lpstr">
      <vt:lpstr>Aptos</vt:lpstr>
      <vt:lpstr>Arial</vt:lpstr>
      <vt:lpstr>Calibri</vt:lpstr>
      <vt:lpstr>Calibri Light</vt:lpstr>
      <vt:lpstr>Wingdings</vt:lpstr>
      <vt:lpstr>Office-tema</vt:lpstr>
      <vt:lpstr>1_Office-tema</vt:lpstr>
      <vt:lpstr>Rød</vt:lpstr>
      <vt:lpstr>Lilla</vt:lpstr>
      <vt:lpstr>Blå</vt:lpstr>
      <vt:lpstr>Svart</vt:lpstr>
      <vt:lpstr>2_Office-tema</vt:lpstr>
      <vt:lpstr>RULLERING AV KOMMUNEPLANENS AREALDEL Presentasjon for Bergen Næringsråd</vt:lpstr>
      <vt:lpstr>Planarbeidet </vt:lpstr>
      <vt:lpstr>Planprosess - rullering av KPA</vt:lpstr>
      <vt:lpstr>Fastsetting av planprogram</vt:lpstr>
      <vt:lpstr>Medvirkningstiltak</vt:lpstr>
      <vt:lpstr>Bestemmelsene  </vt:lpstr>
      <vt:lpstr>Plankart – tekniske justeringer</vt:lpstr>
      <vt:lpstr>Byrådssak</vt:lpstr>
      <vt:lpstr>Høringsforslaget</vt:lpstr>
      <vt:lpstr>Boligbygging og bokvalitet</vt:lpstr>
      <vt:lpstr>                             Byggesonene</vt:lpstr>
      <vt:lpstr>Støybestemmelsene</vt:lpstr>
      <vt:lpstr>Plankrav</vt:lpstr>
      <vt:lpstr>Kvalitet i den bygde byen</vt:lpstr>
      <vt:lpstr>KDP BLÅE</vt:lpstr>
      <vt:lpstr>PowerPoint-presentasjon</vt:lpstr>
      <vt:lpstr>Grunneierfinansiering</vt:lpstr>
      <vt:lpstr>                         Parkering for bil</vt:lpstr>
      <vt:lpstr>Videre prosess</vt:lpstr>
      <vt:lpstr>Planprosess - rullering av KPA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Møte samordningsgruppe KPA</dc:title>
  <dc:creator>Senia Raum</dc:creator>
  <cp:lastModifiedBy>Nævdal-Bolstad, Eivind</cp:lastModifiedBy>
  <cp:revision>18</cp:revision>
  <cp:lastPrinted>2025-09-09T07:12:49Z</cp:lastPrinted>
  <dcterms:created xsi:type="dcterms:W3CDTF">2024-08-26T08:47:40Z</dcterms:created>
  <dcterms:modified xsi:type="dcterms:W3CDTF">2026-08-16T13:18:23Z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0x0101006207823BB791C841BB6C4D1D1F8E9B55</vt:lpwstr>
  </property>
  <property fmtid="{D5CDD505-2E9C-101B-9397-08002B2CF9AE}" pid="3" name="MediaServiceImageTags">
    <vt:lpwstr/>
  </property>
</Properties>
</file>